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4"/>
  </p:notesMasterIdLst>
  <p:sldIdLst>
    <p:sldId id="439" r:id="rId2"/>
    <p:sldId id="463" r:id="rId3"/>
    <p:sldId id="489" r:id="rId4"/>
    <p:sldId id="494" r:id="rId5"/>
    <p:sldId id="490" r:id="rId6"/>
    <p:sldId id="491" r:id="rId7"/>
    <p:sldId id="492" r:id="rId8"/>
    <p:sldId id="467" r:id="rId9"/>
    <p:sldId id="468" r:id="rId10"/>
    <p:sldId id="469" r:id="rId11"/>
    <p:sldId id="485" r:id="rId12"/>
    <p:sldId id="496" r:id="rId13"/>
    <p:sldId id="442" r:id="rId14"/>
    <p:sldId id="471" r:id="rId15"/>
    <p:sldId id="493" r:id="rId16"/>
    <p:sldId id="473" r:id="rId17"/>
    <p:sldId id="474" r:id="rId18"/>
    <p:sldId id="476" r:id="rId19"/>
    <p:sldId id="475" r:id="rId20"/>
    <p:sldId id="472" r:id="rId21"/>
    <p:sldId id="487" r:id="rId22"/>
    <p:sldId id="488" r:id="rId23"/>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CC"/>
    <a:srgbClr val="FCEFCC"/>
    <a:srgbClr val="CCEFFC"/>
    <a:srgbClr val="CC0000"/>
    <a:srgbClr val="FEFFCC"/>
    <a:srgbClr val="663300"/>
    <a:srgbClr val="DFE2F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6" autoAdjust="0"/>
    <p:restoredTop sz="62203" autoAdjust="0"/>
  </p:normalViewPr>
  <p:slideViewPr>
    <p:cSldViewPr>
      <p:cViewPr varScale="1">
        <p:scale>
          <a:sx n="44" d="100"/>
          <a:sy n="44" d="100"/>
        </p:scale>
        <p:origin x="1494"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98"/>
    </p:cViewPr>
  </p:sorterViewPr>
  <p:notesViewPr>
    <p:cSldViewPr>
      <p:cViewPr varScale="1">
        <p:scale>
          <a:sx n="55" d="100"/>
          <a:sy n="55" d="100"/>
        </p:scale>
        <p:origin x="20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1095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fr-FR"/>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95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095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1095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CFEC69F-90C3-41AC-90D5-BB0851FB1CCB}" type="slidenum">
              <a:rPr lang="fr-FR" altLang="fr-FR"/>
              <a:pPr>
                <a:defRPr/>
              </a:pPr>
              <a:t>‹N°›</a:t>
            </a:fld>
            <a:endParaRPr lang="fr-FR" altLang="fr-FR"/>
          </a:p>
        </p:txBody>
      </p:sp>
    </p:spTree>
    <p:extLst>
      <p:ext uri="{BB962C8B-B14F-4D97-AF65-F5344CB8AC3E}">
        <p14:creationId xmlns:p14="http://schemas.microsoft.com/office/powerpoint/2010/main" val="3373579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1</a:t>
            </a:fld>
            <a:endParaRPr lang="fr-FR" altLang="fr-FR"/>
          </a:p>
        </p:txBody>
      </p:sp>
    </p:spTree>
    <p:extLst>
      <p:ext uri="{BB962C8B-B14F-4D97-AF65-F5344CB8AC3E}">
        <p14:creationId xmlns:p14="http://schemas.microsoft.com/office/powerpoint/2010/main" val="398825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en-US" dirty="0" smtClean="0"/>
              <a:t>Ce  </a:t>
            </a:r>
            <a:r>
              <a:rPr lang="en-US" dirty="0" err="1" smtClean="0"/>
              <a:t>Chemin</a:t>
            </a:r>
            <a:r>
              <a:rPr lang="en-US" dirty="0" smtClean="0"/>
              <a:t> de la </a:t>
            </a:r>
            <a:r>
              <a:rPr lang="en-US" dirty="0" err="1" smtClean="0"/>
              <a:t>citoyenneté</a:t>
            </a:r>
            <a:r>
              <a:rPr lang="en-US" dirty="0" smtClean="0"/>
              <a:t> </a:t>
            </a:r>
            <a:r>
              <a:rPr lang="en-US" dirty="0" err="1" smtClean="0"/>
              <a:t>globale</a:t>
            </a:r>
            <a:r>
              <a:rPr lang="en-US" dirty="0" smtClean="0"/>
              <a:t>” propose </a:t>
            </a:r>
            <a:r>
              <a:rPr lang="en-US" dirty="0" err="1" smtClean="0"/>
              <a:t>deux</a:t>
            </a:r>
            <a:r>
              <a:rPr lang="en-US" dirty="0" smtClean="0"/>
              <a:t> </a:t>
            </a:r>
            <a:r>
              <a:rPr lang="en-US" dirty="0" err="1" smtClean="0"/>
              <a:t>éléments</a:t>
            </a:r>
            <a:r>
              <a:rPr lang="en-US" dirty="0" smtClean="0"/>
              <a:t>: </a:t>
            </a:r>
          </a:p>
          <a:p>
            <a:pPr marL="171450" indent="-171450">
              <a:buFontTx/>
              <a:buChar char="-"/>
              <a:defRPr/>
            </a:pPr>
            <a:r>
              <a:rPr lang="en-US" dirty="0" smtClean="0"/>
              <a:t>&gt;&gt; </a:t>
            </a:r>
            <a:r>
              <a:rPr lang="en-US" dirty="0" err="1" smtClean="0"/>
              <a:t>Deux</a:t>
            </a:r>
            <a:r>
              <a:rPr lang="en-US" dirty="0" smtClean="0"/>
              <a:t> ensembles </a:t>
            </a:r>
            <a:r>
              <a:rPr lang="en-US" dirty="0" err="1" smtClean="0"/>
              <a:t>d’objectifs</a:t>
            </a:r>
            <a:r>
              <a:rPr lang="en-US" dirty="0" smtClean="0"/>
              <a:t> </a:t>
            </a:r>
            <a:r>
              <a:rPr lang="en-US" dirty="0" err="1" smtClean="0"/>
              <a:t>d’enseignement</a:t>
            </a:r>
            <a:endParaRPr lang="en-US" dirty="0" smtClean="0"/>
          </a:p>
          <a:p>
            <a:pPr marL="171450" indent="-171450">
              <a:buFontTx/>
              <a:buChar char="-"/>
              <a:defRPr/>
            </a:pPr>
            <a:r>
              <a:rPr lang="en-US" dirty="0" smtClean="0"/>
              <a:t>&gt;&gt; Des </a:t>
            </a:r>
            <a:r>
              <a:rPr lang="en-US" dirty="0" err="1" smtClean="0"/>
              <a:t>matériaux</a:t>
            </a:r>
            <a:r>
              <a:rPr lang="en-US" dirty="0" smtClean="0"/>
              <a:t> </a:t>
            </a:r>
            <a:r>
              <a:rPr lang="en-US" dirty="0" err="1" smtClean="0"/>
              <a:t>didactiques</a:t>
            </a:r>
            <a:r>
              <a:rPr lang="en-US" dirty="0" smtClean="0"/>
              <a:t>.</a:t>
            </a:r>
          </a:p>
          <a:p>
            <a:pPr>
              <a:defRPr/>
            </a:pPr>
            <a:r>
              <a:rPr lang="en-US" dirty="0" smtClean="0"/>
              <a:t>&gt;&gt; </a:t>
            </a:r>
            <a:r>
              <a:rPr lang="en-US" dirty="0" err="1" smtClean="0"/>
              <a:t>Tous</a:t>
            </a:r>
            <a:r>
              <a:rPr lang="en-US" dirty="0" smtClean="0"/>
              <a:t> </a:t>
            </a:r>
            <a:r>
              <a:rPr lang="en-US" dirty="0" err="1" smtClean="0"/>
              <a:t>deux</a:t>
            </a:r>
            <a:r>
              <a:rPr lang="en-US" dirty="0" smtClean="0"/>
              <a:t> – </a:t>
            </a:r>
            <a:r>
              <a:rPr lang="en-US" dirty="0" err="1" smtClean="0"/>
              <a:t>objectifs</a:t>
            </a:r>
            <a:r>
              <a:rPr lang="en-US" dirty="0" smtClean="0"/>
              <a:t> </a:t>
            </a:r>
            <a:r>
              <a:rPr lang="en-US" dirty="0" err="1" smtClean="0"/>
              <a:t>d’enseignement</a:t>
            </a:r>
            <a:r>
              <a:rPr lang="en-US" dirty="0" smtClean="0"/>
              <a:t> et (</a:t>
            </a:r>
            <a:r>
              <a:rPr lang="en-US" dirty="0" err="1" smtClean="0"/>
              <a:t>certains</a:t>
            </a:r>
            <a:r>
              <a:rPr lang="en-US" dirty="0" smtClean="0"/>
              <a:t>) </a:t>
            </a:r>
            <a:r>
              <a:rPr lang="en-US" dirty="0" err="1" smtClean="0"/>
              <a:t>matériaux</a:t>
            </a:r>
            <a:r>
              <a:rPr lang="en-US" dirty="0" smtClean="0"/>
              <a:t> </a:t>
            </a:r>
            <a:r>
              <a:rPr lang="en-US" dirty="0" err="1" smtClean="0"/>
              <a:t>d’enseignement</a:t>
            </a:r>
            <a:r>
              <a:rPr lang="en-US" dirty="0" smtClean="0"/>
              <a:t> – </a:t>
            </a:r>
            <a:r>
              <a:rPr lang="en-US" dirty="0" err="1" smtClean="0"/>
              <a:t>ont</a:t>
            </a:r>
            <a:r>
              <a:rPr lang="en-US" dirty="0" smtClean="0"/>
              <a:t> </a:t>
            </a:r>
            <a:r>
              <a:rPr lang="en-US" dirty="0" err="1" smtClean="0"/>
              <a:t>été</a:t>
            </a:r>
            <a:r>
              <a:rPr lang="en-US" baseline="0" dirty="0" smtClean="0"/>
              <a:t> </a:t>
            </a:r>
            <a:r>
              <a:rPr lang="en-US" baseline="0" dirty="0" err="1" smtClean="0"/>
              <a:t>adaptés</a:t>
            </a:r>
            <a:r>
              <a:rPr lang="en-US" baseline="0" dirty="0" smtClean="0"/>
              <a:t> du CARAP</a:t>
            </a:r>
            <a:r>
              <a:rPr lang="en-US" dirty="0" smtClean="0"/>
              <a:t>.</a:t>
            </a:r>
          </a:p>
          <a:p>
            <a:pPr>
              <a:defRPr/>
            </a:pPr>
            <a:endParaRPr lang="fr-FR" dirty="0"/>
          </a:p>
        </p:txBody>
      </p:sp>
      <p:sp>
        <p:nvSpPr>
          <p:cNvPr id="3379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2F9332-87C2-43EF-9A4C-8B74F031253F}" type="slidenum">
              <a:rPr lang="de-DE" altLang="fr-FR"/>
              <a:pPr/>
              <a:t>10</a:t>
            </a:fld>
            <a:endParaRPr lang="de-DE" altLang="fr-FR"/>
          </a:p>
        </p:txBody>
      </p:sp>
    </p:spTree>
    <p:extLst>
      <p:ext uri="{BB962C8B-B14F-4D97-AF65-F5344CB8AC3E}">
        <p14:creationId xmlns:p14="http://schemas.microsoft.com/office/powerpoint/2010/main" val="415669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ln/>
        </p:spPr>
      </p:sp>
      <p:sp>
        <p:nvSpPr>
          <p:cNvPr id="35843" name="Espace réservé des commentaires 2"/>
          <p:cNvSpPr>
            <a:spLocks noGrp="1"/>
          </p:cNvSpPr>
          <p:nvPr>
            <p:ph type="body" idx="1"/>
          </p:nvPr>
        </p:nvSpPr>
        <p:spPr>
          <a:noFill/>
        </p:spPr>
        <p:txBody>
          <a:bodyPr/>
          <a:lstStyle/>
          <a:p>
            <a:r>
              <a:rPr lang="en-US" altLang="fr-FR" dirty="0" err="1" smtClean="0">
                <a:latin typeface="Arial" panose="020B0604020202020204" pitchFamily="34" charset="0"/>
                <a:cs typeface="Arial" panose="020B0604020202020204" pitchFamily="34" charset="0"/>
              </a:rPr>
              <a:t>Voici</a:t>
            </a:r>
            <a:r>
              <a:rPr lang="en-US" altLang="fr-FR" dirty="0" smtClean="0">
                <a:latin typeface="Arial" panose="020B0604020202020204" pitchFamily="34" charset="0"/>
                <a:cs typeface="Arial" panose="020B0604020202020204" pitchFamily="34" charset="0"/>
              </a:rPr>
              <a:t> un </a:t>
            </a:r>
            <a:r>
              <a:rPr lang="en-US" altLang="fr-FR" smtClean="0">
                <a:latin typeface="Arial" panose="020B0604020202020204" pitchFamily="34" charset="0"/>
                <a:cs typeface="Arial" panose="020B0604020202020204" pitchFamily="34" charset="0"/>
              </a:rPr>
              <a:t>résumé </a:t>
            </a:r>
            <a:r>
              <a:rPr lang="en-US" altLang="fr-FR" smtClean="0">
                <a:latin typeface="Arial" panose="020B0604020202020204" pitchFamily="34" charset="0"/>
                <a:cs typeface="Arial" panose="020B0604020202020204" pitchFamily="34" charset="0"/>
              </a:rPr>
              <a:t>de </a:t>
            </a:r>
            <a:r>
              <a:rPr lang="en-US" altLang="fr-FR" dirty="0" smtClean="0">
                <a:latin typeface="Arial" panose="020B0604020202020204" pitchFamily="34" charset="0"/>
                <a:cs typeface="Arial" panose="020B0604020202020204" pitchFamily="34" charset="0"/>
              </a:rPr>
              <a:t>la relation – </a:t>
            </a:r>
            <a:r>
              <a:rPr lang="en-US" altLang="fr-FR" dirty="0" err="1" smtClean="0">
                <a:latin typeface="Arial" panose="020B0604020202020204" pitchFamily="34" charset="0"/>
                <a:cs typeface="Arial" panose="020B0604020202020204" pitchFamily="34" charset="0"/>
              </a:rPr>
              <a:t>indirecte</a:t>
            </a:r>
            <a:r>
              <a:rPr lang="en-US" altLang="fr-FR" dirty="0" smtClean="0">
                <a:latin typeface="Arial" panose="020B0604020202020204" pitchFamily="34" charset="0"/>
                <a:cs typeface="Arial" panose="020B0604020202020204" pitchFamily="34" charset="0"/>
              </a:rPr>
              <a:t> – entre le CARAP et le nouveau curriculum </a:t>
            </a:r>
            <a:r>
              <a:rPr lang="en-US" altLang="fr-FR" dirty="0" err="1" smtClean="0">
                <a:latin typeface="Arial" panose="020B0604020202020204" pitchFamily="34" charset="0"/>
                <a:cs typeface="Arial" panose="020B0604020202020204" pitchFamily="34" charset="0"/>
              </a:rPr>
              <a:t>finnois</a:t>
            </a:r>
            <a:r>
              <a:rPr lang="en-US" altLang="fr-FR" dirty="0" smtClean="0">
                <a:latin typeface="Arial" panose="020B0604020202020204" pitchFamily="34" charset="0"/>
                <a:cs typeface="Arial" panose="020B0604020202020204" pitchFamily="34" charset="0"/>
              </a:rPr>
              <a:t>.</a:t>
            </a:r>
          </a:p>
          <a:p>
            <a:r>
              <a:rPr lang="en-US" altLang="fr-FR" dirty="0" smtClean="0">
                <a:latin typeface="Arial" panose="020B0604020202020204" pitchFamily="34" charset="0"/>
                <a:cs typeface="Arial" panose="020B0604020202020204" pitchFamily="34" charset="0"/>
              </a:rPr>
              <a:t>A nouveau, </a:t>
            </a:r>
            <a:r>
              <a:rPr lang="en-US" altLang="fr-FR" dirty="0" err="1" smtClean="0">
                <a:latin typeface="Arial" panose="020B0604020202020204" pitchFamily="34" charset="0"/>
                <a:cs typeface="Arial" panose="020B0604020202020204" pitchFamily="34" charset="0"/>
              </a:rPr>
              <a:t>il</a:t>
            </a:r>
            <a:r>
              <a:rPr lang="en-US" altLang="fr-FR" dirty="0" smtClean="0">
                <a:latin typeface="Arial" panose="020B0604020202020204" pitchFamily="34" charset="0"/>
                <a:cs typeface="Arial" panose="020B0604020202020204" pitchFamily="34" charset="0"/>
              </a:rPr>
              <a:t> </a:t>
            </a:r>
            <a:r>
              <a:rPr lang="en-US" altLang="fr-FR" dirty="0" err="1" smtClean="0">
                <a:latin typeface="Arial" panose="020B0604020202020204" pitchFamily="34" charset="0"/>
                <a:cs typeface="Arial" panose="020B0604020202020204" pitchFamily="34" charset="0"/>
              </a:rPr>
              <a:t>n’y</a:t>
            </a:r>
            <a:r>
              <a:rPr lang="en-US" altLang="fr-FR" dirty="0" smtClean="0">
                <a:latin typeface="Arial" panose="020B0604020202020204" pitchFamily="34" charset="0"/>
                <a:cs typeface="Arial" panose="020B0604020202020204" pitchFamily="34" charset="0"/>
              </a:rPr>
              <a:t> a pas de reference </a:t>
            </a:r>
            <a:r>
              <a:rPr lang="en-US" altLang="fr-FR" dirty="0" err="1" smtClean="0">
                <a:latin typeface="Arial" panose="020B0604020202020204" pitchFamily="34" charset="0"/>
                <a:cs typeface="Arial" panose="020B0604020202020204" pitchFamily="34" charset="0"/>
              </a:rPr>
              <a:t>explicite</a:t>
            </a:r>
            <a:r>
              <a:rPr lang="en-US" altLang="fr-FR" dirty="0" smtClean="0">
                <a:latin typeface="Arial" panose="020B0604020202020204" pitchFamily="34" charset="0"/>
                <a:cs typeface="Arial" panose="020B0604020202020204" pitchFamily="34" charset="0"/>
              </a:rPr>
              <a:t> au</a:t>
            </a:r>
            <a:r>
              <a:rPr lang="en-US" altLang="fr-FR" baseline="0" dirty="0" smtClean="0">
                <a:latin typeface="Arial" panose="020B0604020202020204" pitchFamily="34" charset="0"/>
                <a:cs typeface="Arial" panose="020B0604020202020204" pitchFamily="34" charset="0"/>
              </a:rPr>
              <a:t> CARAP </a:t>
            </a:r>
            <a:r>
              <a:rPr lang="en-US" altLang="fr-FR" baseline="0" dirty="0" err="1" smtClean="0">
                <a:latin typeface="Arial" panose="020B0604020202020204" pitchFamily="34" charset="0"/>
                <a:cs typeface="Arial" panose="020B0604020202020204" pitchFamily="34" charset="0"/>
              </a:rPr>
              <a:t>dans</a:t>
            </a:r>
            <a:r>
              <a:rPr lang="en-US" altLang="fr-FR" baseline="0" dirty="0" smtClean="0">
                <a:latin typeface="Arial" panose="020B0604020202020204" pitchFamily="34" charset="0"/>
                <a:cs typeface="Arial" panose="020B0604020202020204" pitchFamily="34" charset="0"/>
              </a:rPr>
              <a:t> le curriculum </a:t>
            </a:r>
            <a:r>
              <a:rPr lang="en-US" altLang="fr-FR" baseline="0" dirty="0" err="1" smtClean="0">
                <a:latin typeface="Arial" panose="020B0604020202020204" pitchFamily="34" charset="0"/>
                <a:cs typeface="Arial" panose="020B0604020202020204" pitchFamily="34" charset="0"/>
              </a:rPr>
              <a:t>lui-même</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mais</a:t>
            </a:r>
            <a:r>
              <a:rPr lang="en-US" altLang="fr-FR" baseline="0" dirty="0" smtClean="0">
                <a:latin typeface="Arial" panose="020B0604020202020204" pitchFamily="34" charset="0"/>
                <a:cs typeface="Arial" panose="020B0604020202020204" pitchFamily="34" charset="0"/>
              </a:rPr>
              <a:t>…</a:t>
            </a:r>
            <a:endParaRPr lang="en-US" altLang="fr-FR" dirty="0" smtClean="0">
              <a:latin typeface="Arial" panose="020B0604020202020204" pitchFamily="34" charset="0"/>
              <a:cs typeface="Arial" panose="020B0604020202020204" pitchFamily="34" charset="0"/>
            </a:endParaRPr>
          </a:p>
          <a:p>
            <a:endParaRPr lang="en-US" altLang="fr-FR" dirty="0" smtClean="0">
              <a:latin typeface="Arial" panose="020B0604020202020204" pitchFamily="34" charset="0"/>
              <a:cs typeface="Arial" panose="020B0604020202020204" pitchFamily="34" charset="0"/>
            </a:endParaRPr>
          </a:p>
          <a:p>
            <a:endParaRPr lang="fr-FR" altLang="fr-FR" dirty="0" smtClean="0">
              <a:latin typeface="Arial" panose="020B0604020202020204" pitchFamily="34" charset="0"/>
              <a:cs typeface="Arial" panose="020B0604020202020204" pitchFamily="34" charset="0"/>
            </a:endParaRPr>
          </a:p>
        </p:txBody>
      </p:sp>
      <p:sp>
        <p:nvSpPr>
          <p:cNvPr id="3584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873D3A-7717-41A4-B72A-30264E2B6A22}" type="slidenum">
              <a:rPr lang="de-DE" altLang="fr-FR"/>
              <a:pPr/>
              <a:t>11</a:t>
            </a:fld>
            <a:endParaRPr lang="de-DE" altLang="fr-FR"/>
          </a:p>
        </p:txBody>
      </p:sp>
    </p:spTree>
    <p:extLst>
      <p:ext uri="{BB962C8B-B14F-4D97-AF65-F5344CB8AC3E}">
        <p14:creationId xmlns:p14="http://schemas.microsoft.com/office/powerpoint/2010/main" val="65790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ln/>
        </p:spPr>
      </p:sp>
      <p:sp>
        <p:nvSpPr>
          <p:cNvPr id="35843" name="Espace réservé des commentaires 2"/>
          <p:cNvSpPr>
            <a:spLocks noGrp="1"/>
          </p:cNvSpPr>
          <p:nvPr>
            <p:ph type="body" idx="1"/>
          </p:nvPr>
        </p:nvSpPr>
        <p:spPr>
          <a:noFill/>
        </p:spPr>
        <p:txBody>
          <a:bodyPr/>
          <a:lstStyle/>
          <a:p>
            <a:r>
              <a:rPr lang="en-US" altLang="fr-FR" dirty="0" smtClean="0">
                <a:latin typeface="Arial" panose="020B0604020202020204" pitchFamily="34" charset="0"/>
                <a:cs typeface="Arial" panose="020B0604020202020204" pitchFamily="34" charset="0"/>
              </a:rPr>
              <a:t>Il </a:t>
            </a:r>
            <a:r>
              <a:rPr lang="en-US" altLang="fr-FR" dirty="0" err="1" smtClean="0">
                <a:latin typeface="Arial" panose="020B0604020202020204" pitchFamily="34" charset="0"/>
                <a:cs typeface="Arial" panose="020B0604020202020204" pitchFamily="34" charset="0"/>
              </a:rPr>
              <a:t>devrait</a:t>
            </a:r>
            <a:r>
              <a:rPr lang="en-US" altLang="fr-FR" dirty="0" smtClean="0">
                <a:latin typeface="Arial" panose="020B0604020202020204" pitchFamily="34" charset="0"/>
                <a:cs typeface="Arial" panose="020B0604020202020204" pitchFamily="34" charset="0"/>
              </a:rPr>
              <a:t> </a:t>
            </a:r>
            <a:r>
              <a:rPr lang="en-US" altLang="fr-FR" dirty="0" err="1" smtClean="0">
                <a:latin typeface="Arial" panose="020B0604020202020204" pitchFamily="34" charset="0"/>
                <a:cs typeface="Arial" panose="020B0604020202020204" pitchFamily="34" charset="0"/>
              </a:rPr>
              <a:t>être</a:t>
            </a:r>
            <a:r>
              <a:rPr lang="en-US" altLang="fr-FR" dirty="0" smtClean="0">
                <a:latin typeface="Arial" panose="020B0604020202020204" pitchFamily="34" charset="0"/>
                <a:cs typeface="Arial" panose="020B0604020202020204" pitchFamily="34" charset="0"/>
              </a:rPr>
              <a:t> </a:t>
            </a:r>
            <a:r>
              <a:rPr lang="en-US" altLang="fr-FR" dirty="0" err="1" smtClean="0">
                <a:latin typeface="Arial" panose="020B0604020202020204" pitchFamily="34" charset="0"/>
                <a:cs typeface="Arial" panose="020B0604020202020204" pitchFamily="34" charset="0"/>
              </a:rPr>
              <a:t>clair</a:t>
            </a:r>
            <a:r>
              <a:rPr lang="en-US" altLang="fr-FR" dirty="0" smtClean="0">
                <a:latin typeface="Arial" panose="020B0604020202020204" pitchFamily="34" charset="0"/>
                <a:cs typeface="Arial" panose="020B0604020202020204" pitchFamily="34" charset="0"/>
              </a:rPr>
              <a:t> que la relation</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indirecte</a:t>
            </a:r>
            <a:r>
              <a:rPr lang="en-US" altLang="fr-FR" baseline="0" dirty="0" smtClean="0">
                <a:latin typeface="Arial" panose="020B0604020202020204" pitchFamily="34" charset="0"/>
                <a:cs typeface="Arial" panose="020B0604020202020204" pitchFamily="34" charset="0"/>
              </a:rPr>
              <a:t> entre le CARAP et le nouveau curriculum </a:t>
            </a:r>
            <a:r>
              <a:rPr lang="en-US" altLang="fr-FR" baseline="0" dirty="0" err="1" smtClean="0">
                <a:latin typeface="Arial" panose="020B0604020202020204" pitchFamily="34" charset="0"/>
                <a:cs typeface="Arial" panose="020B0604020202020204" pitchFamily="34" charset="0"/>
              </a:rPr>
              <a:t>finnois</a:t>
            </a:r>
            <a:r>
              <a:rPr lang="en-US" altLang="fr-FR" baseline="0" dirty="0" smtClean="0">
                <a:latin typeface="Arial" panose="020B0604020202020204" pitchFamily="34" charset="0"/>
                <a:cs typeface="Arial" panose="020B0604020202020204" pitchFamily="34" charset="0"/>
              </a:rPr>
              <a:t> par </a:t>
            </a:r>
            <a:r>
              <a:rPr lang="en-US" altLang="fr-FR" baseline="0" dirty="0" err="1" smtClean="0">
                <a:latin typeface="Arial" panose="020B0604020202020204" pitchFamily="34" charset="0"/>
                <a:cs typeface="Arial" panose="020B0604020202020204" pitchFamily="34" charset="0"/>
              </a:rPr>
              <a:t>l’intermédiaire</a:t>
            </a:r>
            <a:r>
              <a:rPr lang="en-US" altLang="fr-FR" baseline="0" dirty="0" smtClean="0">
                <a:latin typeface="Arial" panose="020B0604020202020204" pitchFamily="34" charset="0"/>
                <a:cs typeface="Arial" panose="020B0604020202020204" pitchFamily="34" charset="0"/>
              </a:rPr>
              <a:t> de </a:t>
            </a:r>
            <a:r>
              <a:rPr lang="en-US" altLang="fr-FR" baseline="0" dirty="0" err="1" smtClean="0">
                <a:latin typeface="Arial" panose="020B0604020202020204" pitchFamily="34" charset="0"/>
                <a:cs typeface="Arial" panose="020B0604020202020204" pitchFamily="34" charset="0"/>
              </a:rPr>
              <a:t>l’instrument</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d’Oulu</a:t>
            </a:r>
            <a:r>
              <a:rPr lang="en-US" altLang="fr-FR" baseline="0" dirty="0" smtClean="0">
                <a:latin typeface="Arial" panose="020B0604020202020204" pitchFamily="34" charset="0"/>
                <a:cs typeface="Arial" panose="020B0604020202020204" pitchFamily="34" charset="0"/>
              </a:rPr>
              <a:t> ne </a:t>
            </a:r>
            <a:r>
              <a:rPr lang="en-US" altLang="fr-FR" baseline="0" dirty="0" err="1" smtClean="0">
                <a:latin typeface="Arial" panose="020B0604020202020204" pitchFamily="34" charset="0"/>
                <a:cs typeface="Arial" panose="020B0604020202020204" pitchFamily="34" charset="0"/>
              </a:rPr>
              <a:t>serait</a:t>
            </a:r>
            <a:r>
              <a:rPr lang="en-US" altLang="fr-FR" baseline="0" dirty="0" smtClean="0">
                <a:latin typeface="Arial" panose="020B0604020202020204" pitchFamily="34" charset="0"/>
                <a:cs typeface="Arial" panose="020B0604020202020204" pitchFamily="34" charset="0"/>
              </a:rPr>
              <a:t> pas possible </a:t>
            </a:r>
            <a:r>
              <a:rPr lang="en-US" altLang="fr-FR" baseline="0" dirty="0" err="1" smtClean="0">
                <a:latin typeface="Arial" panose="020B0604020202020204" pitchFamily="34" charset="0"/>
                <a:cs typeface="Arial" panose="020B0604020202020204" pitchFamily="34" charset="0"/>
              </a:rPr>
              <a:t>si</a:t>
            </a:r>
            <a:r>
              <a:rPr lang="en-US" altLang="fr-FR" baseline="0" dirty="0" smtClean="0">
                <a:latin typeface="Arial" panose="020B0604020202020204" pitchFamily="34" charset="0"/>
                <a:cs typeface="Arial" panose="020B0604020202020204" pitchFamily="34" charset="0"/>
              </a:rPr>
              <a:t> le curriculum </a:t>
            </a:r>
            <a:r>
              <a:rPr lang="en-US" altLang="fr-FR" baseline="0" dirty="0" err="1" smtClean="0">
                <a:latin typeface="Arial" panose="020B0604020202020204" pitchFamily="34" charset="0"/>
                <a:cs typeface="Arial" panose="020B0604020202020204" pitchFamily="34" charset="0"/>
              </a:rPr>
              <a:t>finnois</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n’avait</a:t>
            </a:r>
            <a:r>
              <a:rPr lang="en-US" altLang="fr-FR" baseline="0" dirty="0" smtClean="0">
                <a:latin typeface="Arial" panose="020B0604020202020204" pitchFamily="34" charset="0"/>
                <a:cs typeface="Arial" panose="020B0604020202020204" pitchFamily="34" charset="0"/>
              </a:rPr>
              <a:t> pas </a:t>
            </a:r>
            <a:r>
              <a:rPr lang="en-US" altLang="fr-FR" baseline="0" dirty="0" err="1" smtClean="0">
                <a:latin typeface="Arial" panose="020B0604020202020204" pitchFamily="34" charset="0"/>
                <a:cs typeface="Arial" panose="020B0604020202020204" pitchFamily="34" charset="0"/>
              </a:rPr>
              <a:t>adopté</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quelques</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prinicpes</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majeurs</a:t>
            </a:r>
            <a:r>
              <a:rPr lang="en-US" altLang="fr-FR" baseline="0" dirty="0" smtClean="0">
                <a:latin typeface="Arial" panose="020B0604020202020204" pitchFamily="34" charset="0"/>
                <a:cs typeface="Arial" panose="020B0604020202020204" pitchFamily="34" charset="0"/>
              </a:rPr>
              <a:t> du CARAP.</a:t>
            </a:r>
            <a:endParaRPr lang="en-US" altLang="fr-FR" dirty="0" smtClean="0">
              <a:latin typeface="Arial" panose="020B0604020202020204" pitchFamily="34" charset="0"/>
              <a:cs typeface="Arial" panose="020B0604020202020204" pitchFamily="34" charset="0"/>
            </a:endParaRPr>
          </a:p>
          <a:p>
            <a:r>
              <a:rPr lang="en-US" altLang="fr-FR" baseline="0" dirty="0" smtClean="0">
                <a:latin typeface="Arial" panose="020B0604020202020204" pitchFamily="34" charset="0"/>
                <a:cs typeface="Arial" panose="020B0604020202020204" pitchFamily="34" charset="0"/>
              </a:rPr>
              <a:t>Et de fait, </a:t>
            </a:r>
            <a:r>
              <a:rPr lang="en-US" altLang="fr-FR" baseline="0" dirty="0" err="1" smtClean="0">
                <a:latin typeface="Arial" panose="020B0604020202020204" pitchFamily="34" charset="0"/>
                <a:cs typeface="Arial" panose="020B0604020202020204" pitchFamily="34" charset="0"/>
              </a:rPr>
              <a:t>une</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personne</a:t>
            </a:r>
            <a:r>
              <a:rPr lang="en-US" altLang="fr-FR" baseline="0" dirty="0" smtClean="0">
                <a:latin typeface="Arial" panose="020B0604020202020204" pitchFamily="34" charset="0"/>
                <a:cs typeface="Arial" panose="020B0604020202020204" pitchFamily="34" charset="0"/>
              </a:rPr>
              <a:t> qui a </a:t>
            </a:r>
            <a:r>
              <a:rPr lang="en-US" altLang="fr-FR" baseline="0" dirty="0" err="1" smtClean="0">
                <a:latin typeface="Arial" panose="020B0604020202020204" pitchFamily="34" charset="0"/>
                <a:cs typeface="Arial" panose="020B0604020202020204" pitchFamily="34" charset="0"/>
              </a:rPr>
              <a:t>été</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fortement</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impliquée</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dans</a:t>
            </a:r>
            <a:r>
              <a:rPr lang="en-US" altLang="fr-FR" baseline="0" dirty="0" smtClean="0">
                <a:latin typeface="Arial" panose="020B0604020202020204" pitchFamily="34" charset="0"/>
                <a:cs typeface="Arial" panose="020B0604020202020204" pitchFamily="34" charset="0"/>
              </a:rPr>
              <a:t> la conception du curriculum nous a </a:t>
            </a:r>
            <a:r>
              <a:rPr lang="en-US" altLang="fr-FR" baseline="0" dirty="0" err="1" smtClean="0">
                <a:latin typeface="Arial" panose="020B0604020202020204" pitchFamily="34" charset="0"/>
                <a:cs typeface="Arial" panose="020B0604020202020204" pitchFamily="34" charset="0"/>
              </a:rPr>
              <a:t>indiqué</a:t>
            </a:r>
            <a:r>
              <a:rPr lang="en-US" altLang="fr-FR" baseline="0" dirty="0" smtClean="0">
                <a:latin typeface="Arial" panose="020B0604020202020204" pitchFamily="34" charset="0"/>
                <a:cs typeface="Arial" panose="020B0604020202020204" pitchFamily="34" charset="0"/>
              </a:rPr>
              <a:t>: “Bien </a:t>
            </a:r>
            <a:r>
              <a:rPr lang="en-US" altLang="fr-FR" baseline="0" dirty="0" err="1" smtClean="0">
                <a:latin typeface="Arial" panose="020B0604020202020204" pitchFamily="34" charset="0"/>
                <a:cs typeface="Arial" panose="020B0604020202020204" pitchFamily="34" charset="0"/>
              </a:rPr>
              <a:t>sûr</a:t>
            </a:r>
            <a:r>
              <a:rPr lang="en-US" altLang="fr-FR" baseline="0" dirty="0" smtClean="0">
                <a:latin typeface="Arial" panose="020B0604020202020204" pitchFamily="34" charset="0"/>
                <a:cs typeface="Arial" panose="020B0604020202020204" pitchFamily="34" charset="0"/>
              </a:rPr>
              <a:t>, nous </a:t>
            </a:r>
            <a:r>
              <a:rPr lang="en-US" altLang="fr-FR" baseline="0" dirty="0" err="1" smtClean="0">
                <a:latin typeface="Arial" panose="020B0604020202020204" pitchFamily="34" charset="0"/>
                <a:cs typeface="Arial" panose="020B0604020202020204" pitchFamily="34" charset="0"/>
              </a:rPr>
              <a:t>avons</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été</a:t>
            </a:r>
            <a:r>
              <a:rPr lang="en-US" altLang="fr-FR" baseline="0" dirty="0" smtClean="0">
                <a:latin typeface="Arial" panose="020B0604020202020204" pitchFamily="34" charset="0"/>
                <a:cs typeface="Arial" panose="020B0604020202020204" pitchFamily="34" charset="0"/>
              </a:rPr>
              <a:t> </a:t>
            </a:r>
            <a:r>
              <a:rPr lang="en-US" altLang="fr-FR" baseline="0" dirty="0" err="1" smtClean="0">
                <a:latin typeface="Arial" panose="020B0604020202020204" pitchFamily="34" charset="0"/>
                <a:cs typeface="Arial" panose="020B0604020202020204" pitchFamily="34" charset="0"/>
              </a:rPr>
              <a:t>inspirés</a:t>
            </a:r>
            <a:r>
              <a:rPr lang="en-US" altLang="fr-FR" baseline="0" dirty="0" smtClean="0">
                <a:latin typeface="Arial" panose="020B0604020202020204" pitchFamily="34" charset="0"/>
                <a:cs typeface="Arial" panose="020B0604020202020204" pitchFamily="34" charset="0"/>
              </a:rPr>
              <a:t> par les </a:t>
            </a:r>
            <a:r>
              <a:rPr lang="en-US" altLang="fr-FR" baseline="0" dirty="0" err="1" smtClean="0">
                <a:latin typeface="Arial" panose="020B0604020202020204" pitchFamily="34" charset="0"/>
                <a:cs typeface="Arial" panose="020B0604020202020204" pitchFamily="34" charset="0"/>
              </a:rPr>
              <a:t>idées</a:t>
            </a:r>
            <a:r>
              <a:rPr lang="en-US" altLang="fr-FR" baseline="0" dirty="0" smtClean="0">
                <a:latin typeface="Arial" panose="020B0604020202020204" pitchFamily="34" charset="0"/>
                <a:cs typeface="Arial" panose="020B0604020202020204" pitchFamily="34" charset="0"/>
              </a:rPr>
              <a:t> du CARAP”.</a:t>
            </a:r>
          </a:p>
          <a:p>
            <a:endParaRPr lang="en-US" altLang="fr-FR" dirty="0" smtClean="0">
              <a:latin typeface="Arial" panose="020B0604020202020204" pitchFamily="34" charset="0"/>
              <a:cs typeface="Arial" panose="020B0604020202020204" pitchFamily="34" charset="0"/>
            </a:endParaRPr>
          </a:p>
          <a:p>
            <a:endParaRPr lang="fr-FR" altLang="fr-FR" dirty="0" smtClean="0">
              <a:latin typeface="Arial" panose="020B0604020202020204" pitchFamily="34" charset="0"/>
              <a:cs typeface="Arial" panose="020B0604020202020204" pitchFamily="34" charset="0"/>
            </a:endParaRPr>
          </a:p>
        </p:txBody>
      </p:sp>
      <p:sp>
        <p:nvSpPr>
          <p:cNvPr id="3584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873D3A-7717-41A4-B72A-30264E2B6A22}" type="slidenum">
              <a:rPr lang="de-DE" altLang="fr-FR"/>
              <a:pPr/>
              <a:t>12</a:t>
            </a:fld>
            <a:endParaRPr lang="de-DE" altLang="fr-FR"/>
          </a:p>
        </p:txBody>
      </p:sp>
    </p:spTree>
    <p:extLst>
      <p:ext uri="{BB962C8B-B14F-4D97-AF65-F5344CB8AC3E}">
        <p14:creationId xmlns:p14="http://schemas.microsoft.com/office/powerpoint/2010/main" val="24787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ln/>
        </p:spPr>
      </p:sp>
      <p:sp>
        <p:nvSpPr>
          <p:cNvPr id="37891"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Voici les deux ensembles d’objectifs d’enseignement proposés dans le « Chemin de la citoyenneté globale » de Oulu. Cette</a:t>
            </a:r>
            <a:r>
              <a:rPr lang="fr-FR" altLang="fr-FR" baseline="0" dirty="0" smtClean="0">
                <a:latin typeface="Arial" panose="020B0604020202020204" pitchFamily="34" charset="0"/>
                <a:cs typeface="Arial" panose="020B0604020202020204" pitchFamily="34" charset="0"/>
              </a:rPr>
              <a:t> fois en anglais.</a:t>
            </a:r>
          </a:p>
          <a:p>
            <a:r>
              <a:rPr lang="fr-FR" altLang="fr-FR" baseline="0" dirty="0" smtClean="0">
                <a:latin typeface="Arial" panose="020B0604020202020204" pitchFamily="34" charset="0"/>
                <a:cs typeface="Arial" panose="020B0604020202020204" pitchFamily="34" charset="0"/>
              </a:rPr>
              <a:t>Tout d’abord la grille « linguistique ».</a:t>
            </a:r>
            <a:endParaRPr lang="fr-FR" altLang="fr-FR" dirty="0" smtClean="0">
              <a:latin typeface="Arial" panose="020B0604020202020204" pitchFamily="34" charset="0"/>
              <a:cs typeface="Arial" panose="020B0604020202020204" pitchFamily="34" charset="0"/>
            </a:endParaRPr>
          </a:p>
          <a:p>
            <a:endParaRPr lang="fr-FR" altLang="fr-FR" dirty="0" smtClean="0">
              <a:latin typeface="Arial" panose="020B0604020202020204" pitchFamily="34" charset="0"/>
              <a:cs typeface="Arial" panose="020B0604020202020204" pitchFamily="34" charset="0"/>
            </a:endParaRPr>
          </a:p>
        </p:txBody>
      </p:sp>
      <p:sp>
        <p:nvSpPr>
          <p:cNvPr id="3789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C2168F-E000-415C-BF00-0FD994C74CF3}" type="slidenum">
              <a:rPr lang="fr-FR" altLang="fr-FR"/>
              <a:pPr/>
              <a:t>13</a:t>
            </a:fld>
            <a:endParaRPr lang="fr-FR" altLang="fr-FR"/>
          </a:p>
        </p:txBody>
      </p:sp>
    </p:spTree>
    <p:extLst>
      <p:ext uri="{BB962C8B-B14F-4D97-AF65-F5344CB8AC3E}">
        <p14:creationId xmlns:p14="http://schemas.microsoft.com/office/powerpoint/2010/main" val="383460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Et maintenant, la grille « culturelle ». </a:t>
            </a:r>
          </a:p>
          <a:p>
            <a:endParaRPr lang="fr-FR" altLang="fr-FR" dirty="0" smtClean="0">
              <a:latin typeface="Arial" panose="020B0604020202020204" pitchFamily="34" charset="0"/>
              <a:cs typeface="Arial" panose="020B0604020202020204" pitchFamily="34" charset="0"/>
            </a:endParaRPr>
          </a:p>
          <a:p>
            <a:r>
              <a:rPr lang="fr-FR" altLang="fr-FR" dirty="0" smtClean="0">
                <a:latin typeface="Arial" panose="020B0604020202020204" pitchFamily="34" charset="0"/>
                <a:cs typeface="Arial" panose="020B0604020202020204" pitchFamily="34" charset="0"/>
              </a:rPr>
              <a:t>Dans les deux cas, la proximité avec les descripteurs du CARAP est évidente.</a:t>
            </a:r>
          </a:p>
          <a:p>
            <a:endParaRPr lang="fr-FR" altLang="fr-FR"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smtClean="0">
                <a:latin typeface="Arial" panose="020B0604020202020204" pitchFamily="34" charset="0"/>
                <a:cs typeface="Arial" panose="020B0604020202020204" pitchFamily="34" charset="0"/>
              </a:rPr>
              <a:t>Pour en savoir plus</a:t>
            </a:r>
            <a:r>
              <a:rPr lang="fr-FR" altLang="fr-FR" baseline="0" dirty="0" smtClean="0">
                <a:latin typeface="Arial" panose="020B0604020202020204" pitchFamily="34" charset="0"/>
                <a:cs typeface="Arial" panose="020B0604020202020204" pitchFamily="34" charset="0"/>
              </a:rPr>
              <a:t> (en anglais) sur le travail effectué à Oulu : https://frepafin.wordpress.com </a:t>
            </a:r>
            <a:endParaRPr lang="fr-FR" altLang="fr-FR" dirty="0" smtClean="0">
              <a:latin typeface="Arial" panose="020B0604020202020204" pitchFamily="34" charset="0"/>
              <a:cs typeface="Arial" panose="020B0604020202020204" pitchFamily="34" charset="0"/>
            </a:endParaRPr>
          </a:p>
          <a:p>
            <a:r>
              <a:rPr lang="fr-FR" altLang="fr-FR" dirty="0" smtClean="0">
                <a:latin typeface="Arial" panose="020B0604020202020204" pitchFamily="34" charset="0"/>
                <a:cs typeface="Arial" panose="020B0604020202020204" pitchFamily="34" charset="0"/>
              </a:rPr>
              <a:t> </a:t>
            </a:r>
          </a:p>
        </p:txBody>
      </p:sp>
      <p:sp>
        <p:nvSpPr>
          <p:cNvPr id="3994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B2DD9D-EF0D-4A70-9175-DADFE699D70E}" type="slidenum">
              <a:rPr lang="fr-FR" altLang="fr-FR"/>
              <a:pPr/>
              <a:t>14</a:t>
            </a:fld>
            <a:endParaRPr lang="fr-FR" altLang="fr-FR"/>
          </a:p>
        </p:txBody>
      </p:sp>
    </p:spTree>
    <p:extLst>
      <p:ext uri="{BB962C8B-B14F-4D97-AF65-F5344CB8AC3E}">
        <p14:creationId xmlns:p14="http://schemas.microsoft.com/office/powerpoint/2010/main" val="2025152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Notre troisième exemple est le nouveau « </a:t>
            </a:r>
            <a:r>
              <a:rPr lang="it-IT" dirty="0" smtClean="0"/>
              <a:t>Piano di studio della scuola dell’obbligo» du Tessin (Suisse italophone), qui a été publié en 2016.</a:t>
            </a:r>
            <a:endParaRPr lang="fr-FR" dirty="0" smtClean="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16</a:t>
            </a:fld>
            <a:endParaRPr lang="fr-FR" altLang="fr-FR"/>
          </a:p>
        </p:txBody>
      </p:sp>
    </p:spTree>
    <p:extLst>
      <p:ext uri="{BB962C8B-B14F-4D97-AF65-F5344CB8AC3E}">
        <p14:creationId xmlns:p14="http://schemas.microsoft.com/office/powerpoint/2010/main" val="1511387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a:t>
            </a:r>
            <a:r>
              <a:rPr lang="fr-FR" baseline="0" dirty="0" smtClean="0"/>
              <a:t> comprend une « aire des langues » (p. 91) qui réunit l’italien, les « langues secondes » que sont le français et l’anglais, et le latin.</a:t>
            </a:r>
            <a:endParaRPr lang="fr-FR" dirty="0" smtClean="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17</a:t>
            </a:fld>
            <a:endParaRPr lang="fr-FR" altLang="fr-FR"/>
          </a:p>
        </p:txBody>
      </p:sp>
    </p:spTree>
    <p:extLst>
      <p:ext uri="{BB962C8B-B14F-4D97-AF65-F5344CB8AC3E}">
        <p14:creationId xmlns:p14="http://schemas.microsoft.com/office/powerpoint/2010/main" val="203337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développement de la compétence</a:t>
            </a:r>
            <a:r>
              <a:rPr lang="fr-FR" baseline="0" dirty="0" smtClean="0"/>
              <a:t> plurilingue est représenté par un diagramme (p. 114) dans lequel deux approches plurielles apparaissent explicitement : l’éveil aux langues et la didactique intégrée des langues.</a:t>
            </a:r>
            <a:endParaRPr lang="fr-FR" dirty="0" smtClean="0"/>
          </a:p>
          <a:p>
            <a:r>
              <a:rPr lang="fr-FR" baseline="0" dirty="0" smtClean="0"/>
              <a:t/>
            </a:r>
            <a:br>
              <a:rPr lang="fr-FR" baseline="0" dirty="0" smtClean="0"/>
            </a:br>
            <a:endParaRPr lang="fr-FR" dirty="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18</a:t>
            </a:fld>
            <a:endParaRPr lang="fr-FR" altLang="fr-FR"/>
          </a:p>
        </p:txBody>
      </p:sp>
    </p:spTree>
    <p:extLst>
      <p:ext uri="{BB962C8B-B14F-4D97-AF65-F5344CB8AC3E}">
        <p14:creationId xmlns:p14="http://schemas.microsoft.com/office/powerpoint/2010/main" val="312431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Cinq « domaines de compétence » sont distingués : la compréhension et l’expression, orales et écrites,</a:t>
            </a:r>
            <a:r>
              <a:rPr lang="fr-FR" baseline="0" dirty="0" smtClean="0"/>
              <a:t> </a:t>
            </a:r>
            <a:r>
              <a:rPr lang="fr-FR" dirty="0" smtClean="0"/>
              <a:t>et une « dimension plurilingue et interculturelle » (p. 115). Les auteurs indiquent page 116: « Pour la description de ce dernier domaine, on se réfère au CARAP »</a:t>
            </a:r>
          </a:p>
          <a:p>
            <a:endParaRPr lang="fr-FR" baseline="0" dirty="0" smtClean="0"/>
          </a:p>
          <a:p>
            <a:r>
              <a:rPr lang="fr-FR" baseline="0" dirty="0" smtClean="0"/>
              <a:t>Ici, la référence au CARAP dans le curriculum est explicite et directe..</a:t>
            </a:r>
          </a:p>
          <a:p>
            <a:endParaRPr lang="fr-FR" dirty="0" smtClean="0"/>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19</a:t>
            </a:fld>
            <a:endParaRPr lang="fr-FR" altLang="fr-FR"/>
          </a:p>
        </p:txBody>
      </p:sp>
    </p:spTree>
    <p:extLst>
      <p:ext uri="{BB962C8B-B14F-4D97-AF65-F5344CB8AC3E}">
        <p14:creationId xmlns:p14="http://schemas.microsoft.com/office/powerpoint/2010/main" val="61388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de fait, les savoir-être, savoir-faire et savoirs présentés dans le curriculum sont repris, avec quelques modifications mineures, des listes de descripteurs du CARAP, comme nous l’indiquons dans les diapositives suivantes.</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20</a:t>
            </a:fld>
            <a:endParaRPr lang="fr-FR" altLang="fr-FR"/>
          </a:p>
        </p:txBody>
      </p:sp>
    </p:spTree>
    <p:extLst>
      <p:ext uri="{BB962C8B-B14F-4D97-AF65-F5344CB8AC3E}">
        <p14:creationId xmlns:p14="http://schemas.microsoft.com/office/powerpoint/2010/main" val="45822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a:ln/>
        </p:spPr>
      </p:sp>
      <p:sp>
        <p:nvSpPr>
          <p:cNvPr id="21507"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L’intention de ce</a:t>
            </a:r>
            <a:r>
              <a:rPr lang="fr-FR" altLang="fr-FR" baseline="0" dirty="0" smtClean="0">
                <a:latin typeface="Arial" panose="020B0604020202020204" pitchFamily="34" charset="0"/>
                <a:cs typeface="Arial" panose="020B0604020202020204" pitchFamily="34" charset="0"/>
              </a:rPr>
              <a:t> document est de vous donner quelques informations sur trois cas dans lesquels le CARAP a indubitablement joué un rôle dans la conception d’un nouveau curriculum pour l’éducation scolaire. Ces cas seront présentés dans un ordre chronologique, de sorte que nous commençons par le curriculum de la Suisse romande.</a:t>
            </a:r>
            <a:endParaRPr lang="fr-FR" altLang="fr-FR" dirty="0" smtClean="0">
              <a:latin typeface="Arial" panose="020B0604020202020204" pitchFamily="34" charset="0"/>
              <a:cs typeface="Arial" panose="020B0604020202020204" pitchFamily="34" charset="0"/>
            </a:endParaRPr>
          </a:p>
        </p:txBody>
      </p:sp>
      <p:sp>
        <p:nvSpPr>
          <p:cNvPr id="2150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58AD0E-401A-4414-AAD7-AD315640DEAC}" type="slidenum">
              <a:rPr lang="fr-FR" altLang="fr-FR"/>
              <a:pPr/>
              <a:t>2</a:t>
            </a:fld>
            <a:endParaRPr lang="fr-FR" altLang="fr-FR"/>
          </a:p>
        </p:txBody>
      </p:sp>
    </p:spTree>
    <p:extLst>
      <p:ext uri="{BB962C8B-B14F-4D97-AF65-F5344CB8AC3E}">
        <p14:creationId xmlns:p14="http://schemas.microsoft.com/office/powerpoint/2010/main" val="1234901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Savoir-être et savoir-faire</a:t>
            </a:r>
            <a:endParaRPr lang="fr-FR" dirty="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21</a:t>
            </a:fld>
            <a:endParaRPr lang="fr-FR" altLang="fr-FR"/>
          </a:p>
        </p:txBody>
      </p:sp>
    </p:spTree>
    <p:extLst>
      <p:ext uri="{BB962C8B-B14F-4D97-AF65-F5344CB8AC3E}">
        <p14:creationId xmlns:p14="http://schemas.microsoft.com/office/powerpoint/2010/main" val="3494738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savoirs.</a:t>
            </a:r>
          </a:p>
          <a:p>
            <a:endParaRPr lang="fr-FR" dirty="0" smtClean="0"/>
          </a:p>
          <a:p>
            <a:r>
              <a:rPr lang="fr-FR" dirty="0" smtClean="0"/>
              <a:t>Pour en savoir plus sur le nouveau curriculum du Tessin et ses liens avec les Approches plurielles</a:t>
            </a:r>
            <a:r>
              <a:rPr lang="fr-FR" baseline="0" dirty="0" smtClean="0"/>
              <a:t> et le CARAP, voir:</a:t>
            </a:r>
            <a:endParaRPr lang="fr-FR" dirty="0" smtClean="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altLang="fr-FR" dirty="0" smtClean="0">
                <a:latin typeface="Arial" panose="020B0604020202020204" pitchFamily="34" charset="0"/>
                <a:cs typeface="Arial" panose="020B0604020202020204" pitchFamily="34" charset="0"/>
              </a:rPr>
              <a:t>De Pietro, J.-F., Gerber, B., </a:t>
            </a:r>
            <a:r>
              <a:rPr lang="fr-FR" altLang="fr-FR" dirty="0" err="1" smtClean="0">
                <a:latin typeface="Arial" panose="020B0604020202020204" pitchFamily="34" charset="0"/>
                <a:cs typeface="Arial" panose="020B0604020202020204" pitchFamily="34" charset="0"/>
              </a:rPr>
              <a:t>Leonforte</a:t>
            </a:r>
            <a:r>
              <a:rPr lang="fr-FR" altLang="fr-FR" dirty="0" smtClean="0">
                <a:latin typeface="Arial" panose="020B0604020202020204" pitchFamily="34" charset="0"/>
                <a:cs typeface="Arial" panose="020B0604020202020204" pitchFamily="34" charset="0"/>
              </a:rPr>
              <a:t>, B., &amp; </a:t>
            </a:r>
            <a:r>
              <a:rPr lang="fr-FR" altLang="fr-FR" dirty="0" err="1" smtClean="0">
                <a:latin typeface="Arial" panose="020B0604020202020204" pitchFamily="34" charset="0"/>
                <a:cs typeface="Arial" panose="020B0604020202020204" pitchFamily="34" charset="0"/>
              </a:rPr>
              <a:t>Lichtenauer</a:t>
            </a:r>
            <a:r>
              <a:rPr lang="fr-FR" altLang="fr-FR" dirty="0" smtClean="0">
                <a:latin typeface="Arial" panose="020B0604020202020204" pitchFamily="34" charset="0"/>
                <a:cs typeface="Arial" panose="020B0604020202020204" pitchFamily="34" charset="0"/>
              </a:rPr>
              <a:t>, K. (2015). Quelle place pour les approches plurielles dans les nouveaux plans d’études des trois régions linguistiques de la Suisse? </a:t>
            </a:r>
            <a:r>
              <a:rPr lang="fr-FR" altLang="fr-FR" i="1" dirty="0" err="1" smtClean="0">
                <a:latin typeface="Arial" panose="020B0604020202020204" pitchFamily="34" charset="0"/>
                <a:cs typeface="Arial" panose="020B0604020202020204" pitchFamily="34" charset="0"/>
              </a:rPr>
              <a:t>Babylonia</a:t>
            </a:r>
            <a:r>
              <a:rPr lang="fr-FR" altLang="fr-FR" i="1" baseline="0" dirty="0" smtClean="0">
                <a:latin typeface="Arial" panose="020B0604020202020204" pitchFamily="34" charset="0"/>
                <a:cs typeface="Arial" panose="020B0604020202020204" pitchFamily="34" charset="0"/>
              </a:rPr>
              <a:t> 2</a:t>
            </a:r>
            <a:r>
              <a:rPr lang="fr-FR" altLang="fr-FR" baseline="0" dirty="0" smtClean="0">
                <a:latin typeface="Arial" panose="020B0604020202020204" pitchFamily="34" charset="0"/>
                <a:cs typeface="Arial" panose="020B0604020202020204" pitchFamily="34" charset="0"/>
              </a:rPr>
              <a:t>, 59-65.</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altLang="fr-FR" baseline="0" dirty="0" smtClean="0">
                <a:latin typeface="Arial" panose="020B0604020202020204" pitchFamily="34" charset="0"/>
                <a:cs typeface="Arial" panose="020B0604020202020204" pitchFamily="34" charset="0"/>
              </a:rPr>
              <a:t>http://www.pianodistudio.ch/ </a:t>
            </a:r>
            <a:endParaRPr lang="fr-FR" dirty="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22</a:t>
            </a:fld>
            <a:endParaRPr lang="fr-FR" altLang="fr-FR"/>
          </a:p>
        </p:txBody>
      </p:sp>
    </p:spTree>
    <p:extLst>
      <p:ext uri="{BB962C8B-B14F-4D97-AF65-F5344CB8AC3E}">
        <p14:creationId xmlns:p14="http://schemas.microsoft.com/office/powerpoint/2010/main" val="121347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fr-FR" dirty="0" smtClean="0"/>
              <a:t>Le Domaine</a:t>
            </a:r>
            <a:r>
              <a:rPr lang="fr-FR" baseline="0" dirty="0" smtClean="0"/>
              <a:t> des langues est présenté de la façon suivante sur le site du PER: </a:t>
            </a:r>
            <a:r>
              <a:rPr lang="fr-FR"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mn-ea"/>
                <a:cs typeface="Arial" charset="0"/>
              </a:rPr>
              <a:t>Clairement, de telles visées</a:t>
            </a:r>
            <a:r>
              <a:rPr lang="fr-FR" sz="1200" kern="1200" baseline="0" dirty="0" smtClean="0">
                <a:solidFill>
                  <a:schemeClr val="tx1"/>
                </a:solidFill>
                <a:effectLst/>
                <a:latin typeface="Arial" charset="0"/>
                <a:ea typeface="+mn-ea"/>
                <a:cs typeface="Arial" charset="0"/>
              </a:rPr>
              <a:t> sont en convergence avec les principes qui sous-tendent les approches plurielles.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mn-ea"/>
              <a:cs typeface="Arial" charset="0"/>
            </a:endParaRPr>
          </a:p>
        </p:txBody>
      </p:sp>
      <p:sp>
        <p:nvSpPr>
          <p:cNvPr id="2355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0F8386-A225-410D-840F-86B9A297825C}" type="slidenum">
              <a:rPr lang="fr-FR" altLang="fr-FR"/>
              <a:pPr/>
              <a:t>3</a:t>
            </a:fld>
            <a:endParaRPr lang="fr-FR" altLang="fr-FR"/>
          </a:p>
        </p:txBody>
      </p:sp>
    </p:spTree>
    <p:extLst>
      <p:ext uri="{BB962C8B-B14F-4D97-AF65-F5344CB8AC3E}">
        <p14:creationId xmlns:p14="http://schemas.microsoft.com/office/powerpoint/2010/main" val="427450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a:ln/>
        </p:spPr>
      </p:sp>
      <p:sp>
        <p:nvSpPr>
          <p:cNvPr id="25603" name="Espace réservé des commentaires 2"/>
          <p:cNvSpPr>
            <a:spLocks noGrp="1"/>
          </p:cNvSpPr>
          <p:nvPr>
            <p:ph type="body" idx="1"/>
          </p:nvPr>
        </p:nvSpPr>
        <p:spPr>
          <a:noFill/>
        </p:spPr>
        <p:txBody>
          <a:bodyPr/>
          <a:lstStyle/>
          <a:p>
            <a:r>
              <a:rPr lang="fr-FR" altLang="fr-FR" sz="3200" dirty="0" smtClean="0">
                <a:latin typeface="Arial" panose="020B0604020202020204" pitchFamily="34" charset="0"/>
                <a:cs typeface="Arial" panose="020B0604020202020204" pitchFamily="34" charset="0"/>
              </a:rPr>
              <a:t>Le lien le plus clair avec les approches plurielles se</a:t>
            </a:r>
            <a:r>
              <a:rPr lang="fr-FR" altLang="fr-FR" sz="3200" baseline="0" dirty="0" smtClean="0">
                <a:latin typeface="Arial" panose="020B0604020202020204" pitchFamily="34" charset="0"/>
                <a:cs typeface="Arial" panose="020B0604020202020204" pitchFamily="34" charset="0"/>
              </a:rPr>
              <a:t> trouve dans une dimension (un « axe thématique ») du curriculum qui existe pour toutes les langues apprises, y compris la langue de scolarisation.</a:t>
            </a:r>
            <a:endParaRPr lang="fr-FR" altLang="fr-FR" sz="3200" dirty="0" smtClean="0">
              <a:latin typeface="Arial" panose="020B0604020202020204" pitchFamily="34" charset="0"/>
              <a:cs typeface="Arial" panose="020B0604020202020204" pitchFamily="34" charset="0"/>
            </a:endParaRPr>
          </a:p>
          <a:p>
            <a:endParaRPr lang="fr-FR" altLang="fr-FR" sz="3200" dirty="0" smtClean="0">
              <a:latin typeface="Arial" panose="020B0604020202020204" pitchFamily="34" charset="0"/>
              <a:cs typeface="Arial" panose="020B0604020202020204" pitchFamily="34" charset="0"/>
            </a:endParaRPr>
          </a:p>
          <a:p>
            <a:r>
              <a:rPr lang="fr-FR" altLang="fr-FR" sz="3200" dirty="0" smtClean="0">
                <a:latin typeface="Arial" panose="020B0604020202020204" pitchFamily="34" charset="0"/>
                <a:cs typeface="Arial" panose="020B0604020202020204" pitchFamily="34" charset="0"/>
              </a:rPr>
              <a:t>&gt;&gt; Cette dimension s’intitule : « Approches </a:t>
            </a:r>
            <a:r>
              <a:rPr lang="fr-FR" altLang="fr-FR" sz="3200" dirty="0" err="1" smtClean="0">
                <a:latin typeface="Arial" panose="020B0604020202020204" pitchFamily="34" charset="0"/>
                <a:cs typeface="Arial" panose="020B0604020202020204" pitchFamily="34" charset="0"/>
              </a:rPr>
              <a:t>interlinguistiques</a:t>
            </a:r>
            <a:r>
              <a:rPr lang="fr-FR" altLang="fr-FR" sz="3200" dirty="0" smtClean="0">
                <a:latin typeface="Arial" panose="020B0604020202020204" pitchFamily="34" charset="0"/>
                <a:cs typeface="Arial" panose="020B0604020202020204" pitchFamily="34" charset="0"/>
              </a:rPr>
              <a:t> ».</a:t>
            </a:r>
          </a:p>
          <a:p>
            <a:endParaRPr lang="fr-FR" altLang="fr-FR" sz="3200" dirty="0" smtClean="0">
              <a:latin typeface="Arial" panose="020B0604020202020204" pitchFamily="34" charset="0"/>
              <a:cs typeface="Arial" panose="020B0604020202020204" pitchFamily="34" charset="0"/>
            </a:endParaRPr>
          </a:p>
        </p:txBody>
      </p:sp>
      <p:sp>
        <p:nvSpPr>
          <p:cNvPr id="2560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686E4E-1057-4326-AE77-10EBDAEB4350}" type="slidenum">
              <a:rPr lang="fr-FR" altLang="fr-FR"/>
              <a:pPr/>
              <a:t>4</a:t>
            </a:fld>
            <a:endParaRPr lang="fr-FR" altLang="fr-FR"/>
          </a:p>
        </p:txBody>
      </p:sp>
    </p:spTree>
    <p:extLst>
      <p:ext uri="{BB962C8B-B14F-4D97-AF65-F5344CB8AC3E}">
        <p14:creationId xmlns:p14="http://schemas.microsoft.com/office/powerpoint/2010/main" val="132561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ln/>
        </p:spPr>
      </p:sp>
      <p:sp>
        <p:nvSpPr>
          <p:cNvPr id="27651"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Cet axe thématique</a:t>
            </a:r>
            <a:r>
              <a:rPr lang="fr-FR" altLang="fr-FR" baseline="0" dirty="0" smtClean="0">
                <a:latin typeface="Arial" panose="020B0604020202020204" pitchFamily="34" charset="0"/>
                <a:cs typeface="Arial" panose="020B0604020202020204" pitchFamily="34" charset="0"/>
              </a:rPr>
              <a:t> est défini de la façon suivante …</a:t>
            </a:r>
          </a:p>
          <a:p>
            <a:r>
              <a:rPr lang="fr-FR" altLang="fr-FR" baseline="0" dirty="0" smtClean="0">
                <a:latin typeface="Arial" panose="020B0604020202020204" pitchFamily="34" charset="0"/>
                <a:cs typeface="Arial" panose="020B0604020202020204" pitchFamily="34" charset="0"/>
              </a:rPr>
              <a:t>A nouveau, la correspondance avec les approches plurielles est très forte. </a:t>
            </a:r>
          </a:p>
          <a:p>
            <a:endParaRPr lang="fr-FR" altLang="fr-FR" baseline="0" dirty="0" smtClean="0">
              <a:latin typeface="Arial" panose="020B0604020202020204" pitchFamily="34" charset="0"/>
              <a:cs typeface="Arial" panose="020B0604020202020204" pitchFamily="34" charset="0"/>
            </a:endParaRPr>
          </a:p>
        </p:txBody>
      </p:sp>
      <p:sp>
        <p:nvSpPr>
          <p:cNvPr id="2765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A87F57-0EDF-4B5E-AA75-970C014F4012}" type="slidenum">
              <a:rPr lang="fr-FR" altLang="fr-FR"/>
              <a:pPr/>
              <a:t>5</a:t>
            </a:fld>
            <a:endParaRPr lang="fr-FR" altLang="fr-FR"/>
          </a:p>
        </p:txBody>
      </p:sp>
    </p:spTree>
    <p:extLst>
      <p:ext uri="{BB962C8B-B14F-4D97-AF65-F5344CB8AC3E}">
        <p14:creationId xmlns:p14="http://schemas.microsoft.com/office/powerpoint/2010/main" val="274137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ln/>
        </p:spPr>
      </p:sp>
      <p:sp>
        <p:nvSpPr>
          <p:cNvPr id="27651"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Voici à présent les descripteurs de l’axe « Approches </a:t>
            </a:r>
            <a:r>
              <a:rPr lang="fr-FR" altLang="fr-FR" dirty="0" err="1" smtClean="0">
                <a:latin typeface="Arial" panose="020B0604020202020204" pitchFamily="34" charset="0"/>
                <a:cs typeface="Arial" panose="020B0604020202020204" pitchFamily="34" charset="0"/>
              </a:rPr>
              <a:t>interlinguistiques</a:t>
            </a:r>
            <a:r>
              <a:rPr lang="fr-FR" altLang="fr-FR" dirty="0" smtClean="0">
                <a:latin typeface="Arial" panose="020B0604020202020204" pitchFamily="34" charset="0"/>
                <a:cs typeface="Arial" panose="020B0604020202020204" pitchFamily="34" charset="0"/>
              </a:rPr>
              <a:t> » pour le cycle 1 (dernière année de maternelle, deux premières années de primaire).</a:t>
            </a:r>
          </a:p>
          <a:p>
            <a:r>
              <a:rPr lang="fr-FR" altLang="fr-FR" dirty="0" smtClean="0">
                <a:latin typeface="Arial" panose="020B0604020202020204" pitchFamily="34" charset="0"/>
                <a:cs typeface="Arial" panose="020B0604020202020204" pitchFamily="34" charset="0"/>
              </a:rPr>
              <a:t>Comme l’indiquent Jean-François de Pietro, Brigitte Gerber, Beatrice </a:t>
            </a:r>
            <a:r>
              <a:rPr lang="fr-FR" altLang="fr-FR" dirty="0" err="1" smtClean="0">
                <a:latin typeface="Arial" panose="020B0604020202020204" pitchFamily="34" charset="0"/>
                <a:cs typeface="Arial" panose="020B0604020202020204" pitchFamily="34" charset="0"/>
              </a:rPr>
              <a:t>Leonforte</a:t>
            </a:r>
            <a:r>
              <a:rPr lang="fr-FR" altLang="fr-FR" dirty="0" smtClean="0">
                <a:latin typeface="Arial" panose="020B0604020202020204" pitchFamily="34" charset="0"/>
                <a:cs typeface="Arial" panose="020B0604020202020204" pitchFamily="34" charset="0"/>
              </a:rPr>
              <a:t> &amp; Karine </a:t>
            </a:r>
            <a:r>
              <a:rPr lang="fr-FR" altLang="fr-FR" dirty="0" err="1" smtClean="0">
                <a:latin typeface="Arial" panose="020B0604020202020204" pitchFamily="34" charset="0"/>
                <a:cs typeface="Arial" panose="020B0604020202020204" pitchFamily="34" charset="0"/>
              </a:rPr>
              <a:t>Lichtenauer</a:t>
            </a:r>
            <a:r>
              <a:rPr lang="fr-FR" altLang="fr-FR" dirty="0" smtClean="0">
                <a:latin typeface="Arial" panose="020B0604020202020204" pitchFamily="34" charset="0"/>
                <a:cs typeface="Arial" panose="020B0604020202020204" pitchFamily="34" charset="0"/>
              </a:rPr>
              <a:t> dans un article consacré aux curriculums suisses dans le numéro 2 / 2015 de la revue </a:t>
            </a:r>
            <a:r>
              <a:rPr lang="fr-FR" altLang="fr-FR" dirty="0" err="1" smtClean="0">
                <a:latin typeface="Arial" panose="020B0604020202020204" pitchFamily="34" charset="0"/>
                <a:cs typeface="Arial" panose="020B0604020202020204" pitchFamily="34" charset="0"/>
              </a:rPr>
              <a:t>Babylonia</a:t>
            </a:r>
            <a:r>
              <a:rPr lang="fr-FR" altLang="fr-FR" dirty="0" smtClean="0">
                <a:latin typeface="Arial" panose="020B0604020202020204" pitchFamily="34" charset="0"/>
                <a:cs typeface="Arial" panose="020B0604020202020204" pitchFamily="34" charset="0"/>
              </a:rPr>
              <a:t>,* « Même s’ils restent à un niveau assez général, on constate immédiatement que ces descripteurs peuvent aisément être reliés à ceux qu’on trouve dans le référentiel Compétences et ressources [du CARAP]. Ces derniers pourraient même aider à les préciser et les concrétiser, tout en donnant par ailleurs accès aux activités inclues dans les matériaux didactiques en ligne. »</a:t>
            </a:r>
          </a:p>
          <a:p>
            <a:endParaRPr lang="fr-FR" altLang="fr-FR" dirty="0" smtClean="0">
              <a:latin typeface="Arial" panose="020B0604020202020204" pitchFamily="34" charset="0"/>
              <a:cs typeface="Arial" panose="020B0604020202020204" pitchFamily="34" charset="0"/>
            </a:endParaRPr>
          </a:p>
          <a:p>
            <a:r>
              <a:rPr lang="fr-FR" altLang="fr-FR" dirty="0" smtClean="0">
                <a:latin typeface="Arial" panose="020B0604020202020204" pitchFamily="34" charset="0"/>
                <a:cs typeface="Arial" panose="020B0604020202020204" pitchFamily="34" charset="0"/>
              </a:rPr>
              <a:t>Cependant, le CARAP n’est pas cité explicitement dans le</a:t>
            </a:r>
            <a:r>
              <a:rPr lang="fr-FR" altLang="fr-FR" baseline="0" dirty="0" smtClean="0">
                <a:latin typeface="Arial" panose="020B0604020202020204" pitchFamily="34" charset="0"/>
                <a:cs typeface="Arial" panose="020B0604020202020204" pitchFamily="34" charset="0"/>
              </a:rPr>
              <a:t> </a:t>
            </a:r>
            <a:r>
              <a:rPr lang="fr-FR" altLang="fr-FR" dirty="0" smtClean="0">
                <a:latin typeface="Arial" panose="020B0604020202020204" pitchFamily="34" charset="0"/>
                <a:cs typeface="Arial" panose="020B0604020202020204" pitchFamily="34" charset="0"/>
              </a:rPr>
              <a:t>PER,</a:t>
            </a:r>
            <a:r>
              <a:rPr lang="fr-FR" altLang="fr-FR" baseline="0" dirty="0" smtClean="0">
                <a:latin typeface="Arial" panose="020B0604020202020204" pitchFamily="34" charset="0"/>
                <a:cs typeface="Arial" panose="020B0604020202020204" pitchFamily="34" charset="0"/>
              </a:rPr>
              <a:t> même si on peut être sûr que la connaissance du CARAP faisait partie du bagage de beaucoup d’auteurs du PER.</a:t>
            </a:r>
            <a:endParaRPr lang="fr-FR" altLang="fr-FR" dirty="0" smtClean="0">
              <a:latin typeface="Arial" panose="020B0604020202020204" pitchFamily="34" charset="0"/>
              <a:cs typeface="Arial" panose="020B0604020202020204" pitchFamily="34" charset="0"/>
            </a:endParaRPr>
          </a:p>
          <a:p>
            <a:endParaRPr lang="fr-FR" altLang="fr-FR" dirty="0" smtClean="0">
              <a:latin typeface="Arial" panose="020B0604020202020204" pitchFamily="34" charset="0"/>
              <a:cs typeface="Arial" panose="020B0604020202020204" pitchFamily="34" charset="0"/>
            </a:endParaRPr>
          </a:p>
          <a:p>
            <a:r>
              <a:rPr lang="fr-FR" altLang="fr-FR" dirty="0" smtClean="0">
                <a:latin typeface="Arial" panose="020B0604020202020204" pitchFamily="34" charset="0"/>
                <a:cs typeface="Arial" panose="020B0604020202020204" pitchFamily="34" charset="0"/>
              </a:rPr>
              <a:t>* De Pietro, J.-F., Gerber, B., </a:t>
            </a:r>
            <a:r>
              <a:rPr lang="fr-FR" altLang="fr-FR" dirty="0" err="1" smtClean="0">
                <a:latin typeface="Arial" panose="020B0604020202020204" pitchFamily="34" charset="0"/>
                <a:cs typeface="Arial" panose="020B0604020202020204" pitchFamily="34" charset="0"/>
              </a:rPr>
              <a:t>Leonforte</a:t>
            </a:r>
            <a:r>
              <a:rPr lang="fr-FR" altLang="fr-FR" dirty="0" smtClean="0">
                <a:latin typeface="Arial" panose="020B0604020202020204" pitchFamily="34" charset="0"/>
                <a:cs typeface="Arial" panose="020B0604020202020204" pitchFamily="34" charset="0"/>
              </a:rPr>
              <a:t>, B., &amp; </a:t>
            </a:r>
            <a:r>
              <a:rPr lang="fr-FR" altLang="fr-FR" dirty="0" err="1" smtClean="0">
                <a:latin typeface="Arial" panose="020B0604020202020204" pitchFamily="34" charset="0"/>
                <a:cs typeface="Arial" panose="020B0604020202020204" pitchFamily="34" charset="0"/>
              </a:rPr>
              <a:t>Lichtenauer</a:t>
            </a:r>
            <a:r>
              <a:rPr lang="fr-FR" altLang="fr-FR" dirty="0" smtClean="0">
                <a:latin typeface="Arial" panose="020B0604020202020204" pitchFamily="34" charset="0"/>
                <a:cs typeface="Arial" panose="020B0604020202020204" pitchFamily="34" charset="0"/>
              </a:rPr>
              <a:t>, K. (2015). Quelle place pour les approches plurielles dans les nouveaux plans d’études des trois régions linguistiques de la Suisse? </a:t>
            </a:r>
            <a:r>
              <a:rPr lang="fr-FR" altLang="fr-FR" i="1" dirty="0" err="1" smtClean="0">
                <a:latin typeface="Arial" panose="020B0604020202020204" pitchFamily="34" charset="0"/>
                <a:cs typeface="Arial" panose="020B0604020202020204" pitchFamily="34" charset="0"/>
              </a:rPr>
              <a:t>Babylonia</a:t>
            </a:r>
            <a:r>
              <a:rPr lang="fr-FR" altLang="fr-FR" i="1" baseline="0" dirty="0" smtClean="0">
                <a:latin typeface="Arial" panose="020B0604020202020204" pitchFamily="34" charset="0"/>
                <a:cs typeface="Arial" panose="020B0604020202020204" pitchFamily="34" charset="0"/>
              </a:rPr>
              <a:t> 2</a:t>
            </a:r>
            <a:r>
              <a:rPr lang="fr-FR" altLang="fr-FR" baseline="0" dirty="0" smtClean="0">
                <a:latin typeface="Arial" panose="020B0604020202020204" pitchFamily="34" charset="0"/>
                <a:cs typeface="Arial" panose="020B0604020202020204" pitchFamily="34" charset="0"/>
              </a:rPr>
              <a:t>, 59-65.</a:t>
            </a:r>
            <a:endParaRPr lang="fr-FR" altLang="fr-FR" dirty="0" smtClean="0">
              <a:latin typeface="Arial" panose="020B0604020202020204" pitchFamily="34" charset="0"/>
              <a:cs typeface="Arial" panose="020B0604020202020204" pitchFamily="34" charset="0"/>
            </a:endParaRPr>
          </a:p>
          <a:p>
            <a:endParaRPr lang="fr-FR" altLang="fr-FR" dirty="0" smtClean="0">
              <a:latin typeface="Arial" panose="020B0604020202020204" pitchFamily="34" charset="0"/>
              <a:cs typeface="Arial" panose="020B0604020202020204" pitchFamily="34" charset="0"/>
            </a:endParaRPr>
          </a:p>
        </p:txBody>
      </p:sp>
      <p:sp>
        <p:nvSpPr>
          <p:cNvPr id="2765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A87F57-0EDF-4B5E-AA75-970C014F4012}" type="slidenum">
              <a:rPr lang="fr-FR" altLang="fr-FR"/>
              <a:pPr/>
              <a:t>6</a:t>
            </a:fld>
            <a:endParaRPr lang="fr-FR" altLang="fr-FR"/>
          </a:p>
        </p:txBody>
      </p:sp>
    </p:spTree>
    <p:extLst>
      <p:ext uri="{BB962C8B-B14F-4D97-AF65-F5344CB8AC3E}">
        <p14:creationId xmlns:p14="http://schemas.microsoft.com/office/powerpoint/2010/main" val="310634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CFEC69F-90C3-41AC-90D5-BB0851FB1CCB}" type="slidenum">
              <a:rPr lang="fr-FR" altLang="fr-FR" smtClean="0"/>
              <a:pPr>
                <a:defRPr/>
              </a:pPr>
              <a:t>7</a:t>
            </a:fld>
            <a:endParaRPr lang="fr-FR" altLang="fr-FR"/>
          </a:p>
        </p:txBody>
      </p:sp>
    </p:spTree>
    <p:extLst>
      <p:ext uri="{BB962C8B-B14F-4D97-AF65-F5344CB8AC3E}">
        <p14:creationId xmlns:p14="http://schemas.microsoft.com/office/powerpoint/2010/main" val="324086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ln/>
        </p:spPr>
      </p:sp>
      <p:sp>
        <p:nvSpPr>
          <p:cNvPr id="29699" name="Espace réservé des commentaires 2"/>
          <p:cNvSpPr>
            <a:spLocks noGrp="1"/>
          </p:cNvSpPr>
          <p:nvPr>
            <p:ph type="body" idx="1"/>
          </p:nvPr>
        </p:nvSpPr>
        <p:spPr>
          <a:noFill/>
        </p:spPr>
        <p:txBody>
          <a:bodyPr/>
          <a:lstStyle/>
          <a:p>
            <a:r>
              <a:rPr lang="en-US" altLang="fr-FR" dirty="0" smtClean="0">
                <a:latin typeface="Arial" panose="020B0604020202020204" pitchFamily="34" charset="0"/>
                <a:cs typeface="Arial" panose="020B0604020202020204" pitchFamily="34" charset="0"/>
              </a:rPr>
              <a:t>Notre second </a:t>
            </a:r>
            <a:r>
              <a:rPr lang="en-US" altLang="fr-FR" dirty="0" err="1" smtClean="0">
                <a:latin typeface="Arial" panose="020B0604020202020204" pitchFamily="34" charset="0"/>
                <a:cs typeface="Arial" panose="020B0604020202020204" pitchFamily="34" charset="0"/>
              </a:rPr>
              <a:t>exemple</a:t>
            </a:r>
            <a:r>
              <a:rPr lang="en-US" altLang="fr-FR" dirty="0" smtClean="0">
                <a:latin typeface="Arial" panose="020B0604020202020204" pitchFamily="34" charset="0"/>
                <a:cs typeface="Arial" panose="020B0604020202020204" pitchFamily="34" charset="0"/>
              </a:rPr>
              <a:t> </a:t>
            </a:r>
            <a:r>
              <a:rPr lang="en-US" altLang="fr-FR" dirty="0" err="1" smtClean="0">
                <a:latin typeface="Arial" panose="020B0604020202020204" pitchFamily="34" charset="0"/>
                <a:cs typeface="Arial" panose="020B0604020202020204" pitchFamily="34" charset="0"/>
              </a:rPr>
              <a:t>est</a:t>
            </a:r>
            <a:r>
              <a:rPr lang="en-US" altLang="fr-FR" dirty="0" smtClean="0">
                <a:latin typeface="Arial" panose="020B0604020202020204" pitchFamily="34" charset="0"/>
                <a:cs typeface="Arial" panose="020B0604020202020204" pitchFamily="34" charset="0"/>
              </a:rPr>
              <a:t> le nouveau curriculum </a:t>
            </a:r>
            <a:r>
              <a:rPr lang="en-US" altLang="fr-FR" dirty="0" err="1" smtClean="0">
                <a:latin typeface="Arial" panose="020B0604020202020204" pitchFamily="34" charset="0"/>
                <a:cs typeface="Arial" panose="020B0604020202020204" pitchFamily="34" charset="0"/>
              </a:rPr>
              <a:t>finlandais</a:t>
            </a:r>
            <a:r>
              <a:rPr lang="en-US" altLang="fr-FR" dirty="0" smtClean="0">
                <a:latin typeface="Arial" panose="020B0604020202020204" pitchFamily="34" charset="0"/>
                <a:cs typeface="Arial" panose="020B0604020202020204" pitchFamily="34" charset="0"/>
              </a:rPr>
              <a:t>.</a:t>
            </a:r>
          </a:p>
        </p:txBody>
      </p:sp>
      <p:sp>
        <p:nvSpPr>
          <p:cNvPr id="2970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5CCAED-3681-447A-BFF2-FA2891708D0C}" type="slidenum">
              <a:rPr lang="de-DE" altLang="fr-FR"/>
              <a:pPr/>
              <a:t>8</a:t>
            </a:fld>
            <a:endParaRPr lang="de-DE" altLang="fr-FR"/>
          </a:p>
        </p:txBody>
      </p:sp>
    </p:spTree>
    <p:extLst>
      <p:ext uri="{BB962C8B-B14F-4D97-AF65-F5344CB8AC3E}">
        <p14:creationId xmlns:p14="http://schemas.microsoft.com/office/powerpoint/2010/main" val="213210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ln/>
        </p:spPr>
      </p:sp>
      <p:sp>
        <p:nvSpPr>
          <p:cNvPr id="31747" name="Espace réservé des commentaires 2"/>
          <p:cNvSpPr>
            <a:spLocks noGrp="1"/>
          </p:cNvSpPr>
          <p:nvPr>
            <p:ph type="body" idx="1"/>
          </p:nvPr>
        </p:nvSpPr>
        <p:spPr>
          <a:noFill/>
        </p:spPr>
        <p:txBody>
          <a:bodyPr/>
          <a:lstStyle/>
          <a:p>
            <a:r>
              <a:rPr lang="fr-FR" altLang="fr-FR" dirty="0" smtClean="0">
                <a:latin typeface="Arial" panose="020B0604020202020204" pitchFamily="34" charset="0"/>
                <a:cs typeface="Arial" panose="020B0604020202020204" pitchFamily="34" charset="0"/>
              </a:rPr>
              <a:t>…</a:t>
            </a:r>
          </a:p>
          <a:p>
            <a:r>
              <a:rPr lang="fr-FR" altLang="fr-FR" dirty="0" smtClean="0">
                <a:latin typeface="Arial" panose="020B0604020202020204" pitchFamily="34" charset="0"/>
                <a:cs typeface="Arial" panose="020B0604020202020204" pitchFamily="34" charset="0"/>
              </a:rPr>
              <a:t>Pour</a:t>
            </a:r>
            <a:r>
              <a:rPr lang="fr-FR" altLang="fr-FR" baseline="0" dirty="0" smtClean="0">
                <a:latin typeface="Arial" panose="020B0604020202020204" pitchFamily="34" charset="0"/>
                <a:cs typeface="Arial" panose="020B0604020202020204" pitchFamily="34" charset="0"/>
              </a:rPr>
              <a:t> comprendre le lien entre les deux initiatives, il faut savoir que le système éducatif finlandais est en partie décentralisé et que les municipalités peuvent proposer des compléments d’enseignement pour leurs écoles.</a:t>
            </a:r>
          </a:p>
          <a:p>
            <a:r>
              <a:rPr lang="fr-FR" altLang="fr-FR" dirty="0" smtClean="0">
                <a:latin typeface="Arial" panose="020B0604020202020204" pitchFamily="34" charset="0"/>
                <a:cs typeface="Arial" panose="020B0604020202020204" pitchFamily="34" charset="0"/>
              </a:rPr>
              <a:t>Dans le cas du « Chemin de la citoyenneté globale » de Oulu, le matériel conçu est recommandé par le Ministère pour l’ensemble du pays.</a:t>
            </a:r>
          </a:p>
        </p:txBody>
      </p:sp>
      <p:sp>
        <p:nvSpPr>
          <p:cNvPr id="3174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3E0888-ABBF-4A68-9A16-D6B8CAEDB820}" type="slidenum">
              <a:rPr lang="de-DE" altLang="fr-FR"/>
              <a:pPr/>
              <a:t>9</a:t>
            </a:fld>
            <a:endParaRPr lang="de-DE" altLang="fr-FR"/>
          </a:p>
        </p:txBody>
      </p:sp>
    </p:spTree>
    <p:extLst>
      <p:ext uri="{BB962C8B-B14F-4D97-AF65-F5344CB8AC3E}">
        <p14:creationId xmlns:p14="http://schemas.microsoft.com/office/powerpoint/2010/main" val="34906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8C1E87D-399C-41DD-882B-9F22227B9434}" type="slidenum">
              <a:rPr lang="fr-FR" altLang="fr-FR"/>
              <a:pPr>
                <a:defRPr/>
              </a:pPr>
              <a:t>‹N°›</a:t>
            </a:fld>
            <a:endParaRPr lang="fr-FR" altLang="fr-FR"/>
          </a:p>
        </p:txBody>
      </p:sp>
    </p:spTree>
    <p:extLst>
      <p:ext uri="{BB962C8B-B14F-4D97-AF65-F5344CB8AC3E}">
        <p14:creationId xmlns:p14="http://schemas.microsoft.com/office/powerpoint/2010/main" val="192222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BB91912-8C2F-4A3A-A399-C277574106C0}" type="slidenum">
              <a:rPr lang="fr-FR" altLang="fr-FR"/>
              <a:pPr>
                <a:defRPr/>
              </a:pPr>
              <a:t>‹N°›</a:t>
            </a:fld>
            <a:endParaRPr lang="fr-FR" altLang="fr-FR"/>
          </a:p>
        </p:txBody>
      </p:sp>
    </p:spTree>
    <p:extLst>
      <p:ext uri="{BB962C8B-B14F-4D97-AF65-F5344CB8AC3E}">
        <p14:creationId xmlns:p14="http://schemas.microsoft.com/office/powerpoint/2010/main" val="351375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96F4C4D-F205-4DBB-97E2-545B6F5987F7}" type="slidenum">
              <a:rPr lang="fr-FR" altLang="fr-FR"/>
              <a:pPr>
                <a:defRPr/>
              </a:pPr>
              <a:t>‹N°›</a:t>
            </a:fld>
            <a:endParaRPr lang="fr-FR" altLang="fr-FR"/>
          </a:p>
        </p:txBody>
      </p:sp>
    </p:spTree>
    <p:extLst>
      <p:ext uri="{BB962C8B-B14F-4D97-AF65-F5344CB8AC3E}">
        <p14:creationId xmlns:p14="http://schemas.microsoft.com/office/powerpoint/2010/main" val="391496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10951CB-EDB4-41BE-9955-E3A81075DBBD}" type="slidenum">
              <a:rPr lang="fr-FR" altLang="fr-FR"/>
              <a:pPr>
                <a:defRPr/>
              </a:pPr>
              <a:t>‹N°›</a:t>
            </a:fld>
            <a:endParaRPr lang="fr-FR" altLang="fr-FR"/>
          </a:p>
        </p:txBody>
      </p:sp>
    </p:spTree>
    <p:extLst>
      <p:ext uri="{BB962C8B-B14F-4D97-AF65-F5344CB8AC3E}">
        <p14:creationId xmlns:p14="http://schemas.microsoft.com/office/powerpoint/2010/main" val="185436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4055989-99E2-4BDD-BAAA-6C44AAEAF827}" type="slidenum">
              <a:rPr lang="fr-FR" altLang="fr-FR"/>
              <a:pPr>
                <a:defRPr/>
              </a:pPr>
              <a:t>‹N°›</a:t>
            </a:fld>
            <a:endParaRPr lang="fr-FR" altLang="fr-FR"/>
          </a:p>
        </p:txBody>
      </p:sp>
    </p:spTree>
    <p:extLst>
      <p:ext uri="{BB962C8B-B14F-4D97-AF65-F5344CB8AC3E}">
        <p14:creationId xmlns:p14="http://schemas.microsoft.com/office/powerpoint/2010/main" val="180506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F4E8856-0D8C-46DD-93B9-CB7832F08D47}" type="slidenum">
              <a:rPr lang="fr-FR" altLang="fr-FR"/>
              <a:pPr>
                <a:defRPr/>
              </a:pPr>
              <a:t>‹N°›</a:t>
            </a:fld>
            <a:endParaRPr lang="fr-FR" altLang="fr-FR"/>
          </a:p>
        </p:txBody>
      </p:sp>
    </p:spTree>
    <p:extLst>
      <p:ext uri="{BB962C8B-B14F-4D97-AF65-F5344CB8AC3E}">
        <p14:creationId xmlns:p14="http://schemas.microsoft.com/office/powerpoint/2010/main" val="41639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6A6CCFD-815E-422C-B0BF-8071FB725A8A}" type="slidenum">
              <a:rPr lang="fr-FR" altLang="fr-FR"/>
              <a:pPr>
                <a:defRPr/>
              </a:pPr>
              <a:t>‹N°›</a:t>
            </a:fld>
            <a:endParaRPr lang="fr-FR" altLang="fr-FR"/>
          </a:p>
        </p:txBody>
      </p:sp>
    </p:spTree>
    <p:extLst>
      <p:ext uri="{BB962C8B-B14F-4D97-AF65-F5344CB8AC3E}">
        <p14:creationId xmlns:p14="http://schemas.microsoft.com/office/powerpoint/2010/main" val="142089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F0916041-F8E1-4405-9FE7-B96319575F54}" type="slidenum">
              <a:rPr lang="fr-FR" altLang="fr-FR"/>
              <a:pPr>
                <a:defRPr/>
              </a:pPr>
              <a:t>‹N°›</a:t>
            </a:fld>
            <a:endParaRPr lang="fr-FR" altLang="fr-FR"/>
          </a:p>
        </p:txBody>
      </p:sp>
    </p:spTree>
    <p:extLst>
      <p:ext uri="{BB962C8B-B14F-4D97-AF65-F5344CB8AC3E}">
        <p14:creationId xmlns:p14="http://schemas.microsoft.com/office/powerpoint/2010/main" val="274662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891B83E-3DCC-43B5-ACA5-295B2D03984D}" type="slidenum">
              <a:rPr lang="fr-FR" altLang="fr-FR"/>
              <a:pPr>
                <a:defRPr/>
              </a:pPr>
              <a:t>‹N°›</a:t>
            </a:fld>
            <a:endParaRPr lang="fr-FR" altLang="fr-FR"/>
          </a:p>
        </p:txBody>
      </p:sp>
    </p:spTree>
    <p:extLst>
      <p:ext uri="{BB962C8B-B14F-4D97-AF65-F5344CB8AC3E}">
        <p14:creationId xmlns:p14="http://schemas.microsoft.com/office/powerpoint/2010/main" val="271620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E1A6D7C4-882E-44F9-AA5E-18A9DDF2388A}" type="slidenum">
              <a:rPr lang="fr-FR" altLang="fr-FR"/>
              <a:pPr>
                <a:defRPr/>
              </a:pPr>
              <a:t>‹N°›</a:t>
            </a:fld>
            <a:endParaRPr lang="fr-FR" altLang="fr-FR"/>
          </a:p>
        </p:txBody>
      </p:sp>
    </p:spTree>
    <p:extLst>
      <p:ext uri="{BB962C8B-B14F-4D97-AF65-F5344CB8AC3E}">
        <p14:creationId xmlns:p14="http://schemas.microsoft.com/office/powerpoint/2010/main" val="97457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41DCF7B-289C-4ECE-9FE5-ABFEA4FC1D6F}" type="slidenum">
              <a:rPr lang="fr-FR" altLang="fr-FR"/>
              <a:pPr>
                <a:defRPr/>
              </a:pPr>
              <a:t>‹N°›</a:t>
            </a:fld>
            <a:endParaRPr lang="fr-FR" altLang="fr-FR"/>
          </a:p>
        </p:txBody>
      </p:sp>
    </p:spTree>
    <p:extLst>
      <p:ext uri="{BB962C8B-B14F-4D97-AF65-F5344CB8AC3E}">
        <p14:creationId xmlns:p14="http://schemas.microsoft.com/office/powerpoint/2010/main" val="3730939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F01F272-80EF-468B-B5BB-819BF95E94E5}" type="slidenum">
              <a:rPr lang="fr-FR" altLang="fr-FR"/>
              <a:pPr>
                <a:defRPr/>
              </a:pPr>
              <a:t>‹N°›</a:t>
            </a:fld>
            <a:endParaRPr lang="fr-FR" altLang="fr-FR"/>
          </a:p>
        </p:txBody>
      </p:sp>
    </p:spTree>
    <p:extLst>
      <p:ext uri="{BB962C8B-B14F-4D97-AF65-F5344CB8AC3E}">
        <p14:creationId xmlns:p14="http://schemas.microsoft.com/office/powerpoint/2010/main" val="69411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de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A858424-9D3D-49FA-A10E-6159CD257A8A}" type="slidenum">
              <a:rPr lang="fr-FR" altLang="fr-FR"/>
              <a:pPr>
                <a:defRPr/>
              </a:pPr>
              <a:t>‹N°›</a:t>
            </a:fld>
            <a:endParaRPr lang="fr-FR" altLang="fr-FR"/>
          </a:p>
        </p:txBody>
      </p:sp>
      <p:pic>
        <p:nvPicPr>
          <p:cNvPr id="1031" name="Picture 7" descr="Fond_pp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pianodistudio.c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landetudes.ch/documents/10273/36695/Commentaires_Generaux_Langues_2012.pdf/88f555a0-2313-4427-8a5d-b541d33b13c3"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globaleducation.ch/globallearning_fr/resources/PER_complet.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oph.fi/download/174038_new_national_core_curriculum_for_basic_education_focus_on_school_culture_and.pdf"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de-DE" altLang="fr-FR" smtClean="0"/>
          </a:p>
        </p:txBody>
      </p:sp>
      <p:pic>
        <p:nvPicPr>
          <p:cNvPr id="3075" name="Picture 3"/>
          <p:cNvPicPr>
            <a:picLocks noGrp="1" noChangeAspect="1" noChangeArrowheads="1"/>
          </p:cNvPicPr>
          <p:nvPr>
            <p:ph type="ctrTitle"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79556" name="Text Box 5"/>
          <p:cNvSpPr txBox="1">
            <a:spLocks noChangeArrowheads="1"/>
          </p:cNvSpPr>
          <p:nvPr/>
        </p:nvSpPr>
        <p:spPr bwMode="auto">
          <a:xfrm rot="-1722214">
            <a:off x="1258888" y="1844675"/>
            <a:ext cx="3313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de-DE" altLang="fr-FR" sz="1800"/>
          </a:p>
        </p:txBody>
      </p:sp>
      <p:sp>
        <p:nvSpPr>
          <p:cNvPr id="3077" name="Text Box 6"/>
          <p:cNvSpPr txBox="1">
            <a:spLocks noChangeArrowheads="1"/>
          </p:cNvSpPr>
          <p:nvPr/>
        </p:nvSpPr>
        <p:spPr bwMode="auto">
          <a:xfrm rot="-1722214">
            <a:off x="3059113" y="1700213"/>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de-DE" altLang="fr-FR" sz="1800"/>
          </a:p>
        </p:txBody>
      </p:sp>
      <p:sp>
        <p:nvSpPr>
          <p:cNvPr id="279558" name="Text Box 7"/>
          <p:cNvSpPr txBox="1">
            <a:spLocks noChangeArrowheads="1"/>
          </p:cNvSpPr>
          <p:nvPr/>
        </p:nvSpPr>
        <p:spPr bwMode="auto">
          <a:xfrm rot="2843847">
            <a:off x="6229350" y="957263"/>
            <a:ext cx="28797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b="1">
                <a:solidFill>
                  <a:srgbClr val="990033"/>
                </a:solidFill>
              </a:rPr>
              <a:t>Michel Candelier</a:t>
            </a:r>
          </a:p>
        </p:txBody>
      </p:sp>
      <p:sp>
        <p:nvSpPr>
          <p:cNvPr id="279559" name="Text Box 8"/>
          <p:cNvSpPr txBox="1">
            <a:spLocks noChangeArrowheads="1"/>
          </p:cNvSpPr>
          <p:nvPr/>
        </p:nvSpPr>
        <p:spPr bwMode="auto">
          <a:xfrm>
            <a:off x="6350" y="5619750"/>
            <a:ext cx="9144000" cy="1265238"/>
          </a:xfrm>
          <a:prstGeom prst="rect">
            <a:avLst/>
          </a:prstGeom>
          <a:gradFill rotWithShape="1">
            <a:gsLst>
              <a:gs pos="0">
                <a:schemeClr val="tx1">
                  <a:gamma/>
                  <a:tint val="22353"/>
                  <a:invGamma/>
                </a:schemeClr>
              </a:gs>
              <a:gs pos="100000">
                <a:schemeClr val="tx1">
                  <a:alpha val="41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fr-FR" altLang="fr-FR" sz="3600" b="1" smtClean="0">
              <a:solidFill>
                <a:srgbClr val="000066"/>
              </a:solidFill>
            </a:endParaRPr>
          </a:p>
          <a:p>
            <a:pPr algn="ctr">
              <a:defRPr/>
            </a:pPr>
            <a:endParaRPr lang="fr-FR" altLang="fr-FR" sz="3600" b="1" smtClean="0">
              <a:solidFill>
                <a:srgbClr val="000066"/>
              </a:solidFill>
            </a:endParaRPr>
          </a:p>
        </p:txBody>
      </p:sp>
      <p:sp>
        <p:nvSpPr>
          <p:cNvPr id="279560" name="Text Box 8"/>
          <p:cNvSpPr txBox="1">
            <a:spLocks noChangeArrowheads="1"/>
          </p:cNvSpPr>
          <p:nvPr/>
        </p:nvSpPr>
        <p:spPr bwMode="auto">
          <a:xfrm>
            <a:off x="14288" y="5654675"/>
            <a:ext cx="9129712"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fr-FR" sz="3200" b="1" dirty="0" err="1" smtClean="0">
                <a:solidFill>
                  <a:srgbClr val="000066"/>
                </a:solidFill>
              </a:rPr>
              <a:t>L’utilisation</a:t>
            </a:r>
            <a:r>
              <a:rPr lang="en-US" altLang="fr-FR" sz="3200" b="1" dirty="0" smtClean="0">
                <a:solidFill>
                  <a:srgbClr val="000066"/>
                </a:solidFill>
              </a:rPr>
              <a:t> du CARAP pour les curriculums :</a:t>
            </a:r>
            <a:r>
              <a:rPr lang="en-US" altLang="fr-FR" sz="3200" b="1" dirty="0">
                <a:solidFill>
                  <a:srgbClr val="000066"/>
                </a:solidFill>
              </a:rPr>
              <a:t/>
            </a:r>
            <a:br>
              <a:rPr lang="en-US" altLang="fr-FR" sz="3200" b="1" dirty="0">
                <a:solidFill>
                  <a:srgbClr val="000066"/>
                </a:solidFill>
              </a:rPr>
            </a:br>
            <a:r>
              <a:rPr lang="en-US" altLang="fr-FR" sz="3200" b="1" dirty="0" smtClean="0">
                <a:solidFill>
                  <a:srgbClr val="000066"/>
                </a:solidFill>
              </a:rPr>
              <a:t>Trois </a:t>
            </a:r>
            <a:r>
              <a:rPr lang="en-US" altLang="fr-FR" sz="3200" b="1" dirty="0" err="1" smtClean="0">
                <a:solidFill>
                  <a:srgbClr val="000066"/>
                </a:solidFill>
              </a:rPr>
              <a:t>cas</a:t>
            </a:r>
            <a:endParaRPr lang="fr-FR" altLang="fr-FR" sz="3200" b="1" dirty="0">
              <a:solidFill>
                <a:srgbClr val="000066"/>
              </a:solidFill>
            </a:endParaRPr>
          </a:p>
        </p:txBody>
      </p:sp>
      <p:grpSp>
        <p:nvGrpSpPr>
          <p:cNvPr id="279566" name="Group 14"/>
          <p:cNvGrpSpPr>
            <a:grpSpLocks/>
          </p:cNvGrpSpPr>
          <p:nvPr/>
        </p:nvGrpSpPr>
        <p:grpSpPr bwMode="auto">
          <a:xfrm>
            <a:off x="4787900" y="2708275"/>
            <a:ext cx="2808288" cy="1727200"/>
            <a:chOff x="2835" y="1434"/>
            <a:chExt cx="1769" cy="1088"/>
          </a:xfrm>
        </p:grpSpPr>
        <p:sp>
          <p:nvSpPr>
            <p:cNvPr id="3082" name="AutoShape 15"/>
            <p:cNvSpPr>
              <a:spLocks noChangeArrowheads="1"/>
            </p:cNvSpPr>
            <p:nvPr/>
          </p:nvSpPr>
          <p:spPr bwMode="auto">
            <a:xfrm>
              <a:off x="2835" y="1434"/>
              <a:ext cx="1769" cy="108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3083" name="Text Box 16"/>
            <p:cNvSpPr txBox="1">
              <a:spLocks noChangeArrowheads="1"/>
            </p:cNvSpPr>
            <p:nvPr/>
          </p:nvSpPr>
          <p:spPr bwMode="auto">
            <a:xfrm>
              <a:off x="2835" y="1480"/>
              <a:ext cx="1678"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74000"/>
                </a:lnSpc>
                <a:spcBef>
                  <a:spcPts val="1500"/>
                </a:spcBef>
                <a:buClr>
                  <a:srgbClr val="000000"/>
                </a:buClr>
                <a:buSzPct val="100000"/>
                <a:buFont typeface="Times New Roman" panose="02020603050405020304" pitchFamily="18" charset="0"/>
                <a:buNone/>
              </a:pPr>
              <a:r>
                <a:rPr lang="fr-FR" altLang="fr-FR" sz="3200" b="1">
                  <a:solidFill>
                    <a:srgbClr val="7F0000"/>
                  </a:solidFill>
                  <a:latin typeface="Times New Roman" panose="02020603050405020304" pitchFamily="18" charset="0"/>
                </a:rPr>
                <a:t>Le Mans</a:t>
              </a:r>
              <a:endParaRPr lang="fr-FR" altLang="fr-FR" sz="3200" b="1" i="1">
                <a:solidFill>
                  <a:srgbClr val="336600"/>
                </a:solidFill>
                <a:latin typeface="Times New Roman" panose="02020603050405020304" pitchFamily="18" charset="0"/>
              </a:endParaRPr>
            </a:p>
          </p:txBody>
        </p:sp>
        <p:pic>
          <p:nvPicPr>
            <p:cNvPr id="30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 y="1842"/>
              <a:ext cx="1361" cy="4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279560"/>
                                        </p:tgtEl>
                                        <p:attrNameLst>
                                          <p:attrName>style.visibility</p:attrName>
                                        </p:attrNameLst>
                                      </p:cBhvr>
                                      <p:to>
                                        <p:strVal val="visible"/>
                                      </p:to>
                                    </p:set>
                                    <p:animEffect transition="in" filter="wipe(left)">
                                      <p:cBhvr>
                                        <p:cTn id="10" dur="2000"/>
                                        <p:tgtEl>
                                          <p:spTgt spid="279560"/>
                                        </p:tgtEl>
                                      </p:cBhvr>
                                    </p:animEffect>
                                  </p:childTnLst>
                                </p:cTn>
                              </p:par>
                            </p:childTnLst>
                          </p:cTn>
                        </p:par>
                        <p:par>
                          <p:cTn id="11" fill="hold" nodeType="afterGroup">
                            <p:stCondLst>
                              <p:cond delay="2500"/>
                            </p:stCondLst>
                            <p:childTnLst>
                              <p:par>
                                <p:cTn id="12" presetID="22" presetClass="entr" presetSubtype="4" fill="hold" nodeType="afterEffect">
                                  <p:stCondLst>
                                    <p:cond delay="1500"/>
                                  </p:stCondLst>
                                  <p:childTnLst>
                                    <p:set>
                                      <p:cBhvr>
                                        <p:cTn id="13" dur="1" fill="hold">
                                          <p:stCondLst>
                                            <p:cond delay="0"/>
                                          </p:stCondLst>
                                        </p:cTn>
                                        <p:tgtEl>
                                          <p:spTgt spid="279558">
                                            <p:txEl>
                                              <p:pRg st="0" end="0"/>
                                            </p:txEl>
                                          </p:spTgt>
                                        </p:tgtEl>
                                        <p:attrNameLst>
                                          <p:attrName>style.visibility</p:attrName>
                                        </p:attrNameLst>
                                      </p:cBhvr>
                                      <p:to>
                                        <p:strVal val="visible"/>
                                      </p:to>
                                    </p:set>
                                    <p:animEffect transition="in" filter="wipe(down)">
                                      <p:cBhvr>
                                        <p:cTn id="14" dur="1000"/>
                                        <p:tgtEl>
                                          <p:spTgt spid="279558">
                                            <p:txEl>
                                              <p:pRg st="0" end="0"/>
                                            </p:txEl>
                                          </p:spTgt>
                                        </p:tgtEl>
                                      </p:cBhvr>
                                    </p:animEffect>
                                  </p:childTnLst>
                                </p:cTn>
                              </p:par>
                            </p:childTnLst>
                          </p:cTn>
                        </p:par>
                        <p:par>
                          <p:cTn id="15" fill="hold" nodeType="afterGroup">
                            <p:stCondLst>
                              <p:cond delay="5000"/>
                            </p:stCondLst>
                            <p:childTnLst>
                              <p:par>
                                <p:cTn id="16" presetID="22" presetClass="entr" presetSubtype="1" fill="hold" nodeType="afterEffect">
                                  <p:stCondLst>
                                    <p:cond delay="1000"/>
                                  </p:stCondLst>
                                  <p:childTnLst>
                                    <p:set>
                                      <p:cBhvr>
                                        <p:cTn id="17" dur="1" fill="hold">
                                          <p:stCondLst>
                                            <p:cond delay="0"/>
                                          </p:stCondLst>
                                        </p:cTn>
                                        <p:tgtEl>
                                          <p:spTgt spid="279566"/>
                                        </p:tgtEl>
                                        <p:attrNameLst>
                                          <p:attrName>style.visibility</p:attrName>
                                        </p:attrNameLst>
                                      </p:cBhvr>
                                      <p:to>
                                        <p:strVal val="visible"/>
                                      </p:to>
                                    </p:set>
                                    <p:animEffect transition="in" filter="wipe(up)">
                                      <p:cBhvr>
                                        <p:cTn id="18" dur="1000"/>
                                        <p:tgtEl>
                                          <p:spTgt spid="279566"/>
                                        </p:tgtEl>
                                      </p:cBhvr>
                                    </p:animEffect>
                                  </p:childTnLst>
                                </p:cTn>
                              </p:par>
                            </p:childTnLst>
                          </p:cTn>
                        </p:par>
                        <p:par>
                          <p:cTn id="19" fill="hold" nodeType="afterGroup">
                            <p:stCondLst>
                              <p:cond delay="7000"/>
                            </p:stCondLst>
                            <p:childTnLst>
                              <p:par>
                                <p:cTn id="20" presetID="22" presetClass="entr" presetSubtype="1" fill="hold" grpId="0" nodeType="afterEffect" nodePh="1">
                                  <p:stCondLst>
                                    <p:cond delay="500"/>
                                  </p:stCondLst>
                                  <p:endCondLst>
                                    <p:cond evt="begin" delay="0">
                                      <p:tn val="20"/>
                                    </p:cond>
                                  </p:endCondLst>
                                  <p:childTnLst>
                                    <p:set>
                                      <p:cBhvr>
                                        <p:cTn id="21" dur="1" fill="hold">
                                          <p:stCondLst>
                                            <p:cond delay="0"/>
                                          </p:stCondLst>
                                        </p:cTn>
                                        <p:tgtEl>
                                          <p:spTgt spid="279556"/>
                                        </p:tgtEl>
                                        <p:attrNameLst>
                                          <p:attrName>style.visibility</p:attrName>
                                        </p:attrNameLst>
                                      </p:cBhvr>
                                      <p:to>
                                        <p:strVal val="visible"/>
                                      </p:to>
                                    </p:set>
                                    <p:animEffect transition="in" filter="wipe(up)">
                                      <p:cBhvr>
                                        <p:cTn id="22" dur="1000"/>
                                        <p:tgtEl>
                                          <p:spTgt spid="27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p:bldP spid="279559" grpId="0" animBg="1"/>
      <p:bldP spid="2795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2"/>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5F6384-1C33-45BC-9305-B7E385DD58F6}" type="slidenum">
              <a:rPr lang="fr-FR" altLang="fr-FR"/>
              <a:pPr/>
              <a:t>10</a:t>
            </a:fld>
            <a:endParaRPr lang="fr-FR" altLang="fr-FR"/>
          </a:p>
        </p:txBody>
      </p:sp>
      <p:pic>
        <p:nvPicPr>
          <p:cNvPr id="3277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4625"/>
            <a:ext cx="9105900" cy="7032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9750" y="4149725"/>
            <a:ext cx="8064500" cy="5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8" name="Groupe 7"/>
          <p:cNvGrpSpPr>
            <a:grpSpLocks/>
          </p:cNvGrpSpPr>
          <p:nvPr/>
        </p:nvGrpSpPr>
        <p:grpSpPr bwMode="auto">
          <a:xfrm>
            <a:off x="4597400" y="1212850"/>
            <a:ext cx="4502150" cy="5603875"/>
            <a:chOff x="3635896" y="188640"/>
            <a:chExt cx="5256584" cy="6532835"/>
          </a:xfrm>
        </p:grpSpPr>
        <p:sp>
          <p:nvSpPr>
            <p:cNvPr id="32783" name="Rectangle 8"/>
            <p:cNvSpPr>
              <a:spLocks noChangeArrowheads="1"/>
            </p:cNvSpPr>
            <p:nvPr/>
          </p:nvSpPr>
          <p:spPr bwMode="auto">
            <a:xfrm>
              <a:off x="3635896" y="188640"/>
              <a:ext cx="5256584" cy="6532835"/>
            </a:xfrm>
            <a:prstGeom prst="rect">
              <a:avLst/>
            </a:prstGeom>
            <a:solidFill>
              <a:srgbClr val="FDFCDC"/>
            </a:solidFill>
            <a:ln w="19050"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grpSp>
          <p:nvGrpSpPr>
            <p:cNvPr id="32784" name="Groupe 9"/>
            <p:cNvGrpSpPr>
              <a:grpSpLocks/>
            </p:cNvGrpSpPr>
            <p:nvPr/>
          </p:nvGrpSpPr>
          <p:grpSpPr bwMode="auto">
            <a:xfrm>
              <a:off x="3870164" y="396746"/>
              <a:ext cx="4816636" cy="6086604"/>
              <a:chOff x="1765152" y="158621"/>
              <a:chExt cx="6324600" cy="6562854"/>
            </a:xfrm>
          </p:grpSpPr>
          <p:pic>
            <p:nvPicPr>
              <p:cNvPr id="32785"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152" y="2882247"/>
                <a:ext cx="6324600" cy="210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2786"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5152" y="158621"/>
                <a:ext cx="63246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2787" name="Imag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5152" y="4235450"/>
                <a:ext cx="6324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grpSp>
      <p:sp>
        <p:nvSpPr>
          <p:cNvPr id="19" name="ZoneTexte 18"/>
          <p:cNvSpPr txBox="1">
            <a:spLocks noChangeArrowheads="1"/>
          </p:cNvSpPr>
          <p:nvPr/>
        </p:nvSpPr>
        <p:spPr bwMode="auto">
          <a:xfrm>
            <a:off x="34925" y="-66675"/>
            <a:ext cx="9109075" cy="646331"/>
          </a:xfrm>
          <a:prstGeom prst="rect">
            <a:avLst/>
          </a:prstGeom>
          <a:solidFill>
            <a:srgbClr val="F8FCD6"/>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fr-FR" dirty="0" smtClean="0"/>
              <a:t>Ce </a:t>
            </a:r>
            <a:r>
              <a:rPr lang="en-US" altLang="fr-FR" dirty="0"/>
              <a:t>« </a:t>
            </a:r>
            <a:r>
              <a:rPr lang="en-US" altLang="fr-FR" dirty="0" err="1" smtClean="0"/>
              <a:t>Chemin</a:t>
            </a:r>
            <a:r>
              <a:rPr lang="en-US" altLang="fr-FR" dirty="0" smtClean="0"/>
              <a:t> de la </a:t>
            </a:r>
            <a:r>
              <a:rPr lang="en-US" altLang="fr-FR" dirty="0" err="1" smtClean="0"/>
              <a:t>citoyenneté</a:t>
            </a:r>
            <a:r>
              <a:rPr lang="en-US" altLang="fr-FR" dirty="0" smtClean="0"/>
              <a:t> </a:t>
            </a:r>
            <a:r>
              <a:rPr lang="en-US" altLang="fr-FR" dirty="0" err="1" smtClean="0"/>
              <a:t>globale</a:t>
            </a:r>
            <a:r>
              <a:rPr lang="en-US" altLang="fr-FR" dirty="0" smtClean="0"/>
              <a:t> » </a:t>
            </a:r>
            <a:r>
              <a:rPr lang="en-US" altLang="fr-FR" dirty="0" err="1" smtClean="0"/>
              <a:t>présente</a:t>
            </a:r>
            <a:r>
              <a:rPr lang="en-US" altLang="fr-FR" dirty="0" smtClean="0"/>
              <a:t> des propositions </a:t>
            </a:r>
            <a:r>
              <a:rPr lang="en-US" altLang="fr-FR" dirty="0" err="1" smtClean="0"/>
              <a:t>concernant</a:t>
            </a:r>
            <a:r>
              <a:rPr lang="en-US" altLang="fr-FR" dirty="0" smtClean="0"/>
              <a:t> les </a:t>
            </a:r>
            <a:r>
              <a:rPr lang="en-US" altLang="fr-FR" dirty="0" err="1" smtClean="0"/>
              <a:t>objectifs</a:t>
            </a:r>
            <a:r>
              <a:rPr lang="en-US" altLang="fr-FR" dirty="0" smtClean="0"/>
              <a:t> à </a:t>
            </a:r>
            <a:r>
              <a:rPr lang="en-US" altLang="fr-FR" dirty="0" err="1" smtClean="0"/>
              <a:t>atteindre</a:t>
            </a:r>
            <a:r>
              <a:rPr lang="en-US" altLang="fr-FR" dirty="0" smtClean="0"/>
              <a:t> par les </a:t>
            </a:r>
            <a:r>
              <a:rPr lang="en-US" altLang="fr-FR" dirty="0" err="1" smtClean="0"/>
              <a:t>apprenants</a:t>
            </a:r>
            <a:r>
              <a:rPr lang="en-US" altLang="fr-FR" dirty="0" smtClean="0"/>
              <a:t> </a:t>
            </a:r>
            <a:r>
              <a:rPr lang="en-US" altLang="fr-FR" dirty="0" err="1" smtClean="0"/>
              <a:t>en</a:t>
            </a:r>
            <a:r>
              <a:rPr lang="en-US" altLang="fr-FR" dirty="0" smtClean="0"/>
              <a:t> </a:t>
            </a:r>
            <a:r>
              <a:rPr lang="en-US" altLang="fr-FR" dirty="0" err="1" smtClean="0"/>
              <a:t>termes</a:t>
            </a:r>
            <a:r>
              <a:rPr lang="en-US" altLang="fr-FR" dirty="0" smtClean="0"/>
              <a:t> de </a:t>
            </a:r>
            <a:r>
              <a:rPr lang="en-US" altLang="fr-FR" dirty="0" err="1" smtClean="0"/>
              <a:t>savoirs</a:t>
            </a:r>
            <a:r>
              <a:rPr lang="en-US" altLang="fr-FR" dirty="0" smtClean="0"/>
              <a:t>, savoir-faire et savoir-</a:t>
            </a:r>
            <a:r>
              <a:rPr lang="en-US" altLang="fr-FR" dirty="0" err="1" smtClean="0"/>
              <a:t>être</a:t>
            </a:r>
            <a:r>
              <a:rPr lang="en-US" altLang="fr-FR" dirty="0" smtClean="0"/>
              <a:t>. </a:t>
            </a:r>
            <a:endParaRPr lang="en-US" altLang="fr-FR" dirty="0"/>
          </a:p>
        </p:txBody>
      </p:sp>
      <p:grpSp>
        <p:nvGrpSpPr>
          <p:cNvPr id="22" name="Groupe 21"/>
          <p:cNvGrpSpPr>
            <a:grpSpLocks/>
          </p:cNvGrpSpPr>
          <p:nvPr/>
        </p:nvGrpSpPr>
        <p:grpSpPr bwMode="auto">
          <a:xfrm>
            <a:off x="4000500" y="2636838"/>
            <a:ext cx="5859463" cy="1890712"/>
            <a:chOff x="822426" y="1013827"/>
            <a:chExt cx="5860055" cy="1891093"/>
          </a:xfrm>
        </p:grpSpPr>
        <p:pic>
          <p:nvPicPr>
            <p:cNvPr id="32781" name="Imag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2427" y="1459758"/>
              <a:ext cx="5860054" cy="144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82" name="ZoneTexte 19"/>
            <p:cNvSpPr txBox="1">
              <a:spLocks noChangeArrowheads="1"/>
            </p:cNvSpPr>
            <p:nvPr/>
          </p:nvSpPr>
          <p:spPr bwMode="auto">
            <a:xfrm>
              <a:off x="822426" y="1013827"/>
              <a:ext cx="5860055" cy="646461"/>
            </a:xfrm>
            <a:prstGeom prst="rect">
              <a:avLst/>
            </a:prstGeom>
            <a:solidFill>
              <a:srgbClr val="F8FCD6"/>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dirty="0" smtClean="0"/>
                <a:t>Il propose </a:t>
              </a:r>
              <a:r>
                <a:rPr lang="en-US" altLang="fr-FR" dirty="0" err="1" smtClean="0"/>
                <a:t>aussi</a:t>
              </a:r>
              <a:r>
                <a:rPr lang="en-US" altLang="fr-FR" dirty="0" smtClean="0"/>
                <a:t> des </a:t>
              </a:r>
              <a:r>
                <a:rPr lang="en-US" altLang="fr-FR" dirty="0" err="1" smtClean="0"/>
                <a:t>matériaux</a:t>
              </a:r>
              <a:r>
                <a:rPr lang="en-US" altLang="fr-FR" dirty="0" smtClean="0"/>
                <a:t> </a:t>
              </a:r>
              <a:r>
                <a:rPr lang="en-US" altLang="fr-FR" dirty="0" err="1" smtClean="0"/>
                <a:t>d’enseignement</a:t>
              </a:r>
              <a:r>
                <a:rPr lang="en-US" altLang="fr-FR" dirty="0" smtClean="0"/>
                <a:t> pour la </a:t>
              </a:r>
              <a:r>
                <a:rPr lang="en-US" altLang="fr-FR" dirty="0" err="1" smtClean="0"/>
                <a:t>classe</a:t>
              </a:r>
              <a:r>
                <a:rPr lang="en-US" altLang="fr-FR" dirty="0" smtClean="0"/>
                <a:t>..</a:t>
              </a:r>
              <a:endParaRPr lang="en-US" altLang="fr-FR" dirty="0"/>
            </a:p>
          </p:txBody>
        </p:sp>
      </p:grpSp>
      <p:pic>
        <p:nvPicPr>
          <p:cNvPr id="15"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 y="682625"/>
            <a:ext cx="3054350" cy="422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Groupe 15"/>
          <p:cNvGrpSpPr>
            <a:grpSpLocks/>
          </p:cNvGrpSpPr>
          <p:nvPr/>
        </p:nvGrpSpPr>
        <p:grpSpPr bwMode="auto">
          <a:xfrm>
            <a:off x="1336675" y="3860800"/>
            <a:ext cx="5010150" cy="1663700"/>
            <a:chOff x="1336180" y="3240194"/>
            <a:chExt cx="5010832" cy="2572432"/>
          </a:xfrm>
        </p:grpSpPr>
        <p:cxnSp>
          <p:nvCxnSpPr>
            <p:cNvPr id="17" name="Connecteur droit avec flèche 16"/>
            <p:cNvCxnSpPr/>
            <p:nvPr/>
          </p:nvCxnSpPr>
          <p:spPr bwMode="auto">
            <a:xfrm>
              <a:off x="1795030" y="3240194"/>
              <a:ext cx="4551982" cy="1745229"/>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18" name="Connecteur droit avec flèche 17"/>
            <p:cNvCxnSpPr/>
            <p:nvPr/>
          </p:nvCxnSpPr>
          <p:spPr bwMode="auto">
            <a:xfrm>
              <a:off x="1336180" y="3721298"/>
              <a:ext cx="960569" cy="2091328"/>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grpSp>
      <p:sp>
        <p:nvSpPr>
          <p:cNvPr id="23" name="ZoneTexte 22"/>
          <p:cNvSpPr txBox="1">
            <a:spLocks noChangeArrowheads="1"/>
          </p:cNvSpPr>
          <p:nvPr/>
        </p:nvSpPr>
        <p:spPr bwMode="auto">
          <a:xfrm>
            <a:off x="755650" y="1392238"/>
            <a:ext cx="5328518" cy="646331"/>
          </a:xfrm>
          <a:prstGeom prst="rect">
            <a:avLst/>
          </a:prstGeom>
          <a:solidFill>
            <a:srgbClr val="F8FCD6"/>
          </a:solidFill>
          <a:ln w="9525">
            <a:solidFill>
              <a:srgbClr val="C00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dirty="0" smtClean="0"/>
              <a:t>… et </a:t>
            </a:r>
            <a:r>
              <a:rPr lang="en-US" altLang="fr-FR" dirty="0" err="1" smtClean="0"/>
              <a:t>tous</a:t>
            </a:r>
            <a:r>
              <a:rPr lang="en-US" altLang="fr-FR" dirty="0" smtClean="0"/>
              <a:t> </a:t>
            </a:r>
            <a:r>
              <a:rPr lang="en-US" altLang="fr-FR" dirty="0" err="1" smtClean="0"/>
              <a:t>deux</a:t>
            </a:r>
            <a:r>
              <a:rPr lang="en-US" altLang="fr-FR" dirty="0" smtClean="0"/>
              <a:t>– </a:t>
            </a:r>
            <a:r>
              <a:rPr lang="en-US" altLang="fr-FR" dirty="0" err="1" smtClean="0"/>
              <a:t>objectifs</a:t>
            </a:r>
            <a:r>
              <a:rPr lang="en-US" altLang="fr-FR" dirty="0" smtClean="0"/>
              <a:t> et (</a:t>
            </a:r>
            <a:r>
              <a:rPr lang="en-US" altLang="fr-FR" dirty="0" err="1" smtClean="0"/>
              <a:t>certains</a:t>
            </a:r>
            <a:r>
              <a:rPr lang="en-US" altLang="fr-FR" dirty="0" smtClean="0"/>
              <a:t>) </a:t>
            </a:r>
            <a:r>
              <a:rPr lang="en-US" altLang="fr-FR" dirty="0" err="1" smtClean="0"/>
              <a:t>matériaux</a:t>
            </a:r>
            <a:r>
              <a:rPr lang="en-US" altLang="fr-FR" dirty="0" smtClean="0"/>
              <a:t> </a:t>
            </a:r>
            <a:r>
              <a:rPr lang="en-US" altLang="fr-FR" dirty="0" err="1" smtClean="0"/>
              <a:t>d’enseignement</a:t>
            </a:r>
            <a:r>
              <a:rPr lang="en-US" altLang="fr-FR" dirty="0" smtClean="0"/>
              <a:t> </a:t>
            </a:r>
            <a:r>
              <a:rPr lang="en-US" altLang="fr-FR" dirty="0" err="1" smtClean="0"/>
              <a:t>ont</a:t>
            </a:r>
            <a:r>
              <a:rPr lang="en-US" altLang="fr-FR" dirty="0" smtClean="0"/>
              <a:t> </a:t>
            </a:r>
            <a:r>
              <a:rPr lang="en-US" altLang="fr-FR" dirty="0" err="1" smtClean="0"/>
              <a:t>été</a:t>
            </a:r>
            <a:r>
              <a:rPr lang="en-US" altLang="fr-FR" dirty="0" smtClean="0"/>
              <a:t> </a:t>
            </a:r>
            <a:r>
              <a:rPr lang="en-US" altLang="fr-FR" dirty="0" err="1" smtClean="0"/>
              <a:t>adaptés</a:t>
            </a:r>
            <a:r>
              <a:rPr lang="en-US" altLang="fr-FR" dirty="0" smtClean="0"/>
              <a:t> du CARAP.</a:t>
            </a:r>
            <a:endParaRPr lang="fr-FR" alt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000" fill="hold"/>
                                        <p:tgtEl>
                                          <p:spTgt spid="22"/>
                                        </p:tgtEl>
                                        <p:attrNameLst>
                                          <p:attrName>ppt_w</p:attrName>
                                        </p:attrNameLst>
                                      </p:cBhvr>
                                      <p:tavLst>
                                        <p:tav tm="0">
                                          <p:val>
                                            <p:fltVal val="0"/>
                                          </p:val>
                                        </p:tav>
                                        <p:tav tm="100000">
                                          <p:val>
                                            <p:strVal val="#ppt_w"/>
                                          </p:val>
                                        </p:tav>
                                      </p:tavLst>
                                    </p:anim>
                                    <p:anim calcmode="lin" valueType="num">
                                      <p:cBhvr>
                                        <p:cTn id="18" dur="2000" fill="hold"/>
                                        <p:tgtEl>
                                          <p:spTgt spid="22"/>
                                        </p:tgtEl>
                                        <p:attrNameLst>
                                          <p:attrName>ppt_h</p:attrName>
                                        </p:attrNameLst>
                                      </p:cBhvr>
                                      <p:tavLst>
                                        <p:tav tm="0">
                                          <p:val>
                                            <p:fltVal val="0"/>
                                          </p:val>
                                        </p:tav>
                                        <p:tav tm="100000">
                                          <p:val>
                                            <p:strVal val="#ppt_h"/>
                                          </p:val>
                                        </p:tav>
                                      </p:tavLst>
                                    </p:anim>
                                    <p:animEffect transition="in" filter="fade">
                                      <p:cBhvr>
                                        <p:cTn id="19" dur="2000"/>
                                        <p:tgtEl>
                                          <p:spTgt spid="22"/>
                                        </p:tgtEl>
                                      </p:cBhvr>
                                    </p:animEffect>
                                  </p:childTnLst>
                                </p:cTn>
                              </p:par>
                              <p:par>
                                <p:cTn id="20" presetID="42" presetClass="path" presetSubtype="0" accel="50000" decel="50000" fill="hold" nodeType="withEffect">
                                  <p:stCondLst>
                                    <p:cond delay="0"/>
                                  </p:stCondLst>
                                  <p:childTnLst>
                                    <p:animMotion origin="layout" path="M -0.03524 -0.17824 L -0.4368 0.34398 " pathEditMode="relative" rAng="0" ptsTypes="AA">
                                      <p:cBhvr>
                                        <p:cTn id="21" dur="2000" fill="hold"/>
                                        <p:tgtEl>
                                          <p:spTgt spid="22"/>
                                        </p:tgtEl>
                                        <p:attrNameLst>
                                          <p:attrName>ppt_x</p:attrName>
                                          <p:attrName>ppt_y</p:attrName>
                                        </p:attrNameLst>
                                      </p:cBhvr>
                                      <p:rCtr x="-20087" y="26111"/>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9"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0-#ppt_w/2"/>
                                          </p:val>
                                        </p:tav>
                                        <p:tav tm="100000">
                                          <p:val>
                                            <p:strVal val="#ppt_x"/>
                                          </p:val>
                                        </p:tav>
                                      </p:tavLst>
                                    </p:anim>
                                    <p:anim calcmode="lin" valueType="num">
                                      <p:cBhvr additive="base">
                                        <p:cTn id="27" dur="1500" fill="hold"/>
                                        <p:tgtEl>
                                          <p:spTgt spid="15"/>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1500"/>
                                        <p:tgtEl>
                                          <p:spTgt spid="23"/>
                                        </p:tgtEl>
                                      </p:cBhvr>
                                    </p:animEffect>
                                  </p:childTnLst>
                                </p:cTn>
                              </p:par>
                            </p:childTnLst>
                          </p:cTn>
                        </p:par>
                        <p:par>
                          <p:cTn id="32" fill="hold" nodeType="afterGroup">
                            <p:stCondLst>
                              <p:cond delay="3000"/>
                            </p:stCondLst>
                            <p:childTnLst>
                              <p:par>
                                <p:cTn id="33" presetID="22" presetClass="entr" presetSubtype="1" fill="hold" nodeType="afterEffect">
                                  <p:stCondLst>
                                    <p:cond delay="50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2"/>
          <p:cNvSpPr>
            <a:spLocks noGrp="1"/>
          </p:cNvSpPr>
          <p:nvPr>
            <p:ph type="sldNum" sz="quarter" idx="12"/>
          </p:nvPr>
        </p:nvSpPr>
        <p:spPr>
          <a:xfrm>
            <a:off x="6588224" y="6540500"/>
            <a:ext cx="1905000" cy="31750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3804C6-F21B-49DB-B620-9B7ACAF6225F}" type="slidenum">
              <a:rPr lang="fr-FR" altLang="fr-FR"/>
              <a:pPr/>
              <a:t>11</a:t>
            </a:fld>
            <a:endParaRPr lang="fr-FR" altLang="fr-FR"/>
          </a:p>
        </p:txBody>
      </p:sp>
      <p:sp>
        <p:nvSpPr>
          <p:cNvPr id="34819" name="Rectangle à coins arrondis 3"/>
          <p:cNvSpPr>
            <a:spLocks noChangeArrowheads="1"/>
          </p:cNvSpPr>
          <p:nvPr/>
        </p:nvSpPr>
        <p:spPr bwMode="auto">
          <a:xfrm>
            <a:off x="251520" y="2189509"/>
            <a:ext cx="2264767" cy="2881313"/>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Le </a:t>
            </a:r>
            <a:r>
              <a:rPr lang="fr-FR" altLang="fr-FR" sz="2800" i="1" dirty="0" smtClean="0"/>
              <a:t>Chemin de la citoyenneté globale </a:t>
            </a:r>
            <a:r>
              <a:rPr lang="fr-FR" altLang="fr-FR" sz="2800" dirty="0" smtClean="0"/>
              <a:t>de Oulu</a:t>
            </a:r>
            <a:endParaRPr lang="fr-FR" altLang="fr-FR" sz="2800" i="1" dirty="0"/>
          </a:p>
        </p:txBody>
      </p:sp>
      <p:sp>
        <p:nvSpPr>
          <p:cNvPr id="34820" name="Rectangle à coins arrondis 4"/>
          <p:cNvSpPr>
            <a:spLocks noChangeArrowheads="1"/>
          </p:cNvSpPr>
          <p:nvPr/>
        </p:nvSpPr>
        <p:spPr bwMode="auto">
          <a:xfrm>
            <a:off x="6729512" y="4434234"/>
            <a:ext cx="2159000" cy="1443038"/>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Nouveau curriculum finnois</a:t>
            </a:r>
            <a:endParaRPr lang="fr-FR" altLang="fr-FR" sz="2800" dirty="0"/>
          </a:p>
        </p:txBody>
      </p:sp>
      <p:sp>
        <p:nvSpPr>
          <p:cNvPr id="34821" name="Rectangle à coins arrondis 7"/>
          <p:cNvSpPr>
            <a:spLocks noChangeArrowheads="1"/>
          </p:cNvSpPr>
          <p:nvPr/>
        </p:nvSpPr>
        <p:spPr bwMode="auto">
          <a:xfrm>
            <a:off x="6702524" y="1284634"/>
            <a:ext cx="2160588" cy="1441450"/>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CARAP</a:t>
            </a:r>
            <a:endParaRPr lang="fr-FR" altLang="fr-FR" sz="2800" dirty="0"/>
          </a:p>
        </p:txBody>
      </p:sp>
      <p:sp>
        <p:nvSpPr>
          <p:cNvPr id="34822" name="ZoneTexte 8"/>
          <p:cNvSpPr txBox="1">
            <a:spLocks noChangeArrowheads="1"/>
          </p:cNvSpPr>
          <p:nvPr/>
        </p:nvSpPr>
        <p:spPr bwMode="auto">
          <a:xfrm>
            <a:off x="2622649" y="4005064"/>
            <a:ext cx="3925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b="1" dirty="0" smtClean="0"/>
              <a:t>est un instrument de mise en œuvre de</a:t>
            </a:r>
            <a:endParaRPr lang="fr-FR" altLang="fr-FR" sz="2400" b="1" dirty="0"/>
          </a:p>
        </p:txBody>
      </p:sp>
      <p:sp>
        <p:nvSpPr>
          <p:cNvPr id="34823" name="ZoneTexte 9"/>
          <p:cNvSpPr txBox="1">
            <a:spLocks noChangeArrowheads="1"/>
          </p:cNvSpPr>
          <p:nvPr/>
        </p:nvSpPr>
        <p:spPr bwMode="auto">
          <a:xfrm>
            <a:off x="2622649" y="2656234"/>
            <a:ext cx="252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b="1" dirty="0" smtClean="0"/>
              <a:t>est adapté de</a:t>
            </a:r>
            <a:endParaRPr lang="fr-FR" altLang="fr-FR" sz="2400" b="1" dirty="0"/>
          </a:p>
        </p:txBody>
      </p:sp>
      <p:cxnSp>
        <p:nvCxnSpPr>
          <p:cNvPr id="12" name="Connecteur droit avec flèche 11"/>
          <p:cNvCxnSpPr/>
          <p:nvPr/>
        </p:nvCxnSpPr>
        <p:spPr bwMode="auto">
          <a:xfrm>
            <a:off x="2706787" y="4951759"/>
            <a:ext cx="3925887" cy="0"/>
          </a:xfrm>
          <a:prstGeom prst="straightConnector1">
            <a:avLst/>
          </a:prstGeom>
          <a:ln w="76200">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3" name="Connecteur droit avec flèche 12"/>
          <p:cNvCxnSpPr/>
          <p:nvPr/>
        </p:nvCxnSpPr>
        <p:spPr bwMode="auto">
          <a:xfrm flipH="1">
            <a:off x="2581374" y="2283172"/>
            <a:ext cx="4013200" cy="0"/>
          </a:xfrm>
          <a:prstGeom prst="straightConnector1">
            <a:avLst/>
          </a:prstGeom>
          <a:ln w="76200">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82811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2"/>
          <p:cNvSpPr>
            <a:spLocks noGrp="1"/>
          </p:cNvSpPr>
          <p:nvPr>
            <p:ph type="sldNum" sz="quarter" idx="12"/>
          </p:nvPr>
        </p:nvSpPr>
        <p:spPr>
          <a:xfrm>
            <a:off x="6588224" y="6540500"/>
            <a:ext cx="1905000" cy="31750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3804C6-F21B-49DB-B620-9B7ACAF6225F}" type="slidenum">
              <a:rPr lang="fr-FR" altLang="fr-FR"/>
              <a:pPr/>
              <a:t>12</a:t>
            </a:fld>
            <a:endParaRPr lang="fr-FR" altLang="fr-FR"/>
          </a:p>
        </p:txBody>
      </p:sp>
      <p:cxnSp>
        <p:nvCxnSpPr>
          <p:cNvPr id="11" name="Connecteur droit avec flèche 10"/>
          <p:cNvCxnSpPr/>
          <p:nvPr/>
        </p:nvCxnSpPr>
        <p:spPr bwMode="auto">
          <a:xfrm>
            <a:off x="7843937" y="2910234"/>
            <a:ext cx="0" cy="1209675"/>
          </a:xfrm>
          <a:prstGeom prst="straightConnector1">
            <a:avLst/>
          </a:prstGeom>
          <a:ln w="38100">
            <a:prstDash val="sysDash"/>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
        <p:nvSpPr>
          <p:cNvPr id="14" name="Rectangle à coins arrondis 3"/>
          <p:cNvSpPr>
            <a:spLocks noChangeArrowheads="1"/>
          </p:cNvSpPr>
          <p:nvPr/>
        </p:nvSpPr>
        <p:spPr bwMode="auto">
          <a:xfrm>
            <a:off x="251520" y="2189509"/>
            <a:ext cx="2264767" cy="2881313"/>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Le </a:t>
            </a:r>
            <a:r>
              <a:rPr lang="fr-FR" altLang="fr-FR" sz="2800" i="1" dirty="0" smtClean="0"/>
              <a:t>Chemin de la citoyenneté globale </a:t>
            </a:r>
            <a:r>
              <a:rPr lang="fr-FR" altLang="fr-FR" sz="2800" dirty="0" smtClean="0"/>
              <a:t>de Oulu</a:t>
            </a:r>
            <a:endParaRPr lang="fr-FR" altLang="fr-FR" sz="2800" i="1" dirty="0"/>
          </a:p>
        </p:txBody>
      </p:sp>
      <p:sp>
        <p:nvSpPr>
          <p:cNvPr id="15" name="Rectangle à coins arrondis 4"/>
          <p:cNvSpPr>
            <a:spLocks noChangeArrowheads="1"/>
          </p:cNvSpPr>
          <p:nvPr/>
        </p:nvSpPr>
        <p:spPr bwMode="auto">
          <a:xfrm>
            <a:off x="6729512" y="4434234"/>
            <a:ext cx="2159000" cy="1443038"/>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Nouveau curriculum finnois</a:t>
            </a:r>
            <a:endParaRPr lang="fr-FR" altLang="fr-FR" sz="2800" dirty="0"/>
          </a:p>
        </p:txBody>
      </p:sp>
      <p:sp>
        <p:nvSpPr>
          <p:cNvPr id="16" name="Rectangle à coins arrondis 7"/>
          <p:cNvSpPr>
            <a:spLocks noChangeArrowheads="1"/>
          </p:cNvSpPr>
          <p:nvPr/>
        </p:nvSpPr>
        <p:spPr bwMode="auto">
          <a:xfrm>
            <a:off x="6702524" y="1284634"/>
            <a:ext cx="2160588" cy="1441450"/>
          </a:xfrm>
          <a:prstGeom prst="roundRect">
            <a:avLst>
              <a:gd name="adj" fmla="val 16667"/>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800" dirty="0" smtClean="0"/>
              <a:t>CARAP</a:t>
            </a:r>
            <a:endParaRPr lang="fr-FR" altLang="fr-FR" sz="2800" dirty="0"/>
          </a:p>
        </p:txBody>
      </p:sp>
      <p:sp>
        <p:nvSpPr>
          <p:cNvPr id="17" name="ZoneTexte 8"/>
          <p:cNvSpPr txBox="1">
            <a:spLocks noChangeArrowheads="1"/>
          </p:cNvSpPr>
          <p:nvPr/>
        </p:nvSpPr>
        <p:spPr bwMode="auto">
          <a:xfrm>
            <a:off x="2622649" y="4005064"/>
            <a:ext cx="3925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b="1" dirty="0" smtClean="0"/>
              <a:t>est un instrument de mise en œuvre de</a:t>
            </a:r>
            <a:endParaRPr lang="fr-FR" altLang="fr-FR" sz="2400" b="1" dirty="0"/>
          </a:p>
        </p:txBody>
      </p:sp>
      <p:sp>
        <p:nvSpPr>
          <p:cNvPr id="18" name="ZoneTexte 9"/>
          <p:cNvSpPr txBox="1">
            <a:spLocks noChangeArrowheads="1"/>
          </p:cNvSpPr>
          <p:nvPr/>
        </p:nvSpPr>
        <p:spPr bwMode="auto">
          <a:xfrm>
            <a:off x="2622649" y="2656234"/>
            <a:ext cx="252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b="1" dirty="0" smtClean="0"/>
              <a:t>est adapté de</a:t>
            </a:r>
            <a:endParaRPr lang="fr-FR" altLang="fr-FR" sz="2400" b="1" dirty="0"/>
          </a:p>
        </p:txBody>
      </p:sp>
      <p:cxnSp>
        <p:nvCxnSpPr>
          <p:cNvPr id="19" name="Connecteur droit avec flèche 18"/>
          <p:cNvCxnSpPr/>
          <p:nvPr/>
        </p:nvCxnSpPr>
        <p:spPr bwMode="auto">
          <a:xfrm>
            <a:off x="2706787" y="4951759"/>
            <a:ext cx="3925887" cy="0"/>
          </a:xfrm>
          <a:prstGeom prst="straightConnector1">
            <a:avLst/>
          </a:prstGeom>
          <a:ln w="76200">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20" name="Connecteur droit avec flèche 19"/>
          <p:cNvCxnSpPr/>
          <p:nvPr/>
        </p:nvCxnSpPr>
        <p:spPr bwMode="auto">
          <a:xfrm flipH="1">
            <a:off x="2581374" y="2283172"/>
            <a:ext cx="4013200" cy="0"/>
          </a:xfrm>
          <a:prstGeom prst="straightConnector1">
            <a:avLst/>
          </a:prstGeom>
          <a:ln w="76200">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23000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12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588963"/>
            <a:ext cx="912495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9525"/>
            <a:ext cx="9180513"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83688"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4000" cy="3460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16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27384"/>
            <a:ext cx="9144000" cy="6885384"/>
          </a:xfrm>
          <a:prstGeom prst="rect">
            <a:avLst/>
          </a:prstGeom>
        </p:spPr>
      </p:pic>
      <p:sp>
        <p:nvSpPr>
          <p:cNvPr id="5" name="ZoneTexte 4"/>
          <p:cNvSpPr txBox="1"/>
          <p:nvPr/>
        </p:nvSpPr>
        <p:spPr>
          <a:xfrm>
            <a:off x="5364088" y="6197242"/>
            <a:ext cx="3672408" cy="400110"/>
          </a:xfrm>
          <a:prstGeom prst="rect">
            <a:avLst/>
          </a:prstGeom>
          <a:noFill/>
        </p:spPr>
        <p:txBody>
          <a:bodyPr wrap="square" rtlCol="0">
            <a:spAutoFit/>
          </a:bodyPr>
          <a:lstStyle/>
          <a:p>
            <a:r>
              <a:rPr lang="fr-FR" sz="2000" b="1" dirty="0">
                <a:hlinkClick r:id="rId4"/>
              </a:rPr>
              <a:t>http://www.pianodistudio.ch/</a:t>
            </a:r>
            <a:endParaRPr lang="fr-FR" sz="2000" b="1" dirty="0"/>
          </a:p>
        </p:txBody>
      </p:sp>
    </p:spTree>
    <p:extLst>
      <p:ext uri="{BB962C8B-B14F-4D97-AF65-F5344CB8AC3E}">
        <p14:creationId xmlns:p14="http://schemas.microsoft.com/office/powerpoint/2010/main" val="100370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20328" y="0"/>
            <a:ext cx="7703343" cy="6858000"/>
          </a:xfrm>
          <a:prstGeom prst="rect">
            <a:avLst/>
          </a:prstGeom>
        </p:spPr>
      </p:pic>
    </p:spTree>
    <p:extLst>
      <p:ext uri="{BB962C8B-B14F-4D97-AF65-F5344CB8AC3E}">
        <p14:creationId xmlns:p14="http://schemas.microsoft.com/office/powerpoint/2010/main" val="4208955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108699"/>
            <a:ext cx="9144000" cy="6890220"/>
          </a:xfrm>
          <a:prstGeom prst="rect">
            <a:avLst/>
          </a:prstGeom>
        </p:spPr>
      </p:pic>
    </p:spTree>
    <p:extLst>
      <p:ext uri="{BB962C8B-B14F-4D97-AF65-F5344CB8AC3E}">
        <p14:creationId xmlns:p14="http://schemas.microsoft.com/office/powerpoint/2010/main" val="1506070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6244" y="-27384"/>
            <a:ext cx="9144000" cy="4705301"/>
          </a:xfrm>
          <a:prstGeom prst="rect">
            <a:avLst/>
          </a:prstGeom>
          <a:ln>
            <a:solidFill>
              <a:srgbClr val="C00000"/>
            </a:solidFill>
          </a:ln>
        </p:spPr>
      </p:pic>
      <p:pic>
        <p:nvPicPr>
          <p:cNvPr id="3" name="Image 2"/>
          <p:cNvPicPr>
            <a:picLocks noChangeAspect="1"/>
          </p:cNvPicPr>
          <p:nvPr/>
        </p:nvPicPr>
        <p:blipFill>
          <a:blip r:embed="rId4"/>
          <a:stretch>
            <a:fillRect/>
          </a:stretch>
        </p:blipFill>
        <p:spPr>
          <a:xfrm>
            <a:off x="1" y="4950514"/>
            <a:ext cx="9144000" cy="1790854"/>
          </a:xfrm>
          <a:prstGeom prst="rect">
            <a:avLst/>
          </a:prstGeom>
          <a:ln w="38100">
            <a:solidFill>
              <a:srgbClr val="C00000"/>
            </a:solidFill>
          </a:ln>
        </p:spPr>
      </p:pic>
    </p:spTree>
    <p:extLst>
      <p:ext uri="{BB962C8B-B14F-4D97-AF65-F5344CB8AC3E}">
        <p14:creationId xmlns:p14="http://schemas.microsoft.com/office/powerpoint/2010/main" val="3338393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539750" y="260350"/>
            <a:ext cx="8064500" cy="6408738"/>
          </a:xfrm>
          <a:prstGeom prst="rect">
            <a:avLst/>
          </a:prstGeom>
          <a:solidFill>
            <a:srgbClr val="FE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800" b="1">
                <a:solidFill>
                  <a:schemeClr val="accent2"/>
                </a:solidFill>
              </a:rPr>
              <a:t>The curriculum for French-speaking Switzerland: Plan d’études romand - 2010</a:t>
            </a:r>
            <a:endParaRPr lang="fr-FR" altLang="fr-FR" sz="2800" b="1">
              <a:solidFill>
                <a:schemeClr val="accent2"/>
              </a:solidFill>
            </a:endParaRPr>
          </a:p>
          <a:p>
            <a:pPr algn="ctr"/>
            <a:endParaRPr lang="fr-FR" altLang="fr-FR" sz="2800" b="1"/>
          </a:p>
          <a:p>
            <a:pPr algn="ctr"/>
            <a:endParaRPr lang="fr-FR" altLang="fr-FR" sz="2800" b="1"/>
          </a:p>
        </p:txBody>
      </p:sp>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9216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20938"/>
            <a:ext cx="799306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 Box 7"/>
          <p:cNvSpPr txBox="1">
            <a:spLocks noChangeArrowheads="1"/>
          </p:cNvSpPr>
          <p:nvPr/>
        </p:nvSpPr>
        <p:spPr bwMode="auto">
          <a:xfrm>
            <a:off x="4716463" y="1557338"/>
            <a:ext cx="3527425" cy="366712"/>
          </a:xfrm>
          <a:prstGeom prst="rect">
            <a:avLst/>
          </a:prstGeom>
          <a:solidFill>
            <a:srgbClr val="FE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fr-FR" altLang="fr-FR" b="1" u="sng" dirty="0">
                <a:solidFill>
                  <a:schemeClr val="accent2"/>
                </a:solidFill>
              </a:rPr>
              <a:t>http://www.plandetudes.ch/</a:t>
            </a:r>
          </a:p>
        </p:txBody>
      </p:sp>
      <p:sp>
        <p:nvSpPr>
          <p:cNvPr id="2" name="ZoneTexte 1"/>
          <p:cNvSpPr txBox="1"/>
          <p:nvPr/>
        </p:nvSpPr>
        <p:spPr>
          <a:xfrm>
            <a:off x="6444208" y="2419350"/>
            <a:ext cx="2088605" cy="1323439"/>
          </a:xfrm>
          <a:prstGeom prst="rect">
            <a:avLst/>
          </a:prstGeom>
          <a:solidFill>
            <a:srgbClr val="FFFFCC"/>
          </a:solidFill>
          <a:ln>
            <a:solidFill>
              <a:schemeClr val="tx1"/>
            </a:solidFill>
          </a:ln>
        </p:spPr>
        <p:txBody>
          <a:bodyPr wrap="square" rtlCol="0">
            <a:spAutoFit/>
          </a:bodyPr>
          <a:lstStyle/>
          <a:p>
            <a:r>
              <a:rPr lang="fr-FR" sz="1200" dirty="0" smtClean="0"/>
              <a:t>Télécharger la partie consacrée aux langues :</a:t>
            </a:r>
            <a:br>
              <a:rPr lang="fr-FR" sz="1200" dirty="0" smtClean="0"/>
            </a:br>
            <a:r>
              <a:rPr lang="fr-FR" sz="1100" dirty="0" smtClean="0">
                <a:hlinkClick r:id="rId5"/>
              </a:rPr>
              <a:t>http</a:t>
            </a:r>
            <a:r>
              <a:rPr lang="fr-FR" sz="1100" dirty="0">
                <a:hlinkClick r:id="rId5"/>
              </a:rPr>
              <a:t>://www.plandetudes.ch/documents/10273/36695/Commentaires_Generaux_Langues_2012.pdf/88f555a0-2313-4427-8a5d-b541d33b13c3</a:t>
            </a:r>
            <a:endParaRPr lang="fr-FR" sz="1100" dirty="0"/>
          </a:p>
        </p:txBody>
      </p:sp>
      <p:sp>
        <p:nvSpPr>
          <p:cNvPr id="3" name="ZoneTexte 2"/>
          <p:cNvSpPr txBox="1"/>
          <p:nvPr/>
        </p:nvSpPr>
        <p:spPr>
          <a:xfrm>
            <a:off x="536885" y="279381"/>
            <a:ext cx="8067365" cy="954107"/>
          </a:xfrm>
          <a:prstGeom prst="rect">
            <a:avLst/>
          </a:prstGeom>
          <a:solidFill>
            <a:srgbClr val="FFFFCC"/>
          </a:solidFill>
          <a:ln w="57150">
            <a:solidFill>
              <a:schemeClr val="tx1"/>
            </a:solidFill>
          </a:ln>
        </p:spPr>
        <p:txBody>
          <a:bodyPr wrap="square" rtlCol="0">
            <a:spAutoFit/>
          </a:bodyPr>
          <a:lstStyle/>
          <a:p>
            <a:pPr algn="ctr"/>
            <a:r>
              <a:rPr lang="fr-FR" sz="2800" b="1" dirty="0" smtClean="0">
                <a:solidFill>
                  <a:srgbClr val="0033CC"/>
                </a:solidFill>
              </a:rPr>
              <a:t>Le curriculum de Suisse romande :</a:t>
            </a:r>
          </a:p>
          <a:p>
            <a:pPr algn="ctr"/>
            <a:r>
              <a:rPr lang="fr-FR" sz="2800" b="1" dirty="0" smtClean="0">
                <a:solidFill>
                  <a:srgbClr val="0033CC"/>
                </a:solidFill>
              </a:rPr>
              <a:t>Plan d’Etudes romand - 2010</a:t>
            </a:r>
            <a:endParaRPr lang="fr-FR" sz="2800" b="1" dirty="0">
              <a:solidFill>
                <a:srgbClr val="0033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 y="-21478"/>
            <a:ext cx="9036495" cy="6879478"/>
          </a:xfrm>
          <a:prstGeom prst="rect">
            <a:avLst/>
          </a:prstGeom>
        </p:spPr>
      </p:pic>
    </p:spTree>
    <p:extLst>
      <p:ext uri="{BB962C8B-B14F-4D97-AF65-F5344CB8AC3E}">
        <p14:creationId xmlns:p14="http://schemas.microsoft.com/office/powerpoint/2010/main" val="2780865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908721"/>
            <a:ext cx="7020272" cy="2232247"/>
          </a:xfrm>
          <a:prstGeom prst="rect">
            <a:avLst/>
          </a:prstGeom>
        </p:spPr>
      </p:pic>
      <p:pic>
        <p:nvPicPr>
          <p:cNvPr id="5" name="Image 4"/>
          <p:cNvPicPr>
            <a:picLocks noChangeAspect="1"/>
          </p:cNvPicPr>
          <p:nvPr/>
        </p:nvPicPr>
        <p:blipFill>
          <a:blip r:embed="rId4"/>
          <a:stretch>
            <a:fillRect/>
          </a:stretch>
        </p:blipFill>
        <p:spPr>
          <a:xfrm>
            <a:off x="1" y="3429000"/>
            <a:ext cx="7020271" cy="2880320"/>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4141487692"/>
              </p:ext>
            </p:extLst>
          </p:nvPr>
        </p:nvGraphicFramePr>
        <p:xfrm>
          <a:off x="7164288" y="908723"/>
          <a:ext cx="1907704" cy="2088230"/>
        </p:xfrm>
        <a:graphic>
          <a:graphicData uri="http://schemas.openxmlformats.org/drawingml/2006/table">
            <a:tbl>
              <a:tblPr bandRow="1">
                <a:tableStyleId>{F5AB1C69-6EDB-4FF4-983F-18BD219EF322}</a:tableStyleId>
              </a:tblPr>
              <a:tblGrid>
                <a:gridCol w="1907704"/>
              </a:tblGrid>
              <a:tr h="417646">
                <a:tc>
                  <a:txBody>
                    <a:bodyPr/>
                    <a:lstStyle/>
                    <a:p>
                      <a:r>
                        <a:rPr lang="fr-FR" dirty="0" smtClean="0"/>
                        <a:t>A 2.5.2</a:t>
                      </a:r>
                      <a:endParaRPr lang="fr-FR" dirty="0"/>
                    </a:p>
                  </a:txBody>
                  <a:tcPr/>
                </a:tc>
              </a:tr>
              <a:tr h="417646">
                <a:tc>
                  <a:txBody>
                    <a:bodyPr/>
                    <a:lstStyle/>
                    <a:p>
                      <a:r>
                        <a:rPr lang="fr-FR" dirty="0" smtClean="0"/>
                        <a:t>A 3.2</a:t>
                      </a:r>
                      <a:endParaRPr lang="fr-FR" dirty="0"/>
                    </a:p>
                  </a:txBody>
                  <a:tcPr/>
                </a:tc>
              </a:tr>
              <a:tr h="417646">
                <a:tc>
                  <a:txBody>
                    <a:bodyPr/>
                    <a:lstStyle/>
                    <a:p>
                      <a:r>
                        <a:rPr lang="fr-FR" dirty="0" smtClean="0"/>
                        <a:t>A 4</a:t>
                      </a:r>
                      <a:endParaRPr lang="fr-FR" dirty="0"/>
                    </a:p>
                  </a:txBody>
                  <a:tcPr/>
                </a:tc>
              </a:tr>
              <a:tr h="417646">
                <a:tc>
                  <a:txBody>
                    <a:bodyPr/>
                    <a:lstStyle/>
                    <a:p>
                      <a:r>
                        <a:rPr lang="fr-FR" dirty="0" smtClean="0"/>
                        <a:t>A 5.3. et A 18</a:t>
                      </a:r>
                      <a:endParaRPr lang="fr-FR" dirty="0"/>
                    </a:p>
                  </a:txBody>
                  <a:tcPr/>
                </a:tc>
              </a:tr>
              <a:tr h="417646">
                <a:tc>
                  <a:txBody>
                    <a:bodyPr/>
                    <a:lstStyle/>
                    <a:p>
                      <a:r>
                        <a:rPr lang="fr-FR" dirty="0" smtClean="0"/>
                        <a:t>A 17.4</a:t>
                      </a:r>
                      <a:endParaRPr lang="fr-FR" dirty="0"/>
                    </a:p>
                  </a:txBody>
                  <a:tcPr/>
                </a:tc>
              </a:tr>
            </a:tbl>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145184552"/>
              </p:ext>
            </p:extLst>
          </p:nvPr>
        </p:nvGraphicFramePr>
        <p:xfrm>
          <a:off x="7164288" y="3406120"/>
          <a:ext cx="1907704" cy="2926080"/>
        </p:xfrm>
        <a:graphic>
          <a:graphicData uri="http://schemas.openxmlformats.org/drawingml/2006/table">
            <a:tbl>
              <a:tblPr bandRow="1">
                <a:tableStyleId>{F5AB1C69-6EDB-4FF4-983F-18BD219EF322}</a:tableStyleId>
              </a:tblPr>
              <a:tblGrid>
                <a:gridCol w="1907704"/>
              </a:tblGrid>
              <a:tr h="356496">
                <a:tc>
                  <a:txBody>
                    <a:bodyPr/>
                    <a:lstStyle/>
                    <a:p>
                      <a:r>
                        <a:rPr lang="fr-FR" dirty="0" smtClean="0"/>
                        <a:t>S 1.3.2</a:t>
                      </a:r>
                      <a:endParaRPr lang="fr-FR" dirty="0"/>
                    </a:p>
                  </a:txBody>
                  <a:tcPr/>
                </a:tc>
              </a:tr>
              <a:tr h="356496">
                <a:tc>
                  <a:txBody>
                    <a:bodyPr/>
                    <a:lstStyle/>
                    <a:p>
                      <a:r>
                        <a:rPr lang="fr-FR" dirty="0" smtClean="0"/>
                        <a:t>S 3.2.1</a:t>
                      </a:r>
                      <a:endParaRPr lang="fr-FR" dirty="0"/>
                    </a:p>
                  </a:txBody>
                  <a:tcPr/>
                </a:tc>
              </a:tr>
              <a:tr h="356496">
                <a:tc>
                  <a:txBody>
                    <a:bodyPr/>
                    <a:lstStyle/>
                    <a:p>
                      <a:r>
                        <a:rPr lang="fr-FR" dirty="0" smtClean="0"/>
                        <a:t>S 1.1.1</a:t>
                      </a:r>
                      <a:endParaRPr lang="fr-FR" dirty="0"/>
                    </a:p>
                  </a:txBody>
                  <a:tcPr/>
                </a:tc>
              </a:tr>
              <a:tr h="356496">
                <a:tc>
                  <a:txBody>
                    <a:bodyPr/>
                    <a:lstStyle/>
                    <a:p>
                      <a:r>
                        <a:rPr lang="fr-FR" dirty="0" smtClean="0"/>
                        <a:t>S 2.3.1</a:t>
                      </a:r>
                      <a:endParaRPr lang="fr-FR" dirty="0"/>
                    </a:p>
                  </a:txBody>
                  <a:tcPr/>
                </a:tc>
              </a:tr>
              <a:tr h="356496">
                <a:tc>
                  <a:txBody>
                    <a:bodyPr/>
                    <a:lstStyle/>
                    <a:p>
                      <a:r>
                        <a:rPr lang="fr-FR" dirty="0" smtClean="0"/>
                        <a:t>S 4.3</a:t>
                      </a:r>
                      <a:endParaRPr lang="fr-FR" dirty="0"/>
                    </a:p>
                  </a:txBody>
                  <a:tcPr/>
                </a:tc>
              </a:tr>
              <a:tr h="356496">
                <a:tc>
                  <a:txBody>
                    <a:bodyPr/>
                    <a:lstStyle/>
                    <a:p>
                      <a:r>
                        <a:rPr lang="fr-FR" dirty="0" smtClean="0"/>
                        <a:t>S 6.3.1</a:t>
                      </a:r>
                      <a:endParaRPr lang="fr-FR" dirty="0"/>
                    </a:p>
                  </a:txBody>
                  <a:tcPr/>
                </a:tc>
              </a:tr>
              <a:tr h="356496">
                <a:tc>
                  <a:txBody>
                    <a:bodyPr/>
                    <a:lstStyle/>
                    <a:p>
                      <a:r>
                        <a:rPr lang="fr-FR" dirty="0" smtClean="0"/>
                        <a:t>S 7.7.2</a:t>
                      </a:r>
                      <a:endParaRPr lang="fr-FR" dirty="0"/>
                    </a:p>
                  </a:txBody>
                  <a:tcPr/>
                </a:tc>
              </a:tr>
              <a:tr h="356496">
                <a:tc>
                  <a:txBody>
                    <a:bodyPr/>
                    <a:lstStyle/>
                    <a:p>
                      <a:r>
                        <a:rPr lang="fr-FR" dirty="0" smtClean="0"/>
                        <a:t>S 7.7.4</a:t>
                      </a:r>
                      <a:endParaRPr lang="fr-FR" dirty="0"/>
                    </a:p>
                  </a:txBody>
                  <a:tcPr/>
                </a:tc>
              </a:tr>
            </a:tbl>
          </a:graphicData>
        </a:graphic>
      </p:graphicFrame>
      <p:sp>
        <p:nvSpPr>
          <p:cNvPr id="7" name="ZoneTexte 6"/>
          <p:cNvSpPr txBox="1"/>
          <p:nvPr/>
        </p:nvSpPr>
        <p:spPr>
          <a:xfrm>
            <a:off x="6660232" y="107340"/>
            <a:ext cx="2411760" cy="646331"/>
          </a:xfrm>
          <a:prstGeom prst="rect">
            <a:avLst/>
          </a:prstGeom>
          <a:solidFill>
            <a:srgbClr val="FFFFCC"/>
          </a:solidFill>
          <a:ln>
            <a:solidFill>
              <a:srgbClr val="C00000"/>
            </a:solidFill>
          </a:ln>
        </p:spPr>
        <p:txBody>
          <a:bodyPr wrap="square" rtlCol="0">
            <a:spAutoFit/>
          </a:bodyPr>
          <a:lstStyle/>
          <a:p>
            <a:pPr algn="ctr"/>
            <a:r>
              <a:rPr lang="fr-FR" b="1" dirty="0" smtClean="0"/>
              <a:t>Descripteurs du CARAP</a:t>
            </a:r>
            <a:endParaRPr lang="fr-FR" b="1" dirty="0"/>
          </a:p>
        </p:txBody>
      </p:sp>
    </p:spTree>
    <p:extLst>
      <p:ext uri="{BB962C8B-B14F-4D97-AF65-F5344CB8AC3E}">
        <p14:creationId xmlns:p14="http://schemas.microsoft.com/office/powerpoint/2010/main" val="264864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 y="692696"/>
            <a:ext cx="7020271" cy="5832648"/>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2621195366"/>
              </p:ext>
            </p:extLst>
          </p:nvPr>
        </p:nvGraphicFramePr>
        <p:xfrm>
          <a:off x="7164287" y="764703"/>
          <a:ext cx="1907704" cy="5760637"/>
        </p:xfrm>
        <a:graphic>
          <a:graphicData uri="http://schemas.openxmlformats.org/drawingml/2006/table">
            <a:tbl>
              <a:tblPr bandRow="1">
                <a:tableStyleId>{F5AB1C69-6EDB-4FF4-983F-18BD219EF322}</a:tableStyleId>
              </a:tblPr>
              <a:tblGrid>
                <a:gridCol w="1907704"/>
              </a:tblGrid>
              <a:tr h="396579">
                <a:tc>
                  <a:txBody>
                    <a:bodyPr/>
                    <a:lstStyle/>
                    <a:p>
                      <a:r>
                        <a:rPr lang="fr-FR" dirty="0" smtClean="0"/>
                        <a:t>K  1.4</a:t>
                      </a:r>
                      <a:endParaRPr lang="fr-FR" dirty="0"/>
                    </a:p>
                  </a:txBody>
                  <a:tcPr/>
                </a:tc>
              </a:tr>
              <a:tr h="451589">
                <a:tc>
                  <a:txBody>
                    <a:bodyPr/>
                    <a:lstStyle/>
                    <a:p>
                      <a:r>
                        <a:rPr lang="fr-FR" dirty="0" smtClean="0"/>
                        <a:t>K 1.2.2</a:t>
                      </a:r>
                      <a:endParaRPr lang="fr-FR" dirty="0"/>
                    </a:p>
                  </a:txBody>
                  <a:tcPr/>
                </a:tc>
              </a:tr>
              <a:tr h="451589">
                <a:tc>
                  <a:txBody>
                    <a:bodyPr/>
                    <a:lstStyle/>
                    <a:p>
                      <a:r>
                        <a:rPr lang="fr-FR" dirty="0" smtClean="0"/>
                        <a:t>K 6.9 et K 6.5</a:t>
                      </a:r>
                      <a:endParaRPr lang="fr-FR" dirty="0"/>
                    </a:p>
                  </a:txBody>
                  <a:tcPr/>
                </a:tc>
              </a:tr>
              <a:tr h="451589">
                <a:tc>
                  <a:txBody>
                    <a:bodyPr/>
                    <a:lstStyle/>
                    <a:p>
                      <a:r>
                        <a:rPr lang="fr-FR" dirty="0" smtClean="0"/>
                        <a:t>K 6.9.3</a:t>
                      </a:r>
                      <a:endParaRPr lang="fr-FR" dirty="0"/>
                    </a:p>
                  </a:txBody>
                  <a:tcPr/>
                </a:tc>
              </a:tr>
              <a:tr h="451589">
                <a:tc>
                  <a:txBody>
                    <a:bodyPr/>
                    <a:lstStyle/>
                    <a:p>
                      <a:r>
                        <a:rPr lang="fr-FR" dirty="0" smtClean="0"/>
                        <a:t>K 6.8.1</a:t>
                      </a:r>
                      <a:endParaRPr lang="fr-FR" dirty="0"/>
                    </a:p>
                  </a:txBody>
                  <a:tcPr/>
                </a:tc>
              </a:tr>
              <a:tr h="451589">
                <a:tc>
                  <a:txBody>
                    <a:bodyPr/>
                    <a:lstStyle/>
                    <a:p>
                      <a:r>
                        <a:rPr lang="fr-FR" dirty="0" smtClean="0"/>
                        <a:t>K 4.2.3</a:t>
                      </a:r>
                      <a:endParaRPr lang="fr-FR" dirty="0"/>
                    </a:p>
                  </a:txBody>
                  <a:tcPr/>
                </a:tc>
              </a:tr>
              <a:tr h="451589">
                <a:tc>
                  <a:txBody>
                    <a:bodyPr/>
                    <a:lstStyle/>
                    <a:p>
                      <a:r>
                        <a:rPr lang="fr-FR" dirty="0" smtClean="0"/>
                        <a:t>K 6.10.1</a:t>
                      </a:r>
                      <a:endParaRPr lang="fr-FR" dirty="0"/>
                    </a:p>
                  </a:txBody>
                  <a:tcPr/>
                </a:tc>
              </a:tr>
              <a:tr h="451589">
                <a:tc>
                  <a:txBody>
                    <a:bodyPr/>
                    <a:lstStyle/>
                    <a:p>
                      <a:r>
                        <a:rPr lang="fr-FR" dirty="0" smtClean="0"/>
                        <a:t>K 8.4.1</a:t>
                      </a:r>
                      <a:endParaRPr lang="fr-FR" dirty="0"/>
                    </a:p>
                  </a:txBody>
                  <a:tcPr/>
                </a:tc>
              </a:tr>
              <a:tr h="451589">
                <a:tc>
                  <a:txBody>
                    <a:bodyPr/>
                    <a:lstStyle/>
                    <a:p>
                      <a:r>
                        <a:rPr lang="fr-FR" dirty="0" smtClean="0"/>
                        <a:t>K 10.2</a:t>
                      </a:r>
                      <a:endParaRPr lang="fr-FR" dirty="0"/>
                    </a:p>
                  </a:txBody>
                  <a:tcPr/>
                </a:tc>
              </a:tr>
              <a:tr h="451589">
                <a:tc>
                  <a:txBody>
                    <a:bodyPr/>
                    <a:lstStyle/>
                    <a:p>
                      <a:r>
                        <a:rPr lang="fr-FR" dirty="0" smtClean="0"/>
                        <a:t>K 10.8.2</a:t>
                      </a:r>
                      <a:endParaRPr lang="fr-FR" dirty="0"/>
                    </a:p>
                  </a:txBody>
                  <a:tcPr/>
                </a:tc>
              </a:tr>
              <a:tr h="451589">
                <a:tc>
                  <a:txBody>
                    <a:bodyPr/>
                    <a:lstStyle/>
                    <a:p>
                      <a:r>
                        <a:rPr lang="fr-FR" dirty="0" smtClean="0"/>
                        <a:t>K 5.7</a:t>
                      </a:r>
                      <a:endParaRPr lang="fr-FR" dirty="0"/>
                    </a:p>
                  </a:txBody>
                  <a:tcPr/>
                </a:tc>
              </a:tr>
              <a:tr h="451589">
                <a:tc>
                  <a:txBody>
                    <a:bodyPr/>
                    <a:lstStyle/>
                    <a:p>
                      <a:r>
                        <a:rPr lang="fr-FR" dirty="0" smtClean="0"/>
                        <a:t>K 5.6.1.1</a:t>
                      </a:r>
                      <a:r>
                        <a:rPr lang="fr-FR" baseline="0" dirty="0" smtClean="0"/>
                        <a:t> et </a:t>
                      </a:r>
                      <a:r>
                        <a:rPr lang="fr-FR" dirty="0" smtClean="0"/>
                        <a:t>2</a:t>
                      </a:r>
                      <a:endParaRPr lang="fr-FR" dirty="0"/>
                    </a:p>
                  </a:txBody>
                  <a:tcPr/>
                </a:tc>
              </a:tr>
              <a:tr h="396579">
                <a:tc>
                  <a:txBody>
                    <a:bodyPr/>
                    <a:lstStyle/>
                    <a:p>
                      <a:r>
                        <a:rPr lang="fr-FR" dirty="0" smtClean="0"/>
                        <a:t>K 4.1 et K 4.1.1</a:t>
                      </a:r>
                      <a:endParaRPr lang="fr-FR" dirty="0"/>
                    </a:p>
                  </a:txBody>
                  <a:tcPr/>
                </a:tc>
              </a:tr>
            </a:tbl>
          </a:graphicData>
        </a:graphic>
      </p:graphicFrame>
      <p:sp>
        <p:nvSpPr>
          <p:cNvPr id="5" name="ZoneTexte 4"/>
          <p:cNvSpPr txBox="1"/>
          <p:nvPr/>
        </p:nvSpPr>
        <p:spPr>
          <a:xfrm>
            <a:off x="6660232" y="107340"/>
            <a:ext cx="2411760" cy="646331"/>
          </a:xfrm>
          <a:prstGeom prst="rect">
            <a:avLst/>
          </a:prstGeom>
          <a:solidFill>
            <a:srgbClr val="FFFFCC"/>
          </a:solidFill>
          <a:ln>
            <a:solidFill>
              <a:srgbClr val="C00000"/>
            </a:solidFill>
          </a:ln>
        </p:spPr>
        <p:txBody>
          <a:bodyPr wrap="square" rtlCol="0">
            <a:spAutoFit/>
          </a:bodyPr>
          <a:lstStyle/>
          <a:p>
            <a:pPr algn="ctr"/>
            <a:r>
              <a:rPr lang="fr-FR" b="1" dirty="0" smtClean="0"/>
              <a:t>Descripteurs du CARAP</a:t>
            </a:r>
            <a:endParaRPr lang="fr-FR" b="1" dirty="0"/>
          </a:p>
        </p:txBody>
      </p:sp>
    </p:spTree>
    <p:extLst>
      <p:ext uri="{BB962C8B-B14F-4D97-AF65-F5344CB8AC3E}">
        <p14:creationId xmlns:p14="http://schemas.microsoft.com/office/powerpoint/2010/main" val="1697926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39750" y="260350"/>
            <a:ext cx="8064500" cy="6408738"/>
          </a:xfrm>
          <a:prstGeom prst="rect">
            <a:avLst/>
          </a:prstGeom>
          <a:solidFill>
            <a:srgbClr val="FE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800" b="1" dirty="0">
                <a:solidFill>
                  <a:schemeClr val="accent2"/>
                </a:solidFill>
              </a:rPr>
              <a:t>The curriculum for French-speaking Switzerland: Plan </a:t>
            </a:r>
            <a:r>
              <a:rPr lang="en-US" altLang="fr-FR" sz="2800" b="1" dirty="0" err="1">
                <a:solidFill>
                  <a:schemeClr val="accent2"/>
                </a:solidFill>
              </a:rPr>
              <a:t>d’études</a:t>
            </a:r>
            <a:r>
              <a:rPr lang="en-US" altLang="fr-FR" sz="2800" b="1" dirty="0">
                <a:solidFill>
                  <a:schemeClr val="accent2"/>
                </a:solidFill>
              </a:rPr>
              <a:t> </a:t>
            </a:r>
            <a:r>
              <a:rPr lang="en-US" altLang="fr-FR" sz="2800" b="1" dirty="0" err="1">
                <a:solidFill>
                  <a:schemeClr val="accent2"/>
                </a:solidFill>
              </a:rPr>
              <a:t>romand</a:t>
            </a:r>
            <a:r>
              <a:rPr lang="en-US" altLang="fr-FR" sz="2800" b="1" dirty="0">
                <a:solidFill>
                  <a:schemeClr val="accent2"/>
                </a:solidFill>
              </a:rPr>
              <a:t> - 2010</a:t>
            </a:r>
            <a:endParaRPr lang="fr-FR" altLang="fr-FR" sz="2800" b="1" dirty="0">
              <a:solidFill>
                <a:schemeClr val="accent2"/>
              </a:solidFill>
            </a:endParaRPr>
          </a:p>
          <a:p>
            <a:pPr algn="ctr"/>
            <a:endParaRPr lang="fr-FR" altLang="fr-FR" sz="2800" b="1" dirty="0"/>
          </a:p>
          <a:p>
            <a:pPr algn="ctr"/>
            <a:endParaRPr lang="fr-FR" altLang="fr-FR" sz="2800" b="1" dirty="0"/>
          </a:p>
        </p:txBody>
      </p:sp>
      <p:sp>
        <p:nvSpPr>
          <p:cNvPr id="22532" name="Pladsholder til indhold 2"/>
          <p:cNvSpPr>
            <a:spLocks/>
          </p:cNvSpPr>
          <p:nvPr/>
        </p:nvSpPr>
        <p:spPr bwMode="auto">
          <a:xfrm>
            <a:off x="757238" y="1700213"/>
            <a:ext cx="7775575" cy="4752975"/>
          </a:xfrm>
          <a:prstGeom prst="rect">
            <a:avLst/>
          </a:prstGeom>
          <a:solidFill>
            <a:srgbClr val="FE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sz="2800" i="1" dirty="0" smtClean="0">
                <a:solidFill>
                  <a:schemeClr val="accent2"/>
                </a:solidFill>
              </a:rPr>
              <a:t>« </a:t>
            </a:r>
            <a:r>
              <a:rPr lang="fr-FR" altLang="fr-FR" sz="2800" i="1" dirty="0" smtClean="0"/>
              <a:t>Le </a:t>
            </a:r>
            <a:r>
              <a:rPr lang="fr-FR" altLang="fr-FR" sz="2800" i="1" dirty="0"/>
              <a:t>domaine des Langues vise au développement </a:t>
            </a:r>
            <a:r>
              <a:rPr lang="fr-FR" altLang="fr-FR" sz="2800" b="1" i="1" dirty="0">
                <a:solidFill>
                  <a:srgbClr val="C00000"/>
                </a:solidFill>
              </a:rPr>
              <a:t>d’un apprentissage intégré des </a:t>
            </a:r>
            <a:r>
              <a:rPr lang="fr-FR" altLang="fr-FR" sz="2800" b="1" i="1" dirty="0" smtClean="0">
                <a:solidFill>
                  <a:srgbClr val="C00000"/>
                </a:solidFill>
              </a:rPr>
              <a:t>langues </a:t>
            </a:r>
            <a:r>
              <a:rPr lang="fr-FR" altLang="fr-FR" sz="2800" i="1" dirty="0" smtClean="0"/>
              <a:t>comprenant le Français comme langue de scolarisation (L1), l’Allemand (L 2) et l’Anglais (L 3) comme langues étrangères; </a:t>
            </a:r>
            <a:r>
              <a:rPr lang="fr-FR" altLang="fr-FR" sz="2800" i="1" dirty="0"/>
              <a:t>il vise à développer les </a:t>
            </a:r>
            <a:r>
              <a:rPr lang="fr-FR" altLang="fr-FR" sz="2800" b="1" i="1" dirty="0" smtClean="0"/>
              <a:t>compétences </a:t>
            </a:r>
            <a:r>
              <a:rPr lang="fr-FR" altLang="fr-FR" sz="2800" b="1" i="1" dirty="0"/>
              <a:t>de compréhension et d’expression orales et écrites, </a:t>
            </a:r>
            <a:r>
              <a:rPr lang="fr-FR" altLang="fr-FR" sz="2800" i="1" dirty="0"/>
              <a:t>ainsi qu’une approche réflexive du fonctionnement de la langue </a:t>
            </a:r>
            <a:r>
              <a:rPr lang="fr-FR" altLang="fr-FR" sz="2800" b="1" i="1" dirty="0">
                <a:solidFill>
                  <a:srgbClr val="C00000"/>
                </a:solidFill>
              </a:rPr>
              <a:t>intégrant une comparaison des langues entre </a:t>
            </a:r>
            <a:r>
              <a:rPr lang="fr-FR" altLang="fr-FR" sz="2800" b="1" i="1" dirty="0" smtClean="0">
                <a:solidFill>
                  <a:srgbClr val="C00000"/>
                </a:solidFill>
              </a:rPr>
              <a:t>elles</a:t>
            </a:r>
            <a:r>
              <a:rPr lang="fr-FR" altLang="fr-FR" sz="2800" b="1" i="1" dirty="0" smtClean="0"/>
              <a:t>.</a:t>
            </a:r>
            <a:r>
              <a:rPr lang="fr-FR" altLang="fr-FR" sz="2800" i="1" dirty="0" smtClean="0"/>
              <a:t> »</a:t>
            </a:r>
            <a:endParaRPr lang="en-GB" altLang="fr-FR" sz="2800" dirty="0" smtClean="0"/>
          </a:p>
        </p:txBody>
      </p:sp>
      <p:sp>
        <p:nvSpPr>
          <p:cNvPr id="5" name="ZoneTexte 4"/>
          <p:cNvSpPr txBox="1"/>
          <p:nvPr/>
        </p:nvSpPr>
        <p:spPr>
          <a:xfrm>
            <a:off x="536885" y="279381"/>
            <a:ext cx="8067365" cy="954107"/>
          </a:xfrm>
          <a:prstGeom prst="rect">
            <a:avLst/>
          </a:prstGeom>
          <a:solidFill>
            <a:srgbClr val="FFFFCC"/>
          </a:solidFill>
          <a:ln w="57150">
            <a:solidFill>
              <a:schemeClr val="tx1"/>
            </a:solidFill>
          </a:ln>
        </p:spPr>
        <p:txBody>
          <a:bodyPr wrap="square" rtlCol="0">
            <a:spAutoFit/>
          </a:bodyPr>
          <a:lstStyle/>
          <a:p>
            <a:pPr algn="ctr"/>
            <a:r>
              <a:rPr lang="fr-FR" sz="2800" b="1" dirty="0" smtClean="0">
                <a:solidFill>
                  <a:srgbClr val="0033CC"/>
                </a:solidFill>
              </a:rPr>
              <a:t>Le curriculum de Suisse romande :</a:t>
            </a:r>
          </a:p>
          <a:p>
            <a:pPr algn="ctr"/>
            <a:r>
              <a:rPr lang="fr-FR" sz="2800" b="1" dirty="0" smtClean="0">
                <a:solidFill>
                  <a:srgbClr val="0033CC"/>
                </a:solidFill>
              </a:rPr>
              <a:t>Plan d’Etudes romand - 2010</a:t>
            </a:r>
            <a:endParaRPr lang="fr-FR" sz="2800" b="1" dirty="0">
              <a:solidFill>
                <a:srgbClr val="0033CC"/>
              </a:solidFill>
            </a:endParaRPr>
          </a:p>
        </p:txBody>
      </p:sp>
    </p:spTree>
    <p:extLst>
      <p:ext uri="{BB962C8B-B14F-4D97-AF65-F5344CB8AC3E}">
        <p14:creationId xmlns:p14="http://schemas.microsoft.com/office/powerpoint/2010/main" val="3416544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39750" y="260350"/>
            <a:ext cx="8064500" cy="6408738"/>
          </a:xfrm>
          <a:prstGeom prst="rect">
            <a:avLst/>
          </a:prstGeom>
          <a:solidFill>
            <a:srgbClr val="FE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800" b="1">
                <a:solidFill>
                  <a:schemeClr val="accent2"/>
                </a:solidFill>
              </a:rPr>
              <a:t>The curriculum for French-speaking Switzerland: Plan d’études romand - 2010</a:t>
            </a:r>
            <a:endParaRPr lang="fr-FR" altLang="fr-FR" sz="2800" b="1">
              <a:solidFill>
                <a:schemeClr val="accent2"/>
              </a:solidFill>
            </a:endParaRPr>
          </a:p>
          <a:p>
            <a:pPr algn="ctr"/>
            <a:endParaRPr lang="fr-FR" altLang="fr-FR" sz="2800" b="1"/>
          </a:p>
          <a:p>
            <a:pPr algn="ctr"/>
            <a:endParaRPr lang="fr-FR" altLang="fr-FR" sz="2800" b="1"/>
          </a:p>
        </p:txBody>
      </p:sp>
      <p:sp>
        <p:nvSpPr>
          <p:cNvPr id="24579" name="Rectangle 3"/>
          <p:cNvSpPr>
            <a:spLocks noChangeArrowheads="1"/>
          </p:cNvSpPr>
          <p:nvPr/>
        </p:nvSpPr>
        <p:spPr bwMode="auto">
          <a:xfrm>
            <a:off x="539750" y="260350"/>
            <a:ext cx="8064500" cy="1008063"/>
          </a:xfrm>
          <a:prstGeom prst="rect">
            <a:avLst/>
          </a:prstGeom>
          <a:solidFill>
            <a:srgbClr val="FFFFFF">
              <a:alpha val="0"/>
            </a:srgbClr>
          </a:solidFill>
          <a:ln w="57150" cmpd="thinThick">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8" name="ZoneTexte 7"/>
          <p:cNvSpPr txBox="1"/>
          <p:nvPr/>
        </p:nvSpPr>
        <p:spPr>
          <a:xfrm>
            <a:off x="536885" y="279381"/>
            <a:ext cx="8067365" cy="954107"/>
          </a:xfrm>
          <a:prstGeom prst="rect">
            <a:avLst/>
          </a:prstGeom>
          <a:solidFill>
            <a:srgbClr val="FFFFCC"/>
          </a:solidFill>
          <a:ln w="57150">
            <a:solidFill>
              <a:schemeClr val="tx1"/>
            </a:solidFill>
          </a:ln>
        </p:spPr>
        <p:txBody>
          <a:bodyPr wrap="square" rtlCol="0">
            <a:spAutoFit/>
          </a:bodyPr>
          <a:lstStyle/>
          <a:p>
            <a:pPr algn="ctr"/>
            <a:r>
              <a:rPr lang="fr-FR" sz="2800" b="1" dirty="0" smtClean="0">
                <a:solidFill>
                  <a:srgbClr val="0033CC"/>
                </a:solidFill>
              </a:rPr>
              <a:t>Le curriculum de Suisse romande :</a:t>
            </a:r>
          </a:p>
          <a:p>
            <a:pPr algn="ctr"/>
            <a:r>
              <a:rPr lang="fr-FR" sz="2800" b="1" dirty="0" smtClean="0">
                <a:solidFill>
                  <a:srgbClr val="0033CC"/>
                </a:solidFill>
              </a:rPr>
              <a:t>Plan d’Etudes romand - 2010</a:t>
            </a:r>
            <a:endParaRPr lang="fr-FR" sz="2800" b="1" dirty="0">
              <a:solidFill>
                <a:srgbClr val="0033CC"/>
              </a:solidFill>
            </a:endParaRPr>
          </a:p>
        </p:txBody>
      </p:sp>
      <p:pic>
        <p:nvPicPr>
          <p:cNvPr id="11" name="Image 10"/>
          <p:cNvPicPr>
            <a:picLocks noChangeAspect="1"/>
          </p:cNvPicPr>
          <p:nvPr/>
        </p:nvPicPr>
        <p:blipFill>
          <a:blip r:embed="rId3"/>
          <a:stretch>
            <a:fillRect/>
          </a:stretch>
        </p:blipFill>
        <p:spPr>
          <a:xfrm>
            <a:off x="536885" y="1788279"/>
            <a:ext cx="14377416" cy="4326017"/>
          </a:xfrm>
          <a:prstGeom prst="rect">
            <a:avLst/>
          </a:prstGeom>
        </p:spPr>
      </p:pic>
    </p:spTree>
    <p:extLst>
      <p:ext uri="{BB962C8B-B14F-4D97-AF65-F5344CB8AC3E}">
        <p14:creationId xmlns:p14="http://schemas.microsoft.com/office/powerpoint/2010/main" val="21662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66667E-6 2.59259E-6 L -0.69166 -0.00394 " pathEditMode="relative" rAng="0" ptsTypes="AA">
                                      <p:cBhvr>
                                        <p:cTn id="6" dur="3000" fill="hold"/>
                                        <p:tgtEl>
                                          <p:spTgt spid="11"/>
                                        </p:tgtEl>
                                        <p:attrNameLst>
                                          <p:attrName>ppt_x</p:attrName>
                                          <p:attrName>ppt_y</p:attrName>
                                        </p:attrNameLst>
                                      </p:cBhvr>
                                      <p:rCtr x="-34583"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idx="4294967295"/>
          </p:nvPr>
        </p:nvSpPr>
        <p:spPr>
          <a:xfrm>
            <a:off x="179512" y="260350"/>
            <a:ext cx="8712968" cy="1143000"/>
          </a:xfrm>
          <a:solidFill>
            <a:srgbClr val="FFFFCC"/>
          </a:solidFill>
          <a:ln w="19050">
            <a:solidFill>
              <a:schemeClr val="tx1"/>
            </a:solidFill>
            <a:miter lim="800000"/>
            <a:headEnd/>
            <a:tailEnd/>
          </a:ln>
        </p:spPr>
        <p:txBody>
          <a:bodyPr/>
          <a:lstStyle/>
          <a:p>
            <a:pPr algn="l"/>
            <a:r>
              <a:rPr lang="en-GB" altLang="fr-FR" sz="3200" b="1" dirty="0" err="1" smtClean="0"/>
              <a:t>Définition</a:t>
            </a:r>
            <a:r>
              <a:rPr lang="en-GB" altLang="fr-FR" sz="3200" b="1" dirty="0" smtClean="0"/>
              <a:t> des approches </a:t>
            </a:r>
            <a:r>
              <a:rPr lang="en-GB" altLang="fr-FR" sz="3200" b="1" dirty="0" err="1" smtClean="0"/>
              <a:t>interlinguistiques</a:t>
            </a:r>
            <a:r>
              <a:rPr lang="en-GB" altLang="fr-FR" sz="3200" b="1" dirty="0" smtClean="0"/>
              <a:t> </a:t>
            </a:r>
            <a:endParaRPr lang="da-DK" altLang="fr-FR" sz="3200" b="1" dirty="0" smtClean="0"/>
          </a:p>
        </p:txBody>
      </p:sp>
      <p:sp>
        <p:nvSpPr>
          <p:cNvPr id="26627" name="Pladsholder til indhold 2"/>
          <p:cNvSpPr>
            <a:spLocks noGrp="1"/>
          </p:cNvSpPr>
          <p:nvPr>
            <p:ph idx="4294967295"/>
          </p:nvPr>
        </p:nvSpPr>
        <p:spPr>
          <a:xfrm>
            <a:off x="179512" y="1628800"/>
            <a:ext cx="8712968" cy="5229200"/>
          </a:xfrm>
          <a:solidFill>
            <a:srgbClr val="FFFFCC"/>
          </a:solidFill>
          <a:ln w="28575">
            <a:solidFill>
              <a:schemeClr val="tx1"/>
            </a:solidFill>
            <a:miter lim="800000"/>
            <a:headEnd/>
            <a:tailEnd/>
          </a:ln>
        </p:spPr>
        <p:txBody>
          <a:bodyPr/>
          <a:lstStyle/>
          <a:p>
            <a:pPr marL="0" indent="0">
              <a:buFontTx/>
              <a:buNone/>
            </a:pPr>
            <a:r>
              <a:rPr lang="fr-FR" altLang="fr-FR" sz="2600" dirty="0" smtClean="0"/>
              <a:t>Approches </a:t>
            </a:r>
            <a:r>
              <a:rPr lang="fr-FR" altLang="fr-FR" sz="2600" dirty="0"/>
              <a:t>qui concernent l'ensemble des thématiques d'apprentissage permettant </a:t>
            </a:r>
            <a:r>
              <a:rPr lang="fr-FR" altLang="fr-FR" sz="2600" b="1" dirty="0">
                <a:solidFill>
                  <a:srgbClr val="C00000"/>
                </a:solidFill>
              </a:rPr>
              <a:t>d'instaurer des liens entre les diverses langues enseignées </a:t>
            </a:r>
            <a:r>
              <a:rPr lang="fr-FR" altLang="fr-FR" sz="2600" dirty="0"/>
              <a:t>(L1, L2, L3, langues anciennes) </a:t>
            </a:r>
            <a:r>
              <a:rPr lang="fr-FR" altLang="fr-FR" sz="2600" b="1" dirty="0">
                <a:solidFill>
                  <a:srgbClr val="C00000"/>
                </a:solidFill>
              </a:rPr>
              <a:t>ou présentes dans la classe et dans l'environnement</a:t>
            </a:r>
            <a:r>
              <a:rPr lang="fr-FR" altLang="fr-FR" sz="2600" dirty="0"/>
              <a:t> (langues d'origine des élèves allophones, dialectes régionaux,…) et, ainsi, de </a:t>
            </a:r>
            <a:r>
              <a:rPr lang="fr-FR" altLang="fr-FR" sz="2600" b="1" dirty="0">
                <a:solidFill>
                  <a:srgbClr val="C00000"/>
                </a:solidFill>
              </a:rPr>
              <a:t>concrétiser l'idée d'une didactique intégrée des langues</a:t>
            </a:r>
            <a:r>
              <a:rPr lang="fr-FR" altLang="fr-FR" sz="2600" dirty="0"/>
              <a:t>. Par des activités de </a:t>
            </a:r>
            <a:r>
              <a:rPr lang="fr-FR" altLang="fr-FR" sz="2600" b="1" dirty="0">
                <a:solidFill>
                  <a:srgbClr val="C00000"/>
                </a:solidFill>
              </a:rPr>
              <a:t>comparaison, d'intercompréhension, de découverte</a:t>
            </a:r>
            <a:r>
              <a:rPr lang="fr-FR" altLang="fr-FR" sz="2600" dirty="0"/>
              <a:t>,…, elles visent à développer chez les élèves des </a:t>
            </a:r>
            <a:r>
              <a:rPr lang="fr-FR" altLang="fr-FR" sz="2600" b="1" dirty="0">
                <a:solidFill>
                  <a:srgbClr val="C00000"/>
                </a:solidFill>
              </a:rPr>
              <a:t>aptitudes facilitant les apprentissages</a:t>
            </a:r>
            <a:r>
              <a:rPr lang="fr-FR" altLang="fr-FR" sz="2600" dirty="0"/>
              <a:t>, à les doter </a:t>
            </a:r>
            <a:r>
              <a:rPr lang="fr-FR" altLang="fr-FR" sz="2600" b="1" dirty="0">
                <a:solidFill>
                  <a:srgbClr val="C00000"/>
                </a:solidFill>
              </a:rPr>
              <a:t>de connaissances à leur propos </a:t>
            </a:r>
            <a:r>
              <a:rPr lang="fr-FR" altLang="fr-FR" sz="2600" dirty="0"/>
              <a:t>et à favoriser des </a:t>
            </a:r>
            <a:r>
              <a:rPr lang="fr-FR" altLang="fr-FR" sz="2600" b="1" dirty="0">
                <a:solidFill>
                  <a:srgbClr val="C00000"/>
                </a:solidFill>
              </a:rPr>
              <a:t>attitudes ouvertes </a:t>
            </a:r>
            <a:r>
              <a:rPr lang="fr-FR" altLang="fr-FR" sz="2600" dirty="0"/>
              <a:t>à leur </a:t>
            </a:r>
            <a:r>
              <a:rPr lang="fr-FR" altLang="fr-FR" sz="2600" dirty="0" smtClean="0"/>
              <a:t>égard</a:t>
            </a:r>
            <a:r>
              <a:rPr lang="fr-FR" altLang="fr-FR" sz="2600" dirty="0"/>
              <a:t>. </a:t>
            </a:r>
            <a:r>
              <a:rPr lang="fr-FR" altLang="fr-FR" sz="2600" dirty="0" smtClean="0"/>
              <a:t>[http</a:t>
            </a:r>
            <a:r>
              <a:rPr lang="fr-FR" altLang="fr-FR" sz="2600" dirty="0"/>
              <a:t>://</a:t>
            </a:r>
            <a:r>
              <a:rPr lang="fr-FR" altLang="fr-FR" sz="2600" dirty="0" smtClean="0"/>
              <a:t>vwww.plandetudes.ch/lexique-langues]</a:t>
            </a:r>
            <a:endParaRPr lang="fr-FR" altLang="fr-FR" sz="2600" dirty="0"/>
          </a:p>
          <a:p>
            <a:pPr marL="0" indent="0">
              <a:buFontTx/>
              <a:buNone/>
            </a:pPr>
            <a:endParaRPr lang="fr-FR" altLang="fr-FR" sz="2600" dirty="0"/>
          </a:p>
        </p:txBody>
      </p:sp>
    </p:spTree>
    <p:extLst>
      <p:ext uri="{BB962C8B-B14F-4D97-AF65-F5344CB8AC3E}">
        <p14:creationId xmlns:p14="http://schemas.microsoft.com/office/powerpoint/2010/main" val="2180251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idx="4294967295"/>
          </p:nvPr>
        </p:nvSpPr>
        <p:spPr>
          <a:xfrm>
            <a:off x="463949" y="11266"/>
            <a:ext cx="8229600" cy="648370"/>
          </a:xfrm>
          <a:solidFill>
            <a:srgbClr val="FFFFCC"/>
          </a:solidFill>
          <a:ln w="19050">
            <a:solidFill>
              <a:schemeClr val="tx1"/>
            </a:solidFill>
            <a:miter lim="800000"/>
            <a:headEnd/>
            <a:tailEnd/>
          </a:ln>
        </p:spPr>
        <p:txBody>
          <a:bodyPr/>
          <a:lstStyle/>
          <a:p>
            <a:r>
              <a:rPr lang="en-GB" altLang="fr-FR" sz="3600" dirty="0" err="1" smtClean="0"/>
              <a:t>Quelques</a:t>
            </a:r>
            <a:r>
              <a:rPr lang="en-GB" altLang="fr-FR" sz="3600" dirty="0" smtClean="0"/>
              <a:t> </a:t>
            </a:r>
            <a:r>
              <a:rPr lang="en-GB" altLang="fr-FR" sz="3600" dirty="0" err="1" smtClean="0"/>
              <a:t>descripteurs</a:t>
            </a:r>
            <a:endParaRPr lang="da-DK" altLang="fr-FR" sz="3600" dirty="0" smtClean="0"/>
          </a:p>
        </p:txBody>
      </p:sp>
      <p:sp>
        <p:nvSpPr>
          <p:cNvPr id="26627" name="Pladsholder til indhold 2"/>
          <p:cNvSpPr>
            <a:spLocks noGrp="1"/>
          </p:cNvSpPr>
          <p:nvPr>
            <p:ph idx="4294967295"/>
          </p:nvPr>
        </p:nvSpPr>
        <p:spPr>
          <a:xfrm>
            <a:off x="251520" y="836712"/>
            <a:ext cx="8640960" cy="6021288"/>
          </a:xfrm>
          <a:solidFill>
            <a:srgbClr val="FFFFCC"/>
          </a:solidFill>
          <a:ln w="28575">
            <a:solidFill>
              <a:schemeClr val="tx1"/>
            </a:solidFill>
            <a:miter lim="800000"/>
            <a:headEnd/>
            <a:tailEnd/>
          </a:ln>
        </p:spPr>
        <p:txBody>
          <a:bodyPr/>
          <a:lstStyle/>
          <a:p>
            <a:pPr marL="0" indent="0">
              <a:buFontTx/>
              <a:buNone/>
            </a:pPr>
            <a:r>
              <a:rPr lang="fr-FR" altLang="fr-FR" sz="2400" b="1" dirty="0"/>
              <a:t>"Identifier l’organisation et le fonctionnement de la langue par l’observation et la manipulation d’autres langues ...</a:t>
            </a:r>
          </a:p>
          <a:p>
            <a:r>
              <a:rPr lang="fr-FR" altLang="fr-FR" sz="2400" b="1" dirty="0"/>
              <a:t>en envisageant le développement des langues dans l’espace et le temps</a:t>
            </a:r>
          </a:p>
          <a:p>
            <a:r>
              <a:rPr lang="fr-FR" altLang="fr-FR" sz="2400" b="1" dirty="0"/>
              <a:t>en établissant des liens entre différentes pratiques culturelles et linguistiques</a:t>
            </a:r>
          </a:p>
          <a:p>
            <a:r>
              <a:rPr lang="fr-FR" altLang="fr-FR" sz="2400" b="1" dirty="0"/>
              <a:t>en mobilisant ses connaissances dans sa langue d’origine</a:t>
            </a:r>
          </a:p>
          <a:p>
            <a:r>
              <a:rPr lang="fr-FR" altLang="fr-FR" sz="2400" b="1" dirty="0"/>
              <a:t>en identifiant les langues d’origine présentes en classe pour en tirer profit</a:t>
            </a:r>
          </a:p>
          <a:p>
            <a:r>
              <a:rPr lang="fr-FR" altLang="fr-FR" sz="2400" b="1" dirty="0"/>
              <a:t>en liant plurilinguisme et vécu des élèves</a:t>
            </a:r>
          </a:p>
          <a:p>
            <a:r>
              <a:rPr lang="fr-FR" altLang="fr-FR" sz="2400" b="1" dirty="0"/>
              <a:t>en observant des caractéristiques de différentes langues et écritures"</a:t>
            </a:r>
          </a:p>
          <a:p>
            <a:pPr marL="0" indent="0">
              <a:buFontTx/>
              <a:buNone/>
            </a:pPr>
            <a:r>
              <a:rPr lang="en-GB" altLang="fr-FR" sz="2000" b="1" dirty="0" smtClean="0"/>
              <a:t>(</a:t>
            </a:r>
            <a:r>
              <a:rPr lang="en-GB" altLang="fr-FR" sz="2000" b="1" dirty="0" smtClean="0">
                <a:hlinkClick r:id="rId3"/>
              </a:rPr>
              <a:t>http</a:t>
            </a:r>
            <a:r>
              <a:rPr lang="en-GB" altLang="fr-FR" sz="2000" b="1" dirty="0">
                <a:hlinkClick r:id="rId3"/>
              </a:rPr>
              <a:t>://</a:t>
            </a:r>
            <a:r>
              <a:rPr lang="en-GB" altLang="fr-FR" sz="2000" b="1" dirty="0" smtClean="0">
                <a:hlinkClick r:id="rId3"/>
              </a:rPr>
              <a:t>globaleducation.ch/globallearning_fr/resources/PER_complet.pdf</a:t>
            </a:r>
            <a:r>
              <a:rPr lang="en-GB" altLang="fr-FR" sz="2000" b="1" dirty="0" smtClean="0"/>
              <a:t>, p. 65 )</a:t>
            </a:r>
            <a:r>
              <a:rPr lang="da-DK" altLang="fr-FR" sz="2000" b="1" dirty="0" smtClean="0"/>
              <a:t> </a:t>
            </a:r>
            <a:endParaRPr lang="da-DK" altLang="fr-FR" sz="2000" b="1" dirty="0"/>
          </a:p>
        </p:txBody>
      </p:sp>
    </p:spTree>
    <p:extLst>
      <p:ext uri="{BB962C8B-B14F-4D97-AF65-F5344CB8AC3E}">
        <p14:creationId xmlns:p14="http://schemas.microsoft.com/office/powerpoint/2010/main" val="4214518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458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2"/>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A8CD0F-4FCA-4A02-B732-2902F79535C0}" type="slidenum">
              <a:rPr lang="fr-FR" altLang="fr-FR"/>
              <a:pPr/>
              <a:t>8</a:t>
            </a:fld>
            <a:endParaRPr lang="fr-FR" altLang="fr-FR"/>
          </a:p>
        </p:txBody>
      </p:sp>
      <p:grpSp>
        <p:nvGrpSpPr>
          <p:cNvPr id="2" name="Groupe 1"/>
          <p:cNvGrpSpPr>
            <a:grpSpLocks/>
          </p:cNvGrpSpPr>
          <p:nvPr/>
        </p:nvGrpSpPr>
        <p:grpSpPr bwMode="auto">
          <a:xfrm>
            <a:off x="17463" y="0"/>
            <a:ext cx="9082087" cy="6858000"/>
            <a:chOff x="17495" y="0"/>
            <a:chExt cx="9081658" cy="6857999"/>
          </a:xfrm>
        </p:grpSpPr>
        <p:pic>
          <p:nvPicPr>
            <p:cNvPr id="2867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95" y="0"/>
              <a:ext cx="908165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856" y="5673154"/>
              <a:ext cx="2898491" cy="114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6" name="ZoneTexte 5"/>
          <p:cNvSpPr txBox="1">
            <a:spLocks noChangeArrowheads="1"/>
          </p:cNvSpPr>
          <p:nvPr/>
        </p:nvSpPr>
        <p:spPr bwMode="auto">
          <a:xfrm>
            <a:off x="3587750" y="5041900"/>
            <a:ext cx="5511800" cy="1815882"/>
          </a:xfrm>
          <a:prstGeom prst="rect">
            <a:avLst/>
          </a:prstGeom>
          <a:solidFill>
            <a:srgbClr val="F8FCD6"/>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800" dirty="0" smtClean="0"/>
              <a:t>Un nouveau curriculum a </a:t>
            </a:r>
            <a:r>
              <a:rPr lang="en-US" altLang="fr-FR" sz="2800" dirty="0" err="1" smtClean="0"/>
              <a:t>été</a:t>
            </a:r>
            <a:r>
              <a:rPr lang="en-US" altLang="fr-FR" sz="2800" dirty="0" smtClean="0"/>
              <a:t> </a:t>
            </a:r>
            <a:r>
              <a:rPr lang="en-US" altLang="fr-FR" sz="2800" dirty="0" err="1" smtClean="0"/>
              <a:t>adopté</a:t>
            </a:r>
            <a:r>
              <a:rPr lang="en-US" altLang="fr-FR" sz="2800" dirty="0" smtClean="0"/>
              <a:t> au </a:t>
            </a:r>
            <a:r>
              <a:rPr lang="en-US" altLang="fr-FR" sz="2800" dirty="0" err="1" smtClean="0"/>
              <a:t>niveau</a:t>
            </a:r>
            <a:r>
              <a:rPr lang="en-US" altLang="fr-FR" sz="2800" dirty="0" smtClean="0"/>
              <a:t> national </a:t>
            </a:r>
            <a:r>
              <a:rPr lang="en-US" altLang="fr-FR" sz="2800" dirty="0" err="1" smtClean="0"/>
              <a:t>en</a:t>
            </a:r>
            <a:r>
              <a:rPr lang="en-US" altLang="fr-FR" sz="2800" dirty="0" smtClean="0"/>
              <a:t> </a:t>
            </a:r>
            <a:r>
              <a:rPr lang="en-US" altLang="fr-FR" sz="2800" dirty="0" err="1" smtClean="0"/>
              <a:t>Finlande</a:t>
            </a:r>
            <a:r>
              <a:rPr lang="en-US" altLang="fr-FR" sz="2800" dirty="0" smtClean="0"/>
              <a:t>. Il </a:t>
            </a:r>
            <a:r>
              <a:rPr lang="en-US" altLang="fr-FR" sz="2800" dirty="0" err="1" smtClean="0"/>
              <a:t>est</a:t>
            </a:r>
            <a:r>
              <a:rPr lang="en-US" altLang="fr-FR" sz="2800" dirty="0" smtClean="0"/>
              <a:t> </a:t>
            </a:r>
            <a:r>
              <a:rPr lang="en-US" altLang="fr-FR" sz="2800" dirty="0" err="1" smtClean="0"/>
              <a:t>entré</a:t>
            </a:r>
            <a:r>
              <a:rPr lang="en-US" altLang="fr-FR" sz="2800" dirty="0" smtClean="0"/>
              <a:t> </a:t>
            </a:r>
            <a:r>
              <a:rPr lang="en-US" altLang="fr-FR" sz="2800" dirty="0" err="1" smtClean="0"/>
              <a:t>en</a:t>
            </a:r>
            <a:r>
              <a:rPr lang="en-US" altLang="fr-FR" sz="2800" dirty="0" smtClean="0"/>
              <a:t> </a:t>
            </a:r>
            <a:r>
              <a:rPr lang="en-US" altLang="fr-FR" sz="2800" dirty="0" err="1" smtClean="0"/>
              <a:t>vigueur</a:t>
            </a:r>
            <a:r>
              <a:rPr lang="en-US" altLang="fr-FR" sz="2800" dirty="0" smtClean="0"/>
              <a:t> </a:t>
            </a:r>
            <a:r>
              <a:rPr lang="en-US" altLang="fr-FR" sz="2800" dirty="0" err="1" smtClean="0"/>
              <a:t>en</a:t>
            </a:r>
            <a:r>
              <a:rPr lang="en-US" altLang="fr-FR" sz="2800" dirty="0" smtClean="0"/>
              <a:t> 2016.</a:t>
            </a:r>
            <a:endParaRPr lang="fr-FR" altLang="fr-FR" dirty="0"/>
          </a:p>
        </p:txBody>
      </p:sp>
      <p:sp>
        <p:nvSpPr>
          <p:cNvPr id="28677" name="ZoneTexte 6"/>
          <p:cNvSpPr txBox="1">
            <a:spLocks noChangeArrowheads="1"/>
          </p:cNvSpPr>
          <p:nvPr/>
        </p:nvSpPr>
        <p:spPr bwMode="auto">
          <a:xfrm>
            <a:off x="5508104" y="23813"/>
            <a:ext cx="35422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4000" b="1" dirty="0" smtClean="0"/>
              <a:t>L’exemple de la Finlande</a:t>
            </a:r>
            <a:endParaRPr lang="fr-FR" altLang="fr-FR" sz="4000" b="1" dirty="0"/>
          </a:p>
        </p:txBody>
      </p:sp>
      <p:sp>
        <p:nvSpPr>
          <p:cNvPr id="3" name="ZoneTexte 2"/>
          <p:cNvSpPr txBox="1"/>
          <p:nvPr/>
        </p:nvSpPr>
        <p:spPr>
          <a:xfrm>
            <a:off x="17463" y="23813"/>
            <a:ext cx="3268006" cy="1200329"/>
          </a:xfrm>
          <a:prstGeom prst="rect">
            <a:avLst/>
          </a:prstGeom>
          <a:noFill/>
        </p:spPr>
        <p:txBody>
          <a:bodyPr wrap="square" rtlCol="0">
            <a:spAutoFit/>
          </a:bodyPr>
          <a:lstStyle/>
          <a:p>
            <a:r>
              <a:rPr lang="fr-FR" dirty="0">
                <a:hlinkClick r:id="rId5"/>
              </a:rPr>
              <a:t>http://</a:t>
            </a:r>
            <a:r>
              <a:rPr lang="fr-FR" dirty="0" smtClean="0">
                <a:hlinkClick r:id="rId5"/>
              </a:rPr>
              <a:t>oph.fi/download/174038_new_national_core_curriculum_for_basic_education_focus_on_school_culture_and.pdf</a:t>
            </a:r>
            <a:r>
              <a:rPr lang="fr-FR" dirty="0" smtClean="0"/>
              <a:t> </a:t>
            </a:r>
            <a:endParaRPr lang="fr-FR" dirty="0"/>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2"/>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6E7D46-A98F-4D2A-9951-A6FBF7969102}" type="slidenum">
              <a:rPr lang="fr-FR" altLang="fr-FR"/>
              <a:pPr/>
              <a:t>9</a:t>
            </a:fld>
            <a:endParaRPr lang="fr-FR" altLang="fr-FR"/>
          </a:p>
        </p:txBody>
      </p:sp>
      <p:pic>
        <p:nvPicPr>
          <p:cNvPr id="3072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4625"/>
            <a:ext cx="9105900" cy="7032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9750" y="4149725"/>
            <a:ext cx="8064500" cy="5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72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2238" y="-171450"/>
            <a:ext cx="2671762" cy="453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Ellipse 5"/>
          <p:cNvSpPr/>
          <p:nvPr/>
        </p:nvSpPr>
        <p:spPr>
          <a:xfrm>
            <a:off x="7235825" y="1773238"/>
            <a:ext cx="792163" cy="57626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727" name="ZoneTexte 6"/>
          <p:cNvSpPr txBox="1">
            <a:spLocks noChangeArrowheads="1"/>
          </p:cNvSpPr>
          <p:nvPr/>
        </p:nvSpPr>
        <p:spPr bwMode="auto">
          <a:xfrm>
            <a:off x="34925" y="-171450"/>
            <a:ext cx="4465067" cy="3816474"/>
          </a:xfrm>
          <a:prstGeom prst="rect">
            <a:avLst/>
          </a:prstGeom>
          <a:solidFill>
            <a:srgbClr val="F8FCD6"/>
          </a:solidFill>
          <a:ln w="9525">
            <a:solidFill>
              <a:srgbClr val="C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800" dirty="0" err="1" smtClean="0"/>
              <a:t>D’autre</a:t>
            </a:r>
            <a:r>
              <a:rPr lang="en-US" altLang="fr-FR" sz="2800" dirty="0" smtClean="0"/>
              <a:t> part, la </a:t>
            </a:r>
            <a:r>
              <a:rPr lang="en-US" altLang="fr-FR" sz="2800" dirty="0" err="1" smtClean="0"/>
              <a:t>Municipalité</a:t>
            </a:r>
            <a:r>
              <a:rPr lang="en-US" altLang="fr-FR" sz="2800" dirty="0" smtClean="0"/>
              <a:t> de Oulu a </a:t>
            </a:r>
            <a:r>
              <a:rPr lang="en-US" altLang="fr-FR" sz="2800" dirty="0" err="1" smtClean="0"/>
              <a:t>conçu</a:t>
            </a:r>
            <a:r>
              <a:rPr lang="en-US" altLang="fr-FR" sz="2800" dirty="0" smtClean="0"/>
              <a:t> </a:t>
            </a:r>
            <a:r>
              <a:rPr lang="en-US" altLang="fr-FR" sz="2800" dirty="0" err="1" smtClean="0"/>
              <a:t>ce</a:t>
            </a:r>
            <a:r>
              <a:rPr lang="en-US" altLang="fr-FR" sz="2800" dirty="0" smtClean="0"/>
              <a:t> </a:t>
            </a:r>
            <a:r>
              <a:rPr lang="en-US" altLang="fr-FR" sz="2800" dirty="0" err="1" smtClean="0"/>
              <a:t>qu’elle</a:t>
            </a:r>
            <a:r>
              <a:rPr lang="en-US" altLang="fr-FR" sz="2800" dirty="0" smtClean="0"/>
              <a:t> </a:t>
            </a:r>
            <a:r>
              <a:rPr lang="en-US" altLang="fr-FR" sz="2800" dirty="0" err="1" smtClean="0"/>
              <a:t>appelle</a:t>
            </a:r>
            <a:r>
              <a:rPr lang="en-US" altLang="fr-FR" sz="2800" dirty="0" smtClean="0"/>
              <a:t> un </a:t>
            </a:r>
            <a:r>
              <a:rPr lang="en-US" altLang="fr-FR" sz="2800" i="1" dirty="0" err="1" smtClean="0"/>
              <a:t>Chemin</a:t>
            </a:r>
            <a:r>
              <a:rPr lang="en-US" altLang="fr-FR" sz="2800" i="1" dirty="0" smtClean="0"/>
              <a:t> de la </a:t>
            </a:r>
            <a:r>
              <a:rPr lang="en-US" altLang="fr-FR" sz="2800" i="1" dirty="0" err="1" smtClean="0"/>
              <a:t>citoyenneté</a:t>
            </a:r>
            <a:r>
              <a:rPr lang="en-US" altLang="fr-FR" sz="2800" i="1" dirty="0" smtClean="0"/>
              <a:t> </a:t>
            </a:r>
            <a:r>
              <a:rPr lang="en-US" altLang="fr-FR" sz="2800" i="1" dirty="0" err="1" smtClean="0"/>
              <a:t>globale</a:t>
            </a:r>
            <a:r>
              <a:rPr lang="en-US" altLang="fr-FR" sz="2800" i="1" dirty="0" smtClean="0"/>
              <a:t>, </a:t>
            </a:r>
            <a:r>
              <a:rPr lang="en-US" altLang="fr-FR" sz="2800" dirty="0" smtClean="0"/>
              <a:t>qui </a:t>
            </a:r>
            <a:r>
              <a:rPr lang="en-US" altLang="fr-FR" sz="2800" dirty="0" err="1" smtClean="0"/>
              <a:t>est</a:t>
            </a:r>
            <a:r>
              <a:rPr lang="en-US" altLang="fr-FR" sz="2800" dirty="0" smtClean="0"/>
              <a:t> </a:t>
            </a:r>
            <a:r>
              <a:rPr lang="en-US" altLang="fr-FR" sz="2800" dirty="0" err="1" smtClean="0"/>
              <a:t>considéré</a:t>
            </a:r>
            <a:r>
              <a:rPr lang="en-US" altLang="fr-FR" sz="2800" dirty="0" smtClean="0"/>
              <a:t> </a:t>
            </a:r>
            <a:r>
              <a:rPr lang="en-US" altLang="fr-FR" sz="2800" dirty="0" err="1" smtClean="0"/>
              <a:t>comme</a:t>
            </a:r>
            <a:r>
              <a:rPr lang="en-US" altLang="fr-FR" sz="2800" dirty="0" smtClean="0"/>
              <a:t> un instrument pour la </a:t>
            </a:r>
            <a:r>
              <a:rPr lang="en-US" altLang="fr-FR" sz="2800" dirty="0" err="1" smtClean="0"/>
              <a:t>mise</a:t>
            </a:r>
            <a:r>
              <a:rPr lang="en-US" altLang="fr-FR" sz="2800" dirty="0" smtClean="0"/>
              <a:t> </a:t>
            </a:r>
            <a:r>
              <a:rPr lang="en-US" altLang="fr-FR" sz="2800" dirty="0" err="1" smtClean="0"/>
              <a:t>en</a:t>
            </a:r>
            <a:r>
              <a:rPr lang="en-US" altLang="fr-FR" sz="2800" dirty="0" smtClean="0"/>
              <a:t> oeuvre du nouveau curriculum.</a:t>
            </a:r>
            <a:endParaRPr lang="en-US" altLang="fr-FR"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Société</Template>
  <TotalTime>6557</TotalTime>
  <Words>1059</Words>
  <Application>Microsoft Office PowerPoint</Application>
  <PresentationFormat>Affichage à l'écran (4:3)</PresentationFormat>
  <Paragraphs>148</Paragraphs>
  <Slides>22</Slides>
  <Notes>21</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22</vt:i4>
      </vt:variant>
    </vt:vector>
  </HeadingPairs>
  <TitlesOfParts>
    <vt:vector size="25" baseType="lpstr">
      <vt:lpstr>Arial</vt:lpstr>
      <vt:lpstr>Times New Roman</vt:lpstr>
      <vt:lpstr>Organigramme hiérarchique</vt:lpstr>
      <vt:lpstr>Présentation PowerPoint</vt:lpstr>
      <vt:lpstr>Présentation PowerPoint</vt:lpstr>
      <vt:lpstr>Présentation PowerPoint</vt:lpstr>
      <vt:lpstr>Présentation PowerPoint</vt:lpstr>
      <vt:lpstr>Définition des approches interlinguistiques </vt:lpstr>
      <vt:lpstr>Quelques descripteurs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Michel</dc:creator>
  <cp:lastModifiedBy>Michel Candelier</cp:lastModifiedBy>
  <cp:revision>303</cp:revision>
  <cp:lastPrinted>1601-01-01T00:00:00Z</cp:lastPrinted>
  <dcterms:created xsi:type="dcterms:W3CDTF">2011-09-27T12:17:23Z</dcterms:created>
  <dcterms:modified xsi:type="dcterms:W3CDTF">2016-12-26T14:20:07Z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