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7" r:id="rId2"/>
    <p:sldMasterId id="2147483726" r:id="rId3"/>
    <p:sldMasterId id="2147483738" r:id="rId4"/>
  </p:sldMasterIdLst>
  <p:notesMasterIdLst>
    <p:notesMasterId r:id="rId27"/>
  </p:notesMasterIdLst>
  <p:sldIdLst>
    <p:sldId id="404" r:id="rId5"/>
    <p:sldId id="663" r:id="rId6"/>
    <p:sldId id="664" r:id="rId7"/>
    <p:sldId id="665" r:id="rId8"/>
    <p:sldId id="666" r:id="rId9"/>
    <p:sldId id="668" r:id="rId10"/>
    <p:sldId id="677" r:id="rId11"/>
    <p:sldId id="674" r:id="rId12"/>
    <p:sldId id="673" r:id="rId13"/>
    <p:sldId id="678" r:id="rId14"/>
    <p:sldId id="679" r:id="rId15"/>
    <p:sldId id="670" r:id="rId16"/>
    <p:sldId id="681" r:id="rId17"/>
    <p:sldId id="682" r:id="rId18"/>
    <p:sldId id="683" r:id="rId19"/>
    <p:sldId id="684" r:id="rId20"/>
    <p:sldId id="685" r:id="rId21"/>
    <p:sldId id="686" r:id="rId22"/>
    <p:sldId id="680" r:id="rId23"/>
    <p:sldId id="687" r:id="rId24"/>
    <p:sldId id="667" r:id="rId25"/>
    <p:sldId id="669" r:id="rId26"/>
  </p:sldIdLst>
  <p:sldSz cx="9144000" cy="6858000" type="screen4x3"/>
  <p:notesSz cx="6858000" cy="9945688"/>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CD"/>
    <a:srgbClr val="FDFCDC"/>
    <a:srgbClr val="CCFFFF"/>
    <a:srgbClr val="66FFFF"/>
    <a:srgbClr val="FFFFCC"/>
    <a:srgbClr val="993300"/>
    <a:srgbClr val="F9F9BD"/>
    <a:srgbClr val="800000"/>
    <a:srgbClr val="FFCC66"/>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6" autoAdjust="0"/>
    <p:restoredTop sz="58953" autoAdjust="0"/>
  </p:normalViewPr>
  <p:slideViewPr>
    <p:cSldViewPr>
      <p:cViewPr varScale="1">
        <p:scale>
          <a:sx n="46" d="100"/>
          <a:sy n="46" d="100"/>
        </p:scale>
        <p:origin x="1518" y="60"/>
      </p:cViewPr>
      <p:guideLst>
        <p:guide orient="horz" pos="2160"/>
        <p:guide pos="2880"/>
      </p:guideLst>
    </p:cSldViewPr>
  </p:slideViewPr>
  <p:notesTextViewPr>
    <p:cViewPr>
      <p:scale>
        <a:sx n="3" d="2"/>
        <a:sy n="3" d="2"/>
      </p:scale>
      <p:origin x="0" y="0"/>
    </p:cViewPr>
  </p:notesTextViewPr>
  <p:sorterViewPr>
    <p:cViewPr varScale="1">
      <p:scale>
        <a:sx n="1" d="1"/>
        <a:sy n="1" d="1"/>
      </p:scale>
      <p:origin x="0" y="-395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7284"/>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3884613" y="0"/>
            <a:ext cx="2971800" cy="497284"/>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4EC7F5-D62E-44DD-A581-4832C07991EE}" type="datetimeFigureOut">
              <a:rPr lang="de-DE"/>
              <a:pPr>
                <a:defRPr/>
              </a:pPr>
              <a:t>02.05.2016</a:t>
            </a:fld>
            <a:endParaRPr lang="de-DE"/>
          </a:p>
        </p:txBody>
      </p:sp>
      <p:sp>
        <p:nvSpPr>
          <p:cNvPr id="4" name="Folienbildplatzhalt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315D8A8-AE4B-4E0D-9A10-372C8278BA26}" type="slidenum">
              <a:rPr lang="de-DE"/>
              <a:pPr>
                <a:defRPr/>
              </a:pPr>
              <a:t>‹N°›</a:t>
            </a:fld>
            <a:endParaRPr lang="de-DE"/>
          </a:p>
        </p:txBody>
      </p:sp>
    </p:spTree>
    <p:extLst>
      <p:ext uri="{BB962C8B-B14F-4D97-AF65-F5344CB8AC3E}">
        <p14:creationId xmlns:p14="http://schemas.microsoft.com/office/powerpoint/2010/main" val="2048812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 me suis permis d’ajouter « et du CARAP » à mon titre d’origine. L’outil CARAP existe, tout comme les approches plurielles, et il est tout aussi légitime de se poser la question de sa prise en compte dans des réformes </a:t>
            </a:r>
            <a:r>
              <a:rPr lang="fr-FR" dirty="0" err="1" smtClean="0"/>
              <a:t>curriculaires</a:t>
            </a:r>
            <a:r>
              <a:rPr lang="fr-FR" dirty="0" smtClean="0"/>
              <a:t>. (Suite sur document </a:t>
            </a:r>
            <a:r>
              <a:rPr lang="fr-FR" dirty="0" err="1" smtClean="0"/>
              <a:t>word</a:t>
            </a:r>
            <a:r>
              <a:rPr lang="fr-FR" dirty="0" smtClean="0"/>
              <a:t> à part)</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a:t>
            </a:fld>
            <a:endParaRPr lang="de-DE" dirty="0"/>
          </a:p>
        </p:txBody>
      </p:sp>
    </p:spTree>
    <p:extLst>
      <p:ext uri="{BB962C8B-B14F-4D97-AF65-F5344CB8AC3E}">
        <p14:creationId xmlns:p14="http://schemas.microsoft.com/office/powerpoint/2010/main" val="1187202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 qui vient d’être dit renvoie au premier axe de variation de la liste.</a:t>
            </a:r>
          </a:p>
          <a:p>
            <a:r>
              <a:rPr lang="fr-FR" baseline="0" dirty="0" smtClean="0"/>
              <a:t>C’est sur cet axe qu’on pourrait, dans une présentation comparative, indiquer que, par exemple, au Tessin, Eveil aux langues et  Didactique intégrée sont clairement nommés et référés, tandis qu’en France, même si leurs contenus apparaissent dans les nouveaux programmes, aucune référence ne leur est faite.</a:t>
            </a:r>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10</a:t>
            </a:fld>
            <a:endParaRPr lang="de-DE"/>
          </a:p>
        </p:txBody>
      </p:sp>
    </p:spTree>
    <p:extLst>
      <p:ext uri="{BB962C8B-B14F-4D97-AF65-F5344CB8AC3E}">
        <p14:creationId xmlns:p14="http://schemas.microsoft.com/office/powerpoint/2010/main" val="3476676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dirty="0" smtClean="0"/>
              <a:t>Revenons à la première des deux composantes de l’outil proposé par Oulu. Il s’agit,</a:t>
            </a:r>
            <a:r>
              <a:rPr lang="fr-FR" baseline="0" dirty="0" smtClean="0"/>
              <a:t> comme on l’a dit, de descripteurs correspondant – on le voit à nouveau ici – à des savoirs, des savoir-faire et des savoir-être.</a:t>
            </a:r>
            <a:endParaRPr lang="fr-FR" dirty="0" smtClean="0"/>
          </a:p>
          <a:p>
            <a:r>
              <a:rPr lang="en-US" dirty="0" smtClean="0"/>
              <a:t>&gt;&gt; </a:t>
            </a:r>
            <a:r>
              <a:rPr lang="en-US" dirty="0" err="1" smtClean="0"/>
              <a:t>L’outil</a:t>
            </a:r>
            <a:r>
              <a:rPr lang="en-US" dirty="0" smtClean="0"/>
              <a:t> propose </a:t>
            </a:r>
            <a:r>
              <a:rPr lang="en-US" dirty="0" err="1" smtClean="0"/>
              <a:t>deux</a:t>
            </a:r>
            <a:r>
              <a:rPr lang="en-US" dirty="0" smtClean="0"/>
              <a:t> tableaux de 20 </a:t>
            </a:r>
            <a:r>
              <a:rPr lang="en-US" dirty="0" err="1" smtClean="0"/>
              <a:t>descripteurs</a:t>
            </a:r>
            <a:r>
              <a:rPr lang="en-US" dirty="0" smtClean="0"/>
              <a:t>,</a:t>
            </a:r>
            <a:r>
              <a:rPr lang="en-US" baseline="0" dirty="0" smtClean="0"/>
              <a:t> </a:t>
            </a:r>
            <a:r>
              <a:rPr lang="en-US" baseline="0" dirty="0" err="1" smtClean="0"/>
              <a:t>l’un</a:t>
            </a:r>
            <a:r>
              <a:rPr lang="en-US" baseline="0" dirty="0" smtClean="0"/>
              <a:t> pour la dimension </a:t>
            </a:r>
            <a:r>
              <a:rPr lang="en-US" baseline="0" dirty="0" err="1" smtClean="0"/>
              <a:t>interculturelle</a:t>
            </a:r>
            <a:r>
              <a:rPr lang="en-US" baseline="0" dirty="0" smtClean="0"/>
              <a:t>, </a:t>
            </a:r>
            <a:r>
              <a:rPr lang="en-US" baseline="0" dirty="0" err="1" smtClean="0"/>
              <a:t>l’autre</a:t>
            </a:r>
            <a:r>
              <a:rPr lang="en-US" baseline="0" dirty="0" smtClean="0"/>
              <a:t> pour la dimension </a:t>
            </a:r>
            <a:r>
              <a:rPr lang="en-US" baseline="0" dirty="0" err="1" smtClean="0"/>
              <a:t>plurilingue</a:t>
            </a:r>
            <a:r>
              <a:rPr lang="en-US" baseline="0" dirty="0" smtClean="0"/>
              <a:t>. Il y a 5 </a:t>
            </a:r>
            <a:r>
              <a:rPr lang="en-US" baseline="0" dirty="0" err="1" smtClean="0"/>
              <a:t>descripteurs</a:t>
            </a:r>
            <a:r>
              <a:rPr lang="en-US" baseline="0" dirty="0" smtClean="0"/>
              <a:t> par </a:t>
            </a:r>
            <a:r>
              <a:rPr lang="en-US" baseline="0" dirty="0" err="1" smtClean="0"/>
              <a:t>niveau</a:t>
            </a:r>
            <a:r>
              <a:rPr lang="en-US" baseline="0" dirty="0" smtClean="0"/>
              <a:t> </a:t>
            </a:r>
            <a:r>
              <a:rPr lang="en-US" baseline="0" dirty="0" err="1" smtClean="0"/>
              <a:t>scolaire</a:t>
            </a:r>
            <a:r>
              <a:rPr lang="en-US" baseline="0" dirty="0" smtClean="0"/>
              <a:t>.</a:t>
            </a:r>
          </a:p>
          <a:p>
            <a:endParaRPr lang="en-US"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11</a:t>
            </a:fld>
            <a:endParaRPr lang="de-DE"/>
          </a:p>
        </p:txBody>
      </p:sp>
    </p:spTree>
    <p:extLst>
      <p:ext uri="{BB962C8B-B14F-4D97-AF65-F5344CB8AC3E}">
        <p14:creationId xmlns:p14="http://schemas.microsoft.com/office/powerpoint/2010/main" val="985684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Et voici maintenant un extrait d’un document explicitant la manière dont ces descripteurs ont été élaborés.</a:t>
            </a:r>
          </a:p>
          <a:p>
            <a:r>
              <a:rPr lang="fr-FR" dirty="0" smtClean="0"/>
              <a:t>Donc, une filiation très concrète est établie avec</a:t>
            </a:r>
            <a:r>
              <a:rPr lang="fr-FR" baseline="0" dirty="0" smtClean="0"/>
              <a:t> le CARAP, comme on l’a déjà dit…</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12</a:t>
            </a:fld>
            <a:endParaRPr lang="de-DE"/>
          </a:p>
        </p:txBody>
      </p:sp>
    </p:spTree>
    <p:extLst>
      <p:ext uri="{BB962C8B-B14F-4D97-AF65-F5344CB8AC3E}">
        <p14:creationId xmlns:p14="http://schemas.microsoft.com/office/powerpoint/2010/main" val="1980134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 et une filiation qui relève de la question posée pour le premier axe de variation.</a:t>
            </a:r>
          </a:p>
          <a:p>
            <a:endParaRPr lang="fr-FR" baseline="0" dirty="0" smtClean="0"/>
          </a:p>
          <a:p>
            <a:r>
              <a:rPr lang="fr-FR" baseline="0" dirty="0" smtClean="0"/>
              <a:t>&gt;&gt; mais ce que l’on vient de voir nous permet d’illustrer un </a:t>
            </a:r>
            <a:r>
              <a:rPr lang="fr-FR" b="1" baseline="0" dirty="0" smtClean="0"/>
              <a:t>second</a:t>
            </a:r>
            <a:r>
              <a:rPr lang="fr-FR" baseline="0" dirty="0" smtClean="0"/>
              <a:t> axe de variation. </a:t>
            </a:r>
          </a:p>
          <a:p>
            <a:r>
              <a:rPr lang="fr-FR" baseline="0" dirty="0" smtClean="0"/>
              <a:t>Ce qui </a:t>
            </a:r>
            <a:r>
              <a:rPr lang="fr-FR" baseline="0" dirty="0" smtClean="0"/>
              <a:t>nous </a:t>
            </a:r>
            <a:r>
              <a:rPr lang="fr-FR" baseline="0" dirty="0" smtClean="0"/>
              <a:t>intéresse à présent, c’est la nature des éléments qui se trouvent être « en correspondance ».  Il s’agit d’éléments qui expriment les objectifs visés par la démarche didactique. </a:t>
            </a:r>
          </a:p>
          <a:p>
            <a:r>
              <a:rPr lang="fr-FR" baseline="0" dirty="0" smtClean="0"/>
              <a:t>&gt;&gt; De la même façon, un travail portant sur le curriculum luxembourgeois pourrait constater une correspondance entre les descripteurs du CARAP et certaines formulations d’objectifs… Et s’interrogerait bien sûr sur d’éventuels liens avec le CARAP… Mais sans doute aussi sur l’usage de la distinction compétence / performance… Mais ce serait alors une autre histoire!</a:t>
            </a:r>
          </a:p>
          <a:p>
            <a:endParaRPr lang="fr-FR" baseline="0" dirty="0" smtClean="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13</a:t>
            </a:fld>
            <a:endParaRPr lang="de-DE"/>
          </a:p>
        </p:txBody>
      </p:sp>
    </p:spTree>
    <p:extLst>
      <p:ext uri="{BB962C8B-B14F-4D97-AF65-F5344CB8AC3E}">
        <p14:creationId xmlns:p14="http://schemas.microsoft.com/office/powerpoint/2010/main" val="3685228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noProof="0" dirty="0" smtClean="0"/>
              <a:t>Le dispositif lui-même de la prise en compte « à la finnoise » des approches plurielles et du CARAP illustre un</a:t>
            </a:r>
            <a:r>
              <a:rPr lang="fr-FR" baseline="0" noProof="0" dirty="0" smtClean="0"/>
              <a:t> autre axe de variation, que </a:t>
            </a:r>
            <a:r>
              <a:rPr lang="fr-FR" baseline="0" noProof="0" dirty="0" smtClean="0"/>
              <a:t>je vais maintenant expliciter.</a:t>
            </a:r>
            <a:endParaRPr lang="fr-FR" baseline="0" noProof="0" dirty="0" smtClean="0"/>
          </a:p>
          <a:p>
            <a:r>
              <a:rPr lang="fr-FR" baseline="0" noProof="0" dirty="0" smtClean="0"/>
              <a:t>D’une certaine façon, on peut dire que, pour reprendre un terme à la mode dans les services publics français depuis plusieurs années, ce qui est en correspondance avec le CARAP et les approches plurielles est ici « externalisé », hors du curriculum proprement dit.</a:t>
            </a:r>
            <a:endParaRPr lang="fr-FR" noProof="0" dirty="0" smtClean="0"/>
          </a:p>
          <a:p>
            <a:endParaRPr lang="fr-FR" noProof="0" dirty="0" smtClean="0"/>
          </a:p>
          <a:p>
            <a:endParaRPr lang="fr-FR" noProof="0"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14</a:t>
            </a:fld>
            <a:endParaRPr lang="de-DE"/>
          </a:p>
        </p:txBody>
      </p:sp>
    </p:spTree>
    <p:extLst>
      <p:ext uri="{BB962C8B-B14F-4D97-AF65-F5344CB8AC3E}">
        <p14:creationId xmlns:p14="http://schemas.microsoft.com/office/powerpoint/2010/main" val="2720964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C’est la question de la « localisation ».</a:t>
            </a:r>
          </a:p>
          <a:p>
            <a:endParaRPr lang="fr-FR" baseline="0" dirty="0" smtClean="0"/>
          </a:p>
          <a:p>
            <a:r>
              <a:rPr lang="fr-FR" baseline="0" dirty="0" smtClean="0"/>
              <a:t>&gt;&gt; C’est à cette question que répondent aussi les auteurs de l’article suisse lorsqu’ils indiquent à propos du </a:t>
            </a:r>
            <a:r>
              <a:rPr lang="fr-FR" i="1" baseline="0" dirty="0" smtClean="0"/>
              <a:t>Plan d’études romand </a:t>
            </a:r>
            <a:r>
              <a:rPr lang="fr-FR" baseline="0" dirty="0" smtClean="0"/>
              <a:t>(PER): </a:t>
            </a:r>
          </a:p>
          <a:p>
            <a:r>
              <a:rPr lang="fr-FR" baseline="0" dirty="0" smtClean="0"/>
              <a:t>« Dans le plan d’études à proprement parler, ces éléments trouvent leur place, à côté de ce qu’on trouve habituellement (production orale et écrite, fonctionnement de la langue...), dans un axe thématique nommé approches </a:t>
            </a:r>
            <a:r>
              <a:rPr lang="fr-FR" baseline="0" dirty="0" err="1" smtClean="0"/>
              <a:t>interlinguistiques</a:t>
            </a:r>
            <a:r>
              <a:rPr lang="fr-FR" baseline="0" dirty="0" smtClean="0"/>
              <a:t>, présent dans le cursus de toutes les langues […]» </a:t>
            </a:r>
          </a:p>
          <a:p>
            <a:r>
              <a:rPr lang="fr-FR" baseline="0" dirty="0" smtClean="0"/>
              <a:t>&gt;&gt; De la même façon,, dans les programmes français on trouve au cycle 4, un chapitre intitulé </a:t>
            </a:r>
            <a:r>
              <a:rPr lang="fr-FR" i="1" baseline="0" dirty="0" smtClean="0"/>
              <a:t>Etablir des contacts entre les langues </a:t>
            </a:r>
            <a:r>
              <a:rPr lang="fr-FR" baseline="0" dirty="0" smtClean="0"/>
              <a:t> dans lequel se concentrent les éléments en correspondance avec les approches plurielles et le CARAP…</a:t>
            </a:r>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15</a:t>
            </a:fld>
            <a:endParaRPr lang="de-DE"/>
          </a:p>
        </p:txBody>
      </p:sp>
    </p:spTree>
    <p:extLst>
      <p:ext uri="{BB962C8B-B14F-4D97-AF65-F5344CB8AC3E}">
        <p14:creationId xmlns:p14="http://schemas.microsoft.com/office/powerpoint/2010/main" val="1324679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question</a:t>
            </a:r>
            <a:r>
              <a:rPr lang="fr-FR" baseline="0" dirty="0" smtClean="0"/>
              <a:t> des « champs disciplinaires concernés » se recoupe en partie avec la précédente, sans, à mon avis, se confondre avec elle. La « localisation » est une question d’organisation. Celle des « champs disciplinaires concerné » est liée à la reconnaissance du potentiel éducatif des approches plurielles.</a:t>
            </a:r>
          </a:p>
          <a:p>
            <a:r>
              <a:rPr lang="fr-FR" baseline="0" dirty="0" smtClean="0"/>
              <a:t>A nouveau, le cas de l’outil finlandais nous permet de percevoir clairement cet axe:</a:t>
            </a:r>
            <a:endParaRPr lang="fr-FR" dirty="0" smtClean="0"/>
          </a:p>
          <a:p>
            <a:endParaRPr lang="fr-FR" baseline="0" dirty="0" smtClean="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16</a:t>
            </a:fld>
            <a:endParaRPr lang="de-DE"/>
          </a:p>
        </p:txBody>
      </p:sp>
    </p:spTree>
    <p:extLst>
      <p:ext uri="{BB962C8B-B14F-4D97-AF65-F5344CB8AC3E}">
        <p14:creationId xmlns:p14="http://schemas.microsoft.com/office/powerpoint/2010/main" val="3728046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auteurs de l’outil d’Oulu ont recherché systématiquement les parties du curriculum avec lesquelles leur « Chemin vers</a:t>
            </a:r>
            <a:r>
              <a:rPr lang="fr-FR" baseline="0" dirty="0" smtClean="0"/>
              <a:t> la citoyenneté globale » - et donc, pour nous, les approches plurielles et le CARAP - peut être mis en relation. Ils en ont repéré 7, </a:t>
            </a:r>
          </a:p>
          <a:p>
            <a:r>
              <a:rPr lang="fr-FR" baseline="0" dirty="0" smtClean="0"/>
              <a:t>&gt;&gt;dont bien sûr ce qui a trait à l’enseignement des langues…</a:t>
            </a:r>
          </a:p>
          <a:p>
            <a:r>
              <a:rPr lang="fr-FR" baseline="0" dirty="0" smtClean="0"/>
              <a:t>&gt;&gt;mais aussi, par exemple, les valeurs, au chapitre 2, </a:t>
            </a:r>
          </a:p>
          <a:p>
            <a:r>
              <a:rPr lang="fr-FR" baseline="0" dirty="0" smtClean="0"/>
              <a:t>&gt;&gt;ou ce qui correspond sans doute à des « compétences transversales » dans d’autres traditions éducatives.</a:t>
            </a:r>
          </a:p>
          <a:p>
            <a:r>
              <a:rPr lang="fr-FR" baseline="0" dirty="0" smtClean="0"/>
              <a:t>Autre exemple, cet extrait de l’article suisse, à nouveau à propos du PER: « L’apprentissage des langues est également considéré comme participant à l’apprentissage de l’exercice de la démocratie, favorisant «l’ouverture à l’altérité». Pour tendre vers ces finalités, l’introduction au domaine Langues fait de nombreuses références à la contribution des approches plurielles […].</a:t>
            </a:r>
            <a:endParaRPr lang="fr-FR" dirty="0" smtClean="0"/>
          </a:p>
          <a:p>
            <a:endParaRPr lang="en-US"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17</a:t>
            </a:fld>
            <a:endParaRPr lang="de-DE"/>
          </a:p>
        </p:txBody>
      </p:sp>
    </p:spTree>
    <p:extLst>
      <p:ext uri="{BB962C8B-B14F-4D97-AF65-F5344CB8AC3E}">
        <p14:creationId xmlns:p14="http://schemas.microsoft.com/office/powerpoint/2010/main" val="3931718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 me reste trois axes à illustrer. </a:t>
            </a:r>
          </a:p>
          <a:p>
            <a:r>
              <a:rPr lang="fr-FR" dirty="0" smtClean="0"/>
              <a:t>Je passerai rapidement sur deux d’entre eux:</a:t>
            </a:r>
          </a:p>
          <a:p>
            <a:r>
              <a:rPr lang="fr-FR" dirty="0" smtClean="0"/>
              <a:t>&gt;&gt; Tout d’abord la « Part du domaine didactique couvert par les approches plurielles à laquelle ces éléments correspondent ». </a:t>
            </a:r>
          </a:p>
          <a:p>
            <a:r>
              <a:rPr lang="fr-FR" dirty="0" smtClean="0"/>
              <a:t>En relève par exemple la remarque suivante: dans les quatre cas analysés (en fait 6, puisque la Suisse compte triple), je n’ai pas trouvé trace de la didactique </a:t>
            </a:r>
            <a:r>
              <a:rPr lang="fr-FR" dirty="0" smtClean="0"/>
              <a:t>de </a:t>
            </a:r>
            <a:r>
              <a:rPr lang="fr-FR" dirty="0" smtClean="0"/>
              <a:t>l’intercompréhension. </a:t>
            </a:r>
          </a:p>
          <a:p>
            <a:r>
              <a:rPr lang="fr-FR" dirty="0" smtClean="0"/>
              <a:t>Autre exemple, plus dans le détail:</a:t>
            </a:r>
          </a:p>
          <a:p>
            <a:r>
              <a:rPr lang="fr-FR" dirty="0" smtClean="0"/>
              <a:t>Dans le « plan d’étude » du Luxembourg, l’éveil aux langues est manifestement complétement couvert, ainsi que, même si le terme n’apparait pas, l’approche ou les approches interculturelle(s). Mais la didactique intégrée, même si elle n’est</a:t>
            </a:r>
            <a:r>
              <a:rPr lang="fr-FR" baseline="0" dirty="0" smtClean="0"/>
              <a:t> pas totalement absente, apparait, presque exclusivement </a:t>
            </a:r>
            <a:r>
              <a:rPr lang="fr-FR" baseline="0" dirty="0" smtClean="0"/>
              <a:t>comme </a:t>
            </a:r>
            <a:r>
              <a:rPr lang="fr-FR" baseline="0" dirty="0" smtClean="0"/>
              <a:t>stratégie de compréhension ou d’expression écrite. </a:t>
            </a:r>
          </a:p>
          <a:p>
            <a:r>
              <a:rPr lang="fr-FR" baseline="0" dirty="0" smtClean="0"/>
              <a:t>&gt;&gt; La présence de « contenus ou de démarches d’enseignement » dépendra essentiellement de ce qui est compris sous plan d’étude, programme, curriculum… dans les système éducatif. On les trouvera plus souvent dans des documents annexes, dont on décidera s’ils font partie ou non des textes </a:t>
            </a:r>
            <a:r>
              <a:rPr lang="fr-FR" baseline="0" dirty="0" err="1" smtClean="0"/>
              <a:t>curriculaires</a:t>
            </a:r>
            <a:r>
              <a:rPr lang="fr-FR" baseline="0" dirty="0" smtClean="0"/>
              <a:t>, en fonction de leur origine et de la valeur qui leur est accordée par l’institution.</a:t>
            </a:r>
          </a:p>
          <a:p>
            <a:r>
              <a:rPr lang="fr-FR" baseline="0" dirty="0" smtClean="0"/>
              <a:t>&gt;&gt; Je m’attarderai un petit instant sur ce que j’appelle les « principes qui fondent les approches plurielles ».</a:t>
            </a:r>
          </a:p>
          <a:p>
            <a:endParaRPr lang="fr-FR" dirty="0" smtClean="0"/>
          </a:p>
          <a:p>
            <a:endParaRPr lang="fr-FR" baseline="0" dirty="0" smtClean="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18</a:t>
            </a:fld>
            <a:endParaRPr lang="de-DE"/>
          </a:p>
        </p:txBody>
      </p:sp>
    </p:spTree>
    <p:extLst>
      <p:ext uri="{BB962C8B-B14F-4D97-AF65-F5344CB8AC3E}">
        <p14:creationId xmlns:p14="http://schemas.microsoft.com/office/powerpoint/2010/main" val="550208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Cela</a:t>
            </a:r>
            <a:r>
              <a:rPr lang="fr-FR" baseline="0" dirty="0" smtClean="0"/>
              <a:t> renvoie pour moi à un travail antérieur dans lequel j’avais cherché à identifier les principes sous-jacents à trois propositions de curriculum plurilingue, exposées dans des ouvrages ou articles: la proposition de </a:t>
            </a:r>
            <a:r>
              <a:rPr lang="fr-FR" baseline="0" dirty="0" err="1" smtClean="0"/>
              <a:t>Britta</a:t>
            </a:r>
            <a:r>
              <a:rPr lang="fr-FR" baseline="0" dirty="0" smtClean="0"/>
              <a:t> </a:t>
            </a:r>
            <a:r>
              <a:rPr lang="fr-FR" baseline="0" dirty="0" err="1" smtClean="0"/>
              <a:t>Hufeisen</a:t>
            </a:r>
            <a:r>
              <a:rPr lang="fr-FR" baseline="0" dirty="0" smtClean="0"/>
              <a:t> en Allemagne, celle de Reich &amp; </a:t>
            </a:r>
            <a:r>
              <a:rPr lang="fr-FR" baseline="0" dirty="0" err="1" smtClean="0"/>
              <a:t>Krumm</a:t>
            </a:r>
            <a:r>
              <a:rPr lang="fr-FR" baseline="0" dirty="0" smtClean="0"/>
              <a:t> en Autriche et celle de l’association ADEB en France. Ce travail a été publié dans les actes de journées d’étude à </a:t>
            </a:r>
            <a:r>
              <a:rPr lang="fr-FR" baseline="0" dirty="0" err="1" smtClean="0"/>
              <a:t>Iassi</a:t>
            </a:r>
            <a:r>
              <a:rPr lang="fr-FR" baseline="0" dirty="0" smtClean="0"/>
              <a:t> en Roumanie. Je mets la référence en bibliographie dans le </a:t>
            </a:r>
            <a:r>
              <a:rPr lang="fr-FR" baseline="0" dirty="0" err="1" smtClean="0"/>
              <a:t>ppt</a:t>
            </a:r>
            <a:r>
              <a:rPr lang="fr-FR" baseline="0" dirty="0" smtClean="0"/>
              <a:t>.</a:t>
            </a:r>
            <a:endParaRPr lang="fr-FR" dirty="0" smtClean="0"/>
          </a:p>
          <a:p>
            <a:r>
              <a:rPr lang="fr-FR" dirty="0" smtClean="0"/>
              <a:t>La définition que j’avais retenue pour « principe » vaut ce qu’elle vaut: « décisions que les auteurs ont prises (et explicitent) à propos de ce que ces curriculums doivent permettre et assurer ».</a:t>
            </a:r>
          </a:p>
          <a:p>
            <a:r>
              <a:rPr lang="fr-FR" dirty="0" smtClean="0"/>
              <a:t>Les deux premiers principes que vous voyez sur la diapo sont à mon sens distinctifs, caractéristiques des approches plurielles.</a:t>
            </a:r>
          </a:p>
          <a:p>
            <a:r>
              <a:rPr lang="fr-FR" dirty="0" smtClean="0"/>
              <a:t>Pour en revenir</a:t>
            </a:r>
            <a:r>
              <a:rPr lang="fr-FR" baseline="0" dirty="0" smtClean="0"/>
              <a:t> à nos « cas »:</a:t>
            </a:r>
          </a:p>
          <a:p>
            <a:r>
              <a:rPr lang="fr-FR" baseline="0" dirty="0" smtClean="0"/>
              <a:t>Je n’ai pas encore réussi à comprendre suffisamment bien le système de Oulu pour voir si un tel principe y est explicitement énoncé. Mais c’est le cas, par exemple, pour le </a:t>
            </a:r>
            <a:r>
              <a:rPr lang="fr-FR" baseline="0" dirty="0" err="1" smtClean="0"/>
              <a:t>Lehrplan</a:t>
            </a:r>
            <a:r>
              <a:rPr lang="fr-FR" baseline="0" dirty="0" smtClean="0"/>
              <a:t> </a:t>
            </a:r>
            <a:r>
              <a:rPr lang="fr-FR" baseline="0" dirty="0" smtClean="0"/>
              <a:t>21 de Suisse alémanique, </a:t>
            </a:r>
            <a:r>
              <a:rPr lang="fr-FR" baseline="0" dirty="0" smtClean="0"/>
              <a:t>qui présente un chapitre sur les synergies, et aussi pour les plans d’études du Tessin… l’article de nos amis suisses indiquant qu’un tel principe figure dans les documents </a:t>
            </a:r>
            <a:r>
              <a:rPr lang="fr-FR" baseline="0" dirty="0" err="1" smtClean="0"/>
              <a:t>curriculaires</a:t>
            </a:r>
            <a:r>
              <a:rPr lang="fr-FR" baseline="0" dirty="0" smtClean="0"/>
              <a:t>… depuis 2004!</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19</a:t>
            </a:fld>
            <a:endParaRPr lang="de-DE"/>
          </a:p>
        </p:txBody>
      </p:sp>
    </p:spTree>
    <p:extLst>
      <p:ext uri="{BB962C8B-B14F-4D97-AF65-F5344CB8AC3E}">
        <p14:creationId xmlns:p14="http://schemas.microsoft.com/office/powerpoint/2010/main" val="3270433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 me limiterai à 4 pays … L’ambition ne sera pas d’analyser systématiquement chacun des</a:t>
            </a:r>
            <a:r>
              <a:rPr lang="fr-FR" baseline="0" dirty="0" smtClean="0"/>
              <a:t> cas de prise en compte qu’ils </a:t>
            </a:r>
            <a:r>
              <a:rPr lang="fr-FR" baseline="0" dirty="0" smtClean="0"/>
              <a:t>représentent, mais ils </a:t>
            </a:r>
            <a:r>
              <a:rPr lang="fr-FR" baseline="0" dirty="0" smtClean="0"/>
              <a:t>me fourniront les exemples nécessaires pour illustrer </a:t>
            </a:r>
            <a:r>
              <a:rPr lang="fr-FR" baseline="0" dirty="0" smtClean="0"/>
              <a:t>la liste des axes de variation que je vais proposer.</a:t>
            </a:r>
            <a:endParaRPr lang="fr-FR" dirty="0" smtClean="0"/>
          </a:p>
          <a:p>
            <a:r>
              <a:rPr lang="fr-FR" dirty="0" smtClean="0"/>
              <a:t>Je m’appuierai sur les documents suivants…</a:t>
            </a:r>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2</a:t>
            </a:fld>
            <a:endParaRPr lang="de-DE"/>
          </a:p>
        </p:txBody>
      </p:sp>
    </p:spTree>
    <p:extLst>
      <p:ext uri="{BB962C8B-B14F-4D97-AF65-F5344CB8AC3E}">
        <p14:creationId xmlns:p14="http://schemas.microsoft.com/office/powerpoint/2010/main" val="1196295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Même si vous avez pu être intéressés par les indications partielles que j’ai pu donner sur les différentes configurations examinées, ce tableau constitue à mon sens le résultat le plus concret</a:t>
            </a:r>
            <a:r>
              <a:rPr lang="fr-FR" baseline="0" dirty="0" smtClean="0"/>
              <a:t> du travail présenté. Son ambition est de servir d’outil à des comparaisons plus vastes.</a:t>
            </a:r>
          </a:p>
          <a:p>
            <a:r>
              <a:rPr lang="fr-FR" baseline="0" dirty="0" smtClean="0"/>
              <a:t>On aura noté que certains axes peuvent s’entrecouper. C’est sans doute la complexité de la matière qui l’impose. Et d’ailleurs, c’est vraisemblablement une certaine interdépendance entre ces axes qui permettra peut-être un jour – si on le désire – de contribuer à dégager une « typologie » des cas étudiés… si on en a le besoin et la force!</a:t>
            </a:r>
          </a:p>
          <a:p>
            <a:r>
              <a:rPr lang="fr-FR" baseline="0" dirty="0" smtClean="0"/>
              <a:t>Mais pour l’instant, place à la discussion!</a:t>
            </a:r>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20</a:t>
            </a:fld>
            <a:endParaRPr lang="de-DE"/>
          </a:p>
        </p:txBody>
      </p:sp>
    </p:spTree>
    <p:extLst>
      <p:ext uri="{BB962C8B-B14F-4D97-AF65-F5344CB8AC3E}">
        <p14:creationId xmlns:p14="http://schemas.microsoft.com/office/powerpoint/2010/main" val="250104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21</a:t>
            </a:fld>
            <a:endParaRPr lang="de-DE"/>
          </a:p>
        </p:txBody>
      </p:sp>
    </p:spTree>
    <p:extLst>
      <p:ext uri="{BB962C8B-B14F-4D97-AF65-F5344CB8AC3E}">
        <p14:creationId xmlns:p14="http://schemas.microsoft.com/office/powerpoint/2010/main" val="3868898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22</a:t>
            </a:fld>
            <a:endParaRPr lang="de-DE"/>
          </a:p>
        </p:txBody>
      </p:sp>
    </p:spTree>
    <p:extLst>
      <p:ext uri="{BB962C8B-B14F-4D97-AF65-F5344CB8AC3E}">
        <p14:creationId xmlns:p14="http://schemas.microsoft.com/office/powerpoint/2010/main" val="2934699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Pour la Finlande,</a:t>
            </a:r>
            <a:r>
              <a:rPr lang="fr-FR" baseline="0" dirty="0" smtClean="0"/>
              <a:t> </a:t>
            </a:r>
          </a:p>
          <a:p>
            <a:r>
              <a:rPr lang="fr-FR" baseline="0" dirty="0" smtClean="0"/>
              <a:t>- le nouveau programme qui entre actuellement en vigueur </a:t>
            </a:r>
          </a:p>
          <a:p>
            <a:pPr marL="171450" indent="-171450">
              <a:buFontTx/>
              <a:buChar char="-"/>
            </a:pPr>
            <a:r>
              <a:rPr lang="fr-FR" baseline="0" dirty="0" smtClean="0"/>
              <a:t>ainsi qu’un outil particulier, élaboré par les services scolaires de la Municipalité de Oulu, appelé en anglais « Path to global </a:t>
            </a:r>
            <a:r>
              <a:rPr lang="fr-FR" baseline="0" dirty="0" err="1" smtClean="0"/>
              <a:t>citizenship</a:t>
            </a:r>
            <a:r>
              <a:rPr lang="fr-FR" baseline="0" dirty="0" smtClean="0"/>
              <a:t> », ce que l’on pourrait traduire par « Chemin vers la citoyenneté globale ».</a:t>
            </a:r>
          </a:p>
          <a:p>
            <a:pPr marL="0" indent="0">
              <a:buFontTx/>
              <a:buNone/>
            </a:pPr>
            <a:r>
              <a:rPr lang="fr-FR" baseline="0" dirty="0" smtClean="0"/>
              <a:t>Il faut savoir qu’en Finlande, 1) la décentralisation de l’enseignement permet de telles initiatives; 2) que cet outil est à présent reconnu par les autorités éducatives nationales et recommandé pour toute la Finlande. J’ai assisté et contribué avec d’autres membres de l’équipe du CARAP à des formations allant dans ce sens. </a:t>
            </a:r>
          </a:p>
          <a:p>
            <a:pPr marL="0" indent="0">
              <a:buFontTx/>
              <a:buNone/>
            </a:pPr>
            <a:r>
              <a:rPr lang="fr-FR" baseline="0" dirty="0" smtClean="0"/>
              <a:t>Puisque nous parlons de « sources » sur lesquelles s’appuyer, j’ajoute que les éléments que l’on peut glaner de telles rencontres en font partie, et que, en particulier, les personnes impliquées dans les processus d’élaboration de documents </a:t>
            </a:r>
            <a:r>
              <a:rPr lang="fr-FR" baseline="0" dirty="0" err="1" smtClean="0"/>
              <a:t>curriculaires</a:t>
            </a:r>
            <a:r>
              <a:rPr lang="fr-FR" baseline="0" dirty="0" smtClean="0"/>
              <a:t> constituent des témoins particulièrement précieux. </a:t>
            </a:r>
          </a:p>
          <a:p>
            <a:pPr marL="0" indent="0">
              <a:buFontTx/>
              <a:buNone/>
            </a:pPr>
            <a:r>
              <a:rPr lang="fr-FR" baseline="0" dirty="0" smtClean="0"/>
              <a:t>J’ai pu heureusement bénéficier de telles ressources en Finlande, </a:t>
            </a:r>
          </a:p>
          <a:p>
            <a:pPr marL="0" indent="0">
              <a:buFontTx/>
              <a:buNone/>
            </a:pPr>
            <a:endParaRPr lang="fr-FR" baseline="0" dirty="0" smtClean="0"/>
          </a:p>
          <a:p>
            <a:pPr marL="0" indent="0">
              <a:buFontTx/>
              <a:buNone/>
            </a:pPr>
            <a:r>
              <a:rPr lang="fr-FR" baseline="0" dirty="0" smtClean="0"/>
              <a:t>&gt;&gt; et je remercie dès à présent </a:t>
            </a:r>
            <a:r>
              <a:rPr lang="en-US" dirty="0" err="1" smtClean="0"/>
              <a:t>Eija</a:t>
            </a:r>
            <a:r>
              <a:rPr lang="en-US" dirty="0" smtClean="0"/>
              <a:t> </a:t>
            </a:r>
            <a:r>
              <a:rPr lang="en-US" dirty="0" err="1" smtClean="0"/>
              <a:t>Ruohomäki</a:t>
            </a:r>
            <a:r>
              <a:rPr lang="en-US" dirty="0" smtClean="0"/>
              <a:t>, la </a:t>
            </a:r>
            <a:r>
              <a:rPr lang="en-US" dirty="0" err="1" smtClean="0"/>
              <a:t>coordinatrice</a:t>
            </a:r>
            <a:r>
              <a:rPr lang="en-US" dirty="0" smtClean="0"/>
              <a:t> du </a:t>
            </a:r>
            <a:r>
              <a:rPr lang="en-US" dirty="0" err="1" smtClean="0"/>
              <a:t>projet</a:t>
            </a:r>
            <a:r>
              <a:rPr lang="en-US" dirty="0" smtClean="0"/>
              <a:t> </a:t>
            </a:r>
            <a:r>
              <a:rPr lang="en-US" dirty="0" err="1" smtClean="0"/>
              <a:t>d’Oulu</a:t>
            </a:r>
            <a:r>
              <a:rPr lang="en-US" dirty="0" smtClean="0"/>
              <a:t> pour </a:t>
            </a:r>
            <a:r>
              <a:rPr lang="en-US" dirty="0" err="1" smtClean="0"/>
              <a:t>l’aide</a:t>
            </a:r>
            <a:r>
              <a:rPr lang="en-US" dirty="0" smtClean="0"/>
              <a:t> </a:t>
            </a:r>
            <a:r>
              <a:rPr lang="en-US" dirty="0" err="1" smtClean="0"/>
              <a:t>qu’elle</a:t>
            </a:r>
            <a:r>
              <a:rPr lang="en-US" dirty="0" smtClean="0"/>
              <a:t> </a:t>
            </a:r>
            <a:r>
              <a:rPr lang="en-US" dirty="0" err="1" smtClean="0"/>
              <a:t>m’a</a:t>
            </a:r>
            <a:r>
              <a:rPr lang="en-US" dirty="0" smtClean="0"/>
              <a:t> </a:t>
            </a:r>
            <a:r>
              <a:rPr lang="en-US" dirty="0" err="1" smtClean="0"/>
              <a:t>apportée</a:t>
            </a:r>
            <a:r>
              <a:rPr lang="en-US" dirty="0" smtClean="0"/>
              <a:t>.</a:t>
            </a:r>
            <a:endParaRPr lang="fr-FR" dirty="0" smtClean="0"/>
          </a:p>
          <a:p>
            <a:endParaRPr lang="fr-FR" dirty="0" smtClean="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3</a:t>
            </a:fld>
            <a:endParaRPr lang="de-DE"/>
          </a:p>
        </p:txBody>
      </p:sp>
    </p:spTree>
    <p:extLst>
      <p:ext uri="{BB962C8B-B14F-4D97-AF65-F5344CB8AC3E}">
        <p14:creationId xmlns:p14="http://schemas.microsoft.com/office/powerpoint/2010/main" val="3604670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 poursuis du Nord vers le Sud …</a:t>
            </a:r>
          </a:p>
          <a:p>
            <a:endParaRPr lang="fr-FR" dirty="0" smtClean="0"/>
          </a:p>
          <a:p>
            <a:r>
              <a:rPr lang="fr-FR" dirty="0" smtClean="0"/>
              <a:t>&gt;&gt; Pour le Luxembourg, la source est</a:t>
            </a:r>
            <a:r>
              <a:rPr lang="fr-FR" baseline="0" dirty="0" smtClean="0"/>
              <a:t> limitée – du moins pour l’instant – à un document: Le Plan d’Etudes  Ecole fondamentale publié en 2011</a:t>
            </a:r>
            <a:endParaRPr lang="fr-FR" dirty="0" smtClean="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4</a:t>
            </a:fld>
            <a:endParaRPr lang="de-DE"/>
          </a:p>
        </p:txBody>
      </p:sp>
    </p:spTree>
    <p:extLst>
      <p:ext uri="{BB962C8B-B14F-4D97-AF65-F5344CB8AC3E}">
        <p14:creationId xmlns:p14="http://schemas.microsoft.com/office/powerpoint/2010/main" val="3065964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Pour la Suisse, je m’appuierai essentiellement sur l’article publié par Jean-François de Pietro, Brigitte Gerber, Beatrice </a:t>
            </a:r>
            <a:r>
              <a:rPr lang="fr-FR" dirty="0" err="1" smtClean="0"/>
              <a:t>Leonforte</a:t>
            </a:r>
            <a:r>
              <a:rPr lang="fr-FR" dirty="0" smtClean="0"/>
              <a:t> &amp; Karine </a:t>
            </a:r>
            <a:r>
              <a:rPr lang="fr-FR" dirty="0" err="1" smtClean="0"/>
              <a:t>Lichtenauer</a:t>
            </a:r>
            <a:r>
              <a:rPr lang="fr-FR" dirty="0" smtClean="0"/>
              <a:t> dans le numéro 2 / 2015 de la revue </a:t>
            </a:r>
            <a:r>
              <a:rPr lang="fr-FR" dirty="0" err="1" smtClean="0"/>
              <a:t>Babylonia</a:t>
            </a:r>
            <a:r>
              <a:rPr lang="fr-FR" dirty="0" smtClean="0"/>
              <a:t> consacré aux</a:t>
            </a:r>
            <a:r>
              <a:rPr lang="fr-FR" baseline="0" dirty="0" smtClean="0"/>
              <a:t> approches plurielles. </a:t>
            </a:r>
          </a:p>
          <a:p>
            <a:r>
              <a:rPr lang="fr-FR" baseline="0" dirty="0" smtClean="0"/>
              <a:t>Lequel article renvoie aux trois plans d’études qui ont été récemment conçus pour chacune des principales régions linguistiques du pays.</a:t>
            </a:r>
          </a:p>
          <a:p>
            <a:r>
              <a:rPr lang="fr-FR" baseline="0" dirty="0" smtClean="0"/>
              <a:t>Et nous disposons ici de quelques « témoins », au sens donné plus haut, à qui je ne manquerai pas de donner la parole…</a:t>
            </a:r>
            <a:endParaRPr lang="fr-FR" dirty="0" smtClean="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5</a:t>
            </a:fld>
            <a:endParaRPr lang="de-DE"/>
          </a:p>
        </p:txBody>
      </p:sp>
    </p:spTree>
    <p:extLst>
      <p:ext uri="{BB962C8B-B14F-4D97-AF65-F5344CB8AC3E}">
        <p14:creationId xmlns:p14="http://schemas.microsoft.com/office/powerpoint/2010/main" val="4220435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Pour la France – last but not least – je m’appuierai sur les programmes de Maternelle et</a:t>
            </a:r>
            <a:r>
              <a:rPr lang="fr-FR" baseline="0" dirty="0" smtClean="0"/>
              <a:t> les programmes du primaire et du premier cycle du secondaire, parus en 2015 et applicables à la prochaine rentrée.</a:t>
            </a:r>
          </a:p>
          <a:p>
            <a:r>
              <a:rPr lang="fr-FR" baseline="0" dirty="0" smtClean="0"/>
              <a:t>Avec en arrière plan quelques discussions avec (de rares) témoins et des personnes concernées.</a:t>
            </a:r>
            <a:endParaRPr lang="fr-FR" dirty="0" smtClean="0"/>
          </a:p>
          <a:p>
            <a:endParaRPr lang="fr-FR" dirty="0" smtClean="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6</a:t>
            </a:fld>
            <a:endParaRPr lang="de-DE"/>
          </a:p>
        </p:txBody>
      </p:sp>
    </p:spTree>
    <p:extLst>
      <p:ext uri="{BB962C8B-B14F-4D97-AF65-F5344CB8AC3E}">
        <p14:creationId xmlns:p14="http://schemas.microsoft.com/office/powerpoint/2010/main" val="125918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 m’appuyant sur ce que j’ai pu comprendre de la prise en compte des</a:t>
            </a:r>
            <a:r>
              <a:rPr lang="fr-FR" baseline="0" dirty="0" smtClean="0"/>
              <a:t> approches plurielles et du CARAP dans les curriculums de ces 4 pays, j’ai pu élaborer cette liste des axes de variation. </a:t>
            </a:r>
          </a:p>
          <a:p>
            <a:r>
              <a:rPr lang="fr-FR" baseline="0" dirty="0" smtClean="0"/>
              <a:t>Je vais donc les illustrer par des exemples relatifs aux quatre pays, en donnant une certaine préférence aux exemples issus de Finlande dont le caractère un peu « exotique » </a:t>
            </a:r>
            <a:r>
              <a:rPr lang="en-US" baseline="0" dirty="0" err="1" smtClean="0"/>
              <a:t>est</a:t>
            </a:r>
            <a:r>
              <a:rPr lang="en-US" baseline="0" dirty="0" smtClean="0"/>
              <a:t> plus </a:t>
            </a:r>
            <a:r>
              <a:rPr lang="en-US" baseline="0" dirty="0" err="1" smtClean="0"/>
              <a:t>propice</a:t>
            </a:r>
            <a:r>
              <a:rPr lang="en-US" baseline="0" dirty="0" smtClean="0"/>
              <a:t> à la </a:t>
            </a:r>
            <a:r>
              <a:rPr lang="en-US" baseline="0" dirty="0" err="1" smtClean="0"/>
              <a:t>mise</a:t>
            </a:r>
            <a:r>
              <a:rPr lang="en-US" baseline="0" dirty="0" smtClean="0"/>
              <a:t> </a:t>
            </a:r>
            <a:r>
              <a:rPr lang="en-US" baseline="0" dirty="0" err="1" smtClean="0"/>
              <a:t>en</a:t>
            </a:r>
            <a:r>
              <a:rPr lang="en-US" baseline="0" dirty="0" smtClean="0"/>
              <a:t> evidence de </a:t>
            </a:r>
            <a:r>
              <a:rPr lang="en-US" baseline="0" dirty="0" err="1" smtClean="0"/>
              <a:t>l’existence</a:t>
            </a:r>
            <a:r>
              <a:rPr lang="en-US" baseline="0" dirty="0" smtClean="0"/>
              <a:t> de </a:t>
            </a:r>
            <a:r>
              <a:rPr lang="en-US" baseline="0" dirty="0" err="1" smtClean="0"/>
              <a:t>ces</a:t>
            </a:r>
            <a:r>
              <a:rPr lang="en-US" baseline="0" dirty="0" smtClean="0"/>
              <a:t> axes que ne </a:t>
            </a:r>
            <a:r>
              <a:rPr lang="en-US" baseline="0" dirty="0" err="1" smtClean="0"/>
              <a:t>peut</a:t>
            </a:r>
            <a:r>
              <a:rPr lang="en-US" baseline="0" dirty="0" smtClean="0"/>
              <a:t> </a:t>
            </a:r>
            <a:r>
              <a:rPr lang="en-US" baseline="0" dirty="0" err="1" smtClean="0"/>
              <a:t>l’être</a:t>
            </a:r>
            <a:r>
              <a:rPr lang="en-US" baseline="0" dirty="0" smtClean="0"/>
              <a:t> la </a:t>
            </a:r>
            <a:r>
              <a:rPr lang="en-US" baseline="0" dirty="0" err="1" smtClean="0"/>
              <a:t>forme</a:t>
            </a:r>
            <a:r>
              <a:rPr lang="en-US" baseline="0" dirty="0" smtClean="0"/>
              <a:t> un </a:t>
            </a:r>
            <a:r>
              <a:rPr lang="en-US" baseline="0" dirty="0" err="1" smtClean="0"/>
              <a:t>peu</a:t>
            </a:r>
            <a:r>
              <a:rPr lang="en-US" baseline="0" dirty="0" smtClean="0"/>
              <a:t> “</a:t>
            </a:r>
            <a:r>
              <a:rPr lang="en-US" baseline="0" dirty="0" err="1" smtClean="0"/>
              <a:t>convenue</a:t>
            </a:r>
            <a:r>
              <a:rPr lang="en-US" baseline="0" dirty="0" smtClean="0"/>
              <a:t>” des </a:t>
            </a:r>
            <a:r>
              <a:rPr lang="en-US" baseline="0" dirty="0" err="1" smtClean="0"/>
              <a:t>autres</a:t>
            </a:r>
            <a:r>
              <a:rPr lang="en-US" baseline="0" dirty="0" smtClean="0"/>
              <a:t> documents.</a:t>
            </a:r>
            <a:endParaRPr lang="fr-FR" baseline="0" dirty="0" smtClean="0"/>
          </a:p>
          <a:p>
            <a:endParaRPr lang="fr-FR"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smtClean="0"/>
              <a:t>En parlant d’exotisme, je ne réfère pas ici </a:t>
            </a:r>
            <a:r>
              <a:rPr lang="en-US" dirty="0" smtClean="0"/>
              <a:t>aux </a:t>
            </a:r>
            <a:r>
              <a:rPr lang="en-US" dirty="0" err="1" smtClean="0"/>
              <a:t>paysages</a:t>
            </a:r>
            <a:r>
              <a:rPr lang="en-US" dirty="0" smtClean="0"/>
              <a:t> </a:t>
            </a:r>
            <a:r>
              <a:rPr lang="en-US" dirty="0" err="1" smtClean="0"/>
              <a:t>sauvages</a:t>
            </a:r>
            <a:r>
              <a:rPr lang="en-US" dirty="0" smtClean="0"/>
              <a:t> de la </a:t>
            </a:r>
            <a:r>
              <a:rPr lang="en-US" dirty="0" err="1" smtClean="0"/>
              <a:t>Laponie</a:t>
            </a:r>
            <a:r>
              <a:rPr lang="en-US" dirty="0" smtClean="0"/>
              <a:t>,</a:t>
            </a:r>
            <a:r>
              <a:rPr lang="en-US" baseline="0" dirty="0" smtClean="0"/>
              <a:t> </a:t>
            </a:r>
            <a:r>
              <a:rPr lang="en-US" baseline="0" dirty="0" err="1" smtClean="0"/>
              <a:t>mais</a:t>
            </a:r>
            <a:r>
              <a:rPr lang="en-US" baseline="0" dirty="0" smtClean="0"/>
              <a:t> à  </a:t>
            </a:r>
            <a:r>
              <a:rPr lang="en-US" baseline="0" dirty="0" err="1" smtClean="0"/>
              <a:t>l’organisation</a:t>
            </a:r>
            <a:r>
              <a:rPr lang="en-US" baseline="0" dirty="0" smtClean="0"/>
              <a:t> du dispositif qui </a:t>
            </a:r>
            <a:r>
              <a:rPr lang="en-US" baseline="0" dirty="0" err="1" smtClean="0"/>
              <a:t>articule</a:t>
            </a:r>
            <a:r>
              <a:rPr lang="en-US" baseline="0" dirty="0" smtClean="0"/>
              <a:t> </a:t>
            </a:r>
            <a:r>
              <a:rPr lang="en-US" baseline="0" dirty="0" err="1" smtClean="0"/>
              <a:t>l’ensemble</a:t>
            </a:r>
            <a:r>
              <a:rPr lang="en-US" baseline="0" dirty="0" smtClean="0"/>
              <a:t> </a:t>
            </a:r>
            <a:r>
              <a:rPr lang="en-US" baseline="0" dirty="0" err="1" smtClean="0"/>
              <a:t>curriculaire</a:t>
            </a:r>
            <a:r>
              <a:rPr lang="en-US" baseline="0" dirty="0" smtClean="0"/>
              <a:t> et le CARAP.</a:t>
            </a:r>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7</a:t>
            </a:fld>
            <a:endParaRPr lang="de-DE"/>
          </a:p>
        </p:txBody>
      </p:sp>
    </p:spTree>
    <p:extLst>
      <p:ext uri="{BB962C8B-B14F-4D97-AF65-F5344CB8AC3E}">
        <p14:creationId xmlns:p14="http://schemas.microsoft.com/office/powerpoint/2010/main" val="3611292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aseline="0" dirty="0" err="1" smtClean="0"/>
              <a:t>Commençons</a:t>
            </a:r>
            <a:r>
              <a:rPr lang="en-US" baseline="0" dirty="0" smtClean="0"/>
              <a:t> </a:t>
            </a:r>
            <a:r>
              <a:rPr lang="en-US" baseline="0" dirty="0" err="1" smtClean="0"/>
              <a:t>justement</a:t>
            </a:r>
            <a:r>
              <a:rPr lang="en-US" baseline="0" dirty="0" smtClean="0"/>
              <a:t> par </a:t>
            </a:r>
            <a:r>
              <a:rPr lang="en-US" baseline="0" dirty="0" err="1" smtClean="0"/>
              <a:t>ce</a:t>
            </a:r>
            <a:r>
              <a:rPr lang="en-US" baseline="0" dirty="0" smtClean="0"/>
              <a:t> dispositif. </a:t>
            </a:r>
          </a:p>
          <a:p>
            <a:r>
              <a:rPr lang="en-US" baseline="0" dirty="0" smtClean="0"/>
              <a:t>Le “</a:t>
            </a:r>
            <a:r>
              <a:rPr lang="en-US" baseline="0" dirty="0" err="1" smtClean="0"/>
              <a:t>Chemin</a:t>
            </a:r>
            <a:r>
              <a:rPr lang="en-US" baseline="0" dirty="0" smtClean="0"/>
              <a:t> </a:t>
            </a:r>
            <a:r>
              <a:rPr lang="en-US" baseline="0" dirty="0" err="1" smtClean="0"/>
              <a:t>vers</a:t>
            </a:r>
            <a:r>
              <a:rPr lang="en-US" baseline="0" dirty="0" smtClean="0"/>
              <a:t> la </a:t>
            </a:r>
            <a:r>
              <a:rPr lang="en-US" baseline="0" dirty="0" err="1" smtClean="0"/>
              <a:t>citoyenneté</a:t>
            </a:r>
            <a:r>
              <a:rPr lang="en-US" baseline="0" dirty="0" smtClean="0"/>
              <a:t> </a:t>
            </a:r>
            <a:r>
              <a:rPr lang="en-US" baseline="0" dirty="0" err="1" smtClean="0"/>
              <a:t>globale</a:t>
            </a:r>
            <a:r>
              <a:rPr lang="en-US" baseline="0" dirty="0" smtClean="0"/>
              <a:t>” se </a:t>
            </a:r>
            <a:r>
              <a:rPr lang="en-US" baseline="0" dirty="0" err="1" smtClean="0"/>
              <a:t>présente</a:t>
            </a:r>
            <a:r>
              <a:rPr lang="en-US" baseline="0" dirty="0" smtClean="0"/>
              <a:t> – et </a:t>
            </a:r>
            <a:r>
              <a:rPr lang="en-US" baseline="0" dirty="0" err="1" smtClean="0"/>
              <a:t>est</a:t>
            </a:r>
            <a:r>
              <a:rPr lang="en-US" baseline="0" dirty="0" smtClean="0"/>
              <a:t> </a:t>
            </a:r>
            <a:r>
              <a:rPr lang="en-US" baseline="0" dirty="0" err="1" smtClean="0"/>
              <a:t>reconnu</a:t>
            </a:r>
            <a:r>
              <a:rPr lang="en-US" baseline="0" dirty="0" smtClean="0"/>
              <a:t> – </a:t>
            </a:r>
            <a:r>
              <a:rPr lang="en-US" baseline="0" dirty="0" err="1" smtClean="0"/>
              <a:t>comme</a:t>
            </a:r>
            <a:r>
              <a:rPr lang="en-US" baseline="0" dirty="0" smtClean="0"/>
              <a:t> un </a:t>
            </a:r>
            <a:r>
              <a:rPr lang="en-US" baseline="0" dirty="0" err="1" smtClean="0"/>
              <a:t>outil</a:t>
            </a:r>
            <a:r>
              <a:rPr lang="en-US" baseline="0" dirty="0" smtClean="0"/>
              <a:t> </a:t>
            </a:r>
            <a:r>
              <a:rPr lang="en-US" baseline="0" dirty="0" err="1" smtClean="0"/>
              <a:t>destiné</a:t>
            </a:r>
            <a:r>
              <a:rPr lang="en-US" baseline="0" dirty="0" smtClean="0"/>
              <a:t> à </a:t>
            </a:r>
            <a:r>
              <a:rPr lang="en-US" baseline="0" dirty="0" err="1" smtClean="0"/>
              <a:t>faciliter</a:t>
            </a:r>
            <a:r>
              <a:rPr lang="en-US" baseline="0" dirty="0" smtClean="0"/>
              <a:t> la </a:t>
            </a:r>
            <a:r>
              <a:rPr lang="en-US" baseline="0" dirty="0" err="1" smtClean="0"/>
              <a:t>mise</a:t>
            </a:r>
            <a:r>
              <a:rPr lang="en-US" baseline="0" dirty="0" smtClean="0"/>
              <a:t> </a:t>
            </a:r>
            <a:r>
              <a:rPr lang="en-US" baseline="0" dirty="0" err="1" smtClean="0"/>
              <a:t>en</a:t>
            </a:r>
            <a:r>
              <a:rPr lang="en-US" baseline="0" dirty="0" smtClean="0"/>
              <a:t> oeuvre du nouveau curriculum. </a:t>
            </a:r>
          </a:p>
          <a:p>
            <a:r>
              <a:rPr lang="en-US" baseline="0" dirty="0" smtClean="0"/>
              <a:t>Il </a:t>
            </a:r>
            <a:r>
              <a:rPr lang="en-US" baseline="0" dirty="0" err="1" smtClean="0"/>
              <a:t>est</a:t>
            </a:r>
            <a:r>
              <a:rPr lang="en-US" baseline="0" dirty="0" smtClean="0"/>
              <a:t> </a:t>
            </a:r>
            <a:r>
              <a:rPr lang="en-US" baseline="0" dirty="0" err="1" smtClean="0"/>
              <a:t>composé</a:t>
            </a:r>
            <a:r>
              <a:rPr lang="en-US" baseline="0" dirty="0" smtClean="0"/>
              <a:t> </a:t>
            </a:r>
            <a:r>
              <a:rPr lang="en-US" baseline="0" dirty="0" err="1" smtClean="0"/>
              <a:t>essentiellement</a:t>
            </a:r>
            <a:r>
              <a:rPr lang="en-US" baseline="0" dirty="0" smtClean="0"/>
              <a:t> 1) de propositions </a:t>
            </a:r>
            <a:r>
              <a:rPr lang="en-US" baseline="0" dirty="0" err="1" smtClean="0"/>
              <a:t>d’objectifs</a:t>
            </a:r>
            <a:r>
              <a:rPr lang="en-US" baseline="0" dirty="0" smtClean="0"/>
              <a:t> </a:t>
            </a:r>
            <a:r>
              <a:rPr lang="en-US" baseline="0" dirty="0" err="1" smtClean="0"/>
              <a:t>devant</a:t>
            </a:r>
            <a:r>
              <a:rPr lang="en-US" baseline="0" dirty="0" smtClean="0"/>
              <a:t> </a:t>
            </a:r>
            <a:r>
              <a:rPr lang="en-US" baseline="0" dirty="0" err="1" smtClean="0"/>
              <a:t>être</a:t>
            </a:r>
            <a:r>
              <a:rPr lang="en-US" baseline="0" dirty="0" smtClean="0"/>
              <a:t> </a:t>
            </a:r>
            <a:r>
              <a:rPr lang="en-US" baseline="0" dirty="0" err="1" smtClean="0"/>
              <a:t>atteints</a:t>
            </a:r>
            <a:r>
              <a:rPr lang="en-US" baseline="0" dirty="0" smtClean="0"/>
              <a:t> par </a:t>
            </a:r>
            <a:r>
              <a:rPr lang="en-US" baseline="0" dirty="0" err="1" smtClean="0"/>
              <a:t>l’apprenant</a:t>
            </a:r>
            <a:r>
              <a:rPr lang="en-US" baseline="0" dirty="0" smtClean="0"/>
              <a:t>. Entre temps, je </a:t>
            </a:r>
            <a:r>
              <a:rPr lang="en-US" baseline="0" dirty="0" err="1" smtClean="0"/>
              <a:t>vous</a:t>
            </a:r>
            <a:r>
              <a:rPr lang="en-US" baseline="0" dirty="0" smtClean="0"/>
              <a:t> les </a:t>
            </a:r>
            <a:r>
              <a:rPr lang="en-US" baseline="0" dirty="0" err="1" smtClean="0"/>
              <a:t>ai</a:t>
            </a:r>
            <a:r>
              <a:rPr lang="en-US" baseline="0" dirty="0" smtClean="0"/>
              <a:t> </a:t>
            </a:r>
            <a:r>
              <a:rPr lang="en-US" baseline="0" dirty="0" err="1" smtClean="0"/>
              <a:t>traduits</a:t>
            </a:r>
            <a:r>
              <a:rPr lang="en-US" baseline="0" dirty="0" smtClean="0"/>
              <a:t>, et </a:t>
            </a:r>
            <a:r>
              <a:rPr lang="en-US" baseline="0" dirty="0" err="1" smtClean="0"/>
              <a:t>vous</a:t>
            </a:r>
            <a:r>
              <a:rPr lang="en-US" baseline="0" dirty="0" smtClean="0"/>
              <a:t> </a:t>
            </a:r>
            <a:r>
              <a:rPr lang="en-US" baseline="0" dirty="0" err="1" smtClean="0"/>
              <a:t>pouvez</a:t>
            </a:r>
            <a:r>
              <a:rPr lang="en-US" baseline="0" dirty="0" smtClean="0"/>
              <a:t> le </a:t>
            </a:r>
            <a:r>
              <a:rPr lang="en-US" baseline="0" dirty="0" err="1" smtClean="0"/>
              <a:t>voir</a:t>
            </a:r>
            <a:r>
              <a:rPr lang="en-US" baseline="0" dirty="0" smtClean="0"/>
              <a:t>…</a:t>
            </a:r>
          </a:p>
          <a:p>
            <a:r>
              <a:rPr lang="en-US" baseline="0" dirty="0" smtClean="0"/>
              <a:t>&gt;&gt; et </a:t>
            </a:r>
            <a:r>
              <a:rPr lang="en-US" baseline="0" dirty="0" err="1" smtClean="0"/>
              <a:t>aussi</a:t>
            </a:r>
            <a:r>
              <a:rPr lang="en-US" baseline="0" dirty="0" smtClean="0"/>
              <a:t> 2) de propositions de </a:t>
            </a:r>
            <a:r>
              <a:rPr lang="en-US" baseline="0" dirty="0" err="1" smtClean="0"/>
              <a:t>matériaux</a:t>
            </a:r>
            <a:r>
              <a:rPr lang="en-US" baseline="0" dirty="0" smtClean="0"/>
              <a:t> </a:t>
            </a:r>
            <a:r>
              <a:rPr lang="en-US" baseline="0" dirty="0" err="1" smtClean="0"/>
              <a:t>didactiques</a:t>
            </a:r>
            <a:r>
              <a:rPr lang="en-US" baseline="0" dirty="0" smtClean="0"/>
              <a:t>… avec </a:t>
            </a:r>
            <a:r>
              <a:rPr lang="en-US" baseline="0" dirty="0" err="1" smtClean="0"/>
              <a:t>bizarrement</a:t>
            </a:r>
            <a:r>
              <a:rPr lang="en-US" baseline="0" dirty="0" smtClean="0"/>
              <a:t> un lien </a:t>
            </a:r>
            <a:r>
              <a:rPr lang="en-US" baseline="0" dirty="0" err="1" smtClean="0"/>
              <a:t>vers</a:t>
            </a:r>
            <a:r>
              <a:rPr lang="en-US" baseline="0" dirty="0" smtClean="0"/>
              <a:t> le CARAP. </a:t>
            </a:r>
          </a:p>
          <a:p>
            <a:r>
              <a:rPr lang="en-US" baseline="0" dirty="0" smtClean="0"/>
              <a:t>&gt;&gt; </a:t>
            </a:r>
            <a:r>
              <a:rPr lang="en-US" baseline="0" dirty="0" err="1" smtClean="0"/>
              <a:t>C’est</a:t>
            </a:r>
            <a:r>
              <a:rPr lang="en-US" baseline="0" dirty="0" smtClean="0"/>
              <a:t> </a:t>
            </a:r>
            <a:r>
              <a:rPr lang="en-US" baseline="0" dirty="0" err="1" smtClean="0"/>
              <a:t>qu’en</a:t>
            </a:r>
            <a:r>
              <a:rPr lang="en-US" baseline="0" dirty="0" smtClean="0"/>
              <a:t> </a:t>
            </a:r>
            <a:r>
              <a:rPr lang="en-US" baseline="0" dirty="0" err="1" smtClean="0"/>
              <a:t>effet</a:t>
            </a:r>
            <a:r>
              <a:rPr lang="en-US" baseline="0" dirty="0" smtClean="0"/>
              <a:t>, les </a:t>
            </a:r>
            <a:r>
              <a:rPr lang="en-US" baseline="0" dirty="0" err="1" smtClean="0"/>
              <a:t>objectifs</a:t>
            </a:r>
            <a:r>
              <a:rPr lang="en-US" baseline="0" dirty="0" smtClean="0"/>
              <a:t> – et au </a:t>
            </a:r>
            <a:r>
              <a:rPr lang="en-US" baseline="0" dirty="0" err="1" smtClean="0"/>
              <a:t>moins</a:t>
            </a:r>
            <a:r>
              <a:rPr lang="en-US" baseline="0" dirty="0" smtClean="0"/>
              <a:t> </a:t>
            </a:r>
            <a:r>
              <a:rPr lang="en-US" baseline="0" dirty="0" err="1" smtClean="0"/>
              <a:t>certains</a:t>
            </a:r>
            <a:r>
              <a:rPr lang="en-US" baseline="0" dirty="0" smtClean="0"/>
              <a:t> des </a:t>
            </a:r>
            <a:r>
              <a:rPr lang="en-US" baseline="0" dirty="0" err="1" smtClean="0"/>
              <a:t>matériaux</a:t>
            </a:r>
            <a:r>
              <a:rPr lang="en-US" baseline="0" dirty="0" smtClean="0"/>
              <a:t> </a:t>
            </a:r>
            <a:r>
              <a:rPr lang="en-US" baseline="0" dirty="0" err="1" smtClean="0"/>
              <a:t>proposés</a:t>
            </a:r>
            <a:r>
              <a:rPr lang="en-US" baseline="0" dirty="0" smtClean="0"/>
              <a:t> – </a:t>
            </a:r>
            <a:r>
              <a:rPr lang="en-US" baseline="0" dirty="0" err="1" smtClean="0"/>
              <a:t>sont</a:t>
            </a:r>
            <a:r>
              <a:rPr lang="en-US" baseline="0" dirty="0" smtClean="0"/>
              <a:t> </a:t>
            </a:r>
            <a:r>
              <a:rPr lang="en-US" baseline="0" dirty="0" err="1" smtClean="0"/>
              <a:t>adaptés</a:t>
            </a:r>
            <a:r>
              <a:rPr lang="en-US" baseline="0" dirty="0" smtClean="0"/>
              <a:t> du CARAP et </a:t>
            </a:r>
            <a:r>
              <a:rPr lang="en-US" baseline="0" dirty="0" err="1" smtClean="0"/>
              <a:t>présentés</a:t>
            </a:r>
            <a:r>
              <a:rPr lang="en-US" baseline="0" dirty="0" smtClean="0"/>
              <a:t> </a:t>
            </a:r>
            <a:r>
              <a:rPr lang="en-US" baseline="0" dirty="0" err="1" smtClean="0"/>
              <a:t>comme</a:t>
            </a:r>
            <a:r>
              <a:rPr lang="en-US" baseline="0" dirty="0" smtClean="0"/>
              <a:t> </a:t>
            </a:r>
            <a:r>
              <a:rPr lang="en-US" baseline="0" dirty="0" err="1" smtClean="0"/>
              <a:t>tels</a:t>
            </a:r>
            <a:r>
              <a:rPr lang="en-US" baseline="0" dirty="0" smtClean="0"/>
              <a:t>.</a:t>
            </a:r>
          </a:p>
          <a:p>
            <a:endParaRPr lang="en-US" baseline="0" dirty="0" smtClean="0"/>
          </a:p>
          <a:p>
            <a:r>
              <a:rPr lang="en-US" baseline="0" dirty="0" smtClean="0"/>
              <a:t>Voilà </a:t>
            </a:r>
            <a:r>
              <a:rPr lang="en-US" baseline="0" dirty="0" err="1" smtClean="0"/>
              <a:t>une</a:t>
            </a:r>
            <a:r>
              <a:rPr lang="en-US" baseline="0" dirty="0" smtClean="0"/>
              <a:t> </a:t>
            </a:r>
            <a:r>
              <a:rPr lang="fr-FR" baseline="0" noProof="1" smtClean="0"/>
              <a:t>organisation assez particulière, qui mérite sans doute un schéma:</a:t>
            </a:r>
            <a:r>
              <a:rPr lang="en-US" baseline="0" dirty="0" smtClean="0"/>
              <a:t>  </a:t>
            </a:r>
            <a:endParaRPr lang="en-US" dirty="0" smtClean="0"/>
          </a:p>
          <a:p>
            <a:endParaRPr lang="en-US"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8</a:t>
            </a:fld>
            <a:endParaRPr lang="de-DE"/>
          </a:p>
        </p:txBody>
      </p:sp>
    </p:spTree>
    <p:extLst>
      <p:ext uri="{BB962C8B-B14F-4D97-AF65-F5344CB8AC3E}">
        <p14:creationId xmlns:p14="http://schemas.microsoft.com/office/powerpoint/2010/main" val="3875481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noProof="0" dirty="0" smtClean="0"/>
              <a:t>Donc, l’instrument fabriqué par Oulu est adapté du CARAP et sert d’outil pour la mise en œuvre du Curriculum.</a:t>
            </a:r>
          </a:p>
          <a:p>
            <a:r>
              <a:rPr lang="fr-FR" noProof="0" dirty="0" smtClean="0"/>
              <a:t>Ce qui ne signifie pas qu’il y ait un lien – même indirect – entre le CARAP et le Curriculum. “être un outil pour la mise en œuvre du</a:t>
            </a:r>
            <a:r>
              <a:rPr lang="fr-FR" baseline="0" noProof="0" dirty="0" smtClean="0"/>
              <a:t> curriculum </a:t>
            </a:r>
            <a:r>
              <a:rPr lang="fr-FR" noProof="0" dirty="0" smtClean="0"/>
              <a:t>” n’affecte pas le curriculum en tant que tel…</a:t>
            </a:r>
          </a:p>
          <a:p>
            <a:endParaRPr lang="fr-FR" noProof="0" dirty="0" smtClean="0"/>
          </a:p>
          <a:p>
            <a:r>
              <a:rPr lang="fr-FR" noProof="0" dirty="0" smtClean="0"/>
              <a:t>Pourtant…</a:t>
            </a:r>
          </a:p>
          <a:p>
            <a:r>
              <a:rPr lang="fr-FR" noProof="0" dirty="0" smtClean="0"/>
              <a:t>&gt;&gt; Pourtant, une des collègues qui est responsable pour</a:t>
            </a:r>
            <a:r>
              <a:rPr lang="fr-FR" baseline="0" noProof="0" dirty="0" smtClean="0"/>
              <a:t> les langues au Ministère et qui a été impliquée dans la conception du curriculum m’a confié </a:t>
            </a:r>
            <a:r>
              <a:rPr lang="fr-FR" noProof="0" dirty="0" smtClean="0"/>
              <a:t>“of course, </a:t>
            </a:r>
            <a:r>
              <a:rPr lang="fr-FR" noProof="0" dirty="0" err="1" smtClean="0"/>
              <a:t>we</a:t>
            </a:r>
            <a:r>
              <a:rPr lang="fr-FR" noProof="0" dirty="0" smtClean="0"/>
              <a:t> have been </a:t>
            </a:r>
            <a:r>
              <a:rPr lang="fr-FR" noProof="0" dirty="0" err="1" smtClean="0"/>
              <a:t>inspired</a:t>
            </a:r>
            <a:r>
              <a:rPr lang="fr-FR" noProof="0" dirty="0" smtClean="0"/>
              <a:t> by the FREPA </a:t>
            </a:r>
            <a:r>
              <a:rPr lang="fr-FR" noProof="0" dirty="0" err="1" smtClean="0"/>
              <a:t>ideas</a:t>
            </a:r>
            <a:r>
              <a:rPr lang="fr-FR" noProof="0" dirty="0" smtClean="0"/>
              <a:t>”. </a:t>
            </a:r>
          </a:p>
          <a:p>
            <a:r>
              <a:rPr lang="fr-FR" noProof="0" dirty="0" smtClean="0"/>
              <a:t>C’est évidemment là qu’un témoin est fort utile. </a:t>
            </a:r>
          </a:p>
          <a:p>
            <a:endParaRPr lang="fr-FR" noProof="0" dirty="0" smtClean="0"/>
          </a:p>
          <a:p>
            <a:r>
              <a:rPr lang="fr-FR" noProof="0" dirty="0" smtClean="0"/>
              <a:t>Mais </a:t>
            </a:r>
            <a:r>
              <a:rPr lang="fr-FR" noProof="0" dirty="0" smtClean="0"/>
              <a:t>on ne dispose pas toujours de tels témoins, et le genre de texte « curriculum », contrairement aux</a:t>
            </a:r>
            <a:r>
              <a:rPr lang="fr-FR" baseline="0" noProof="0" dirty="0" smtClean="0"/>
              <a:t> textes académiques, ne semble pas imposer de façon rigoureuse la citation de sources. </a:t>
            </a:r>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noProof="0" dirty="0" smtClean="0"/>
              <a:t>S’ajoute à cela le fait que même en présence d’idées ou de démarches très semblables, on ne peut pas être sûr que cela signifie une relation d’effet. Il y a aujourd’hui beaucoup d’autres sources que le CARAP et les approches plurielles qui pourraient les expliquer.</a:t>
            </a:r>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noProof="0" dirty="0" smtClean="0"/>
              <a:t>C’est pourquoi il est prudent, a priori, avant toute investigation plus précise, de parler de « correspondances » entre un ensemble </a:t>
            </a:r>
            <a:r>
              <a:rPr lang="fr-FR" baseline="0" noProof="0" dirty="0" err="1" smtClean="0"/>
              <a:t>curriculaire</a:t>
            </a:r>
            <a:r>
              <a:rPr lang="fr-FR" baseline="0" noProof="0" dirty="0" smtClean="0"/>
              <a:t> donné et le CARAP et les approches plurielles.</a:t>
            </a:r>
          </a:p>
          <a:p>
            <a:endParaRPr lang="fr-FR" baseline="0" noProof="0" dirty="0" smtClean="0"/>
          </a:p>
          <a:p>
            <a:r>
              <a:rPr lang="fr-FR" noProof="0" dirty="0" smtClean="0"/>
              <a:t>Nous pouvons après cet exemple inscrire un premier item à notre tableau de chasse d’axes de variation…</a:t>
            </a:r>
            <a:endParaRPr lang="fr-FR" noProof="0" dirty="0"/>
          </a:p>
        </p:txBody>
      </p:sp>
      <p:sp>
        <p:nvSpPr>
          <p:cNvPr id="4" name="Espace réservé du numéro de diapositive 3"/>
          <p:cNvSpPr>
            <a:spLocks noGrp="1"/>
          </p:cNvSpPr>
          <p:nvPr>
            <p:ph type="sldNum" sz="quarter" idx="10"/>
          </p:nvPr>
        </p:nvSpPr>
        <p:spPr/>
        <p:txBody>
          <a:bodyPr/>
          <a:lstStyle/>
          <a:p>
            <a:pPr>
              <a:defRPr/>
            </a:pPr>
            <a:fld id="{D315D8A8-AE4B-4E0D-9A10-372C8278BA26}" type="slidenum">
              <a:rPr lang="de-DE" smtClean="0"/>
              <a:pPr>
                <a:defRPr/>
              </a:pPr>
              <a:t>9</a:t>
            </a:fld>
            <a:endParaRPr lang="de-DE"/>
          </a:p>
        </p:txBody>
      </p:sp>
    </p:spTree>
    <p:extLst>
      <p:ext uri="{BB962C8B-B14F-4D97-AF65-F5344CB8AC3E}">
        <p14:creationId xmlns:p14="http://schemas.microsoft.com/office/powerpoint/2010/main" val="464990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de-A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CBBDA16F-FAC6-4FDB-B2BD-4158F3167077}" type="datetime1">
              <a:rPr lang="fr-FR"/>
              <a:pPr>
                <a:defRPr/>
              </a:pPr>
              <a:t>02/05/2016</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0B81FF7B-DD72-4DD3-BE93-2136D25152E4}"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A27B13BC-3663-4E1B-9237-CB2221FFF8D5}" type="datetime1">
              <a:rPr lang="fr-FR"/>
              <a:pPr>
                <a:defRPr/>
              </a:pPr>
              <a:t>02/05/2016</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6B69BB13-F0CD-426C-A424-CB7D63C76302}"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de-A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97B4CDD4-A40B-40CC-8EB6-10868362BAF8}" type="datetime1">
              <a:rPr lang="fr-FR"/>
              <a:pPr>
                <a:defRPr/>
              </a:pPr>
              <a:t>02/05/2016</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54C2EDB4-7510-4601-8852-E60A11E81339}"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35168F1F-539C-45DF-879F-725391E8990B}" type="datetime1">
              <a:rPr lang="fr-FR"/>
              <a:pPr>
                <a:defRPr/>
              </a:pPr>
              <a:t>02/05/2016</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B0A8FF33-85A6-44FE-9B41-8526F057F881}" type="slidenum">
              <a:rPr lang="fr-FR"/>
              <a:pPr>
                <a:defRP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de-A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B514F717-22DB-43D3-8CBA-0C7856B99779}" type="datetime1">
              <a:rPr lang="fr-FR"/>
              <a:pPr>
                <a:defRPr/>
              </a:pPr>
              <a:t>02/05/2016</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D475171C-32B7-462A-BF08-1A1075625901}" type="slidenum">
              <a:rPr lang="fr-FR"/>
              <a:pPr>
                <a:defRPr/>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2C8A755D-B627-4251-88AC-B4E406373FFD}" type="datetime1">
              <a:rPr lang="fr-FR"/>
              <a:pPr>
                <a:defRPr/>
              </a:pPr>
              <a:t>02/05/2016</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38A55638-6866-45BC-BCAA-FD3998AC800E}" type="slidenum">
              <a:rPr lang="fr-FR"/>
              <a:pPr>
                <a:defRPr/>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A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7"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C962FD8B-A2FE-4B71-A030-C8E30EF68429}" type="datetime1">
              <a:rPr lang="fr-FR"/>
              <a:pPr>
                <a:defRPr/>
              </a:pPr>
              <a:t>02/05/2016</a:t>
            </a:fld>
            <a:endParaRPr lang="fr-FR"/>
          </a:p>
        </p:txBody>
      </p:sp>
      <p:sp>
        <p:nvSpPr>
          <p:cNvPr id="8"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DEF523F9-1A73-4660-80F5-16A14E9610B5}" type="slidenum">
              <a:rPr lang="fr-FR"/>
              <a:pPr>
                <a:defRPr/>
              </a:pP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697FB7BD-6B7A-4363-952F-77DB771DD292}" type="datetime1">
              <a:rPr lang="fr-FR"/>
              <a:pPr>
                <a:defRPr/>
              </a:pPr>
              <a:t>02/05/2016</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95D994D5-2578-4C3F-A7DA-B5984DD0E3D5}" type="slidenum">
              <a:rPr lang="fr-FR"/>
              <a:pPr>
                <a:defRPr/>
              </a:pP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0AE5EA30-B428-4FCA-AA60-6FC0FFFBCF5E}" type="datetime1">
              <a:rPr lang="fr-FR"/>
              <a:pPr>
                <a:defRPr/>
              </a:pPr>
              <a:t>02/05/2016</a:t>
            </a:fld>
            <a:endParaRPr lang="fr-FR"/>
          </a:p>
        </p:txBody>
      </p:sp>
      <p:sp>
        <p:nvSpPr>
          <p:cNvPr id="3"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FB7B804A-EE91-422C-B741-42B649BAE1A4}" type="slidenum">
              <a:rPr lang="fr-FR"/>
              <a:pPr>
                <a:defRPr/>
              </a:pPr>
              <a:t>‹N°›</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de-A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72A3B2B7-6E2C-460C-A0C5-C2F586233640}" type="datetime1">
              <a:rPr lang="fr-FR"/>
              <a:pPr>
                <a:defRPr/>
              </a:pPr>
              <a:t>02/05/2016</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B5E87E87-2CD6-4DB1-BF29-31DE990B86BB}" type="slidenum">
              <a:rPr lang="fr-FR"/>
              <a:pPr>
                <a:defRPr/>
              </a:pPr>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e-A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45825711-322D-4983-8C56-2F14EBA27D01}" type="datetime1">
              <a:rPr lang="fr-FR"/>
              <a:pPr>
                <a:defRPr/>
              </a:pPr>
              <a:t>02/05/2016</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12C37EE6-AA04-4124-A392-F31E33786810}"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745A4153-793B-4D49-95F6-EE37CB740944}" type="datetime1">
              <a:rPr lang="fr-FR"/>
              <a:pPr>
                <a:defRPr/>
              </a:pPr>
              <a:t>02/05/2016</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FF8E1A1C-54F3-4C20-BC8E-C2B23EE1FBD2}" type="slidenum">
              <a:rPr lang="fr-FR"/>
              <a:pPr>
                <a:defRPr/>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CDA7441F-7685-4B0D-A5CE-E062F75CFC29}" type="datetime1">
              <a:rPr lang="fr-FR"/>
              <a:pPr>
                <a:defRPr/>
              </a:pPr>
              <a:t>02/05/2016</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58608863-3577-425A-A7FD-4D257FBF73A3}" type="slidenum">
              <a:rPr lang="fr-FR"/>
              <a:pPr>
                <a:defRPr/>
              </a:pPr>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de-A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7C0EA388-80B3-4C3D-9299-FA714EB43D67}" type="datetime1">
              <a:rPr lang="fr-FR"/>
              <a:pPr>
                <a:defRPr/>
              </a:pPr>
              <a:t>02/05/2016</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E738490E-3F7C-40EF-8053-D6574923BC75}" type="slidenum">
              <a:rPr lang="fr-FR"/>
              <a:pPr>
                <a:defRPr/>
              </a:pPr>
              <a:t>‹N°›</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6CA48C7C-7B46-4779-85BC-79F5200A4350}" type="datetime1">
              <a:rPr lang="fr-FR"/>
              <a:pPr>
                <a:defRPr/>
              </a:pPr>
              <a:t>02/05/2016</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7BD20195-4FB5-462D-8012-062DBAD2117C}" type="slidenum">
              <a:rPr lang="fr-FR"/>
              <a:pPr>
                <a:defRPr/>
              </a:pPr>
              <a:t>‹N°›</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852EF336-0D2A-4853-BB86-908F806CF24E}" type="datetime1">
              <a:rPr lang="fr-FR"/>
              <a:pPr>
                <a:defRPr/>
              </a:pPr>
              <a:t>02/05/2016</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045C8112-3234-4118-9625-8645E9B049BD}" type="slidenum">
              <a:rPr lang="fr-FR"/>
              <a:pPr>
                <a:defRPr/>
              </a:pPr>
              <a:t>‹N°›</a:t>
            </a:fld>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de-A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2B01899C-CB15-476C-9873-A8C0CF119F4F}" type="datetime1">
              <a:rPr lang="fr-FR"/>
              <a:pPr>
                <a:defRPr/>
              </a:pPr>
              <a:t>02/05/2016</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160DB49-9962-427B-86FF-09339A883E86}" type="slidenum">
              <a:rPr lang="fr-FR"/>
              <a:pPr>
                <a:defRPr/>
              </a:pPr>
              <a:t>‹N°›</a:t>
            </a:fld>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22D6685A-EE80-4241-B920-97D5E7C6DD71}" type="datetime1">
              <a:rPr lang="fr-FR"/>
              <a:pPr>
                <a:defRPr/>
              </a:pPr>
              <a:t>02/05/2016</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921CE4C-5A02-4DE4-B4F4-F1309E3A1ED3}" type="slidenum">
              <a:rPr lang="fr-FR"/>
              <a:pPr>
                <a:defRPr/>
              </a:pPr>
              <a:t>‹N°›</a:t>
            </a:fld>
            <a:endParaRPr lang="fr-F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de-A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A8C43869-5B0E-4389-8EB1-D134EE094BD0}" type="datetime1">
              <a:rPr lang="fr-FR"/>
              <a:pPr>
                <a:defRPr/>
              </a:pPr>
              <a:t>02/05/2016</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54890BD-978B-40FE-8324-F4C5C9D0FC72}" type="slidenum">
              <a:rPr lang="fr-FR"/>
              <a:pPr>
                <a:defRPr/>
              </a:pPr>
              <a:t>‹N°›</a:t>
            </a:fld>
            <a:endParaRPr 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6731546F-E4A7-40E5-8958-2367E6CF6894}" type="datetime1">
              <a:rPr lang="fr-FR"/>
              <a:pPr>
                <a:defRPr/>
              </a:pPr>
              <a:t>02/05/2016</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C161208-1461-4AA3-A178-662661DC97EA}" type="slidenum">
              <a:rPr lang="fr-FR"/>
              <a:pPr>
                <a:defRPr/>
              </a:pPr>
              <a:t>‹N°›</a:t>
            </a:fld>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A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96DAE4DC-1E22-4845-A15B-A310BB504B68}" type="datetime1">
              <a:rPr lang="fr-FR"/>
              <a:pPr>
                <a:defRPr/>
              </a:pPr>
              <a:t>02/05/2016</a:t>
            </a:fld>
            <a:endParaRPr lang="fr-FR"/>
          </a:p>
        </p:txBody>
      </p:sp>
      <p:sp>
        <p:nvSpPr>
          <p:cNvPr id="8"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52BB672-102D-4696-BD47-FD07EF3ACD9B}" type="slidenum">
              <a:rPr lang="fr-FR"/>
              <a:pPr>
                <a:defRPr/>
              </a:pPr>
              <a:t>‹N°›</a:t>
            </a:fld>
            <a:endParaRPr lang="fr-F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2628E1C7-C0DA-4D84-8547-3A4504C132A2}" type="datetime1">
              <a:rPr lang="fr-FR"/>
              <a:pPr>
                <a:defRPr/>
              </a:pPr>
              <a:t>02/05/2016</a:t>
            </a:fld>
            <a:endParaRPr lang="fr-FR"/>
          </a:p>
        </p:txBody>
      </p:sp>
      <p:sp>
        <p:nvSpPr>
          <p:cNvPr id="3"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D193679-D8B4-4F8C-B646-A8AEF41D1F07}"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A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7"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E05CDA19-2495-42CF-B089-0DBF3D55C507}" type="datetime1">
              <a:rPr lang="fr-FR"/>
              <a:pPr>
                <a:defRPr/>
              </a:pPr>
              <a:t>02/05/2016</a:t>
            </a:fld>
            <a:endParaRPr lang="fr-FR"/>
          </a:p>
        </p:txBody>
      </p:sp>
      <p:sp>
        <p:nvSpPr>
          <p:cNvPr id="8"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B1918DB0-9B46-46BD-AE47-D3C11311D64F}" type="slidenum">
              <a:rPr lang="fr-FR"/>
              <a:pPr>
                <a:defRPr/>
              </a:pPr>
              <a:t>‹N°›</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de-A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DA05313C-3112-40F9-949E-B41745E62238}" type="datetime1">
              <a:rPr lang="fr-FR"/>
              <a:pPr>
                <a:defRPr/>
              </a:pPr>
              <a:t>02/05/2016</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A2DF401-39B4-4774-944B-FC579434660A}" type="slidenum">
              <a:rPr lang="fr-FR"/>
              <a:pPr>
                <a:defRPr/>
              </a:pPr>
              <a:t>‹N°›</a:t>
            </a:fld>
            <a:endParaRPr lang="fr-F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e-A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D9A7916A-0FC6-4492-A7B8-4F12D19DA55A}" type="datetime1">
              <a:rPr lang="fr-FR"/>
              <a:pPr>
                <a:defRPr/>
              </a:pPr>
              <a:t>02/05/2016</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817A862-3A2D-4325-B476-79C3515C3700}" type="slidenum">
              <a:rPr lang="fr-FR"/>
              <a:pPr>
                <a:defRPr/>
              </a:pPr>
              <a:t>‹N°›</a:t>
            </a:fld>
            <a:endParaRPr lang="fr-F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E0462C5A-6C60-4BF2-ACBF-F6B9813193C6}" type="datetime1">
              <a:rPr lang="fr-FR"/>
              <a:pPr>
                <a:defRPr/>
              </a:pPr>
              <a:t>02/05/2016</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3EFE7A0-11DF-4081-8A61-CC13DD266095}" type="slidenum">
              <a:rPr lang="fr-FR"/>
              <a:pPr>
                <a:defRPr/>
              </a:pPr>
              <a:t>‹N°›</a:t>
            </a:fld>
            <a:endParaRPr lang="fr-F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de-A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9233F689-BA3D-4B38-A339-109F6C33E0E7}" type="datetime1">
              <a:rPr lang="fr-FR"/>
              <a:pPr>
                <a:defRPr/>
              </a:pPr>
              <a:t>02/05/2016</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5E3AAB9-0B67-4065-9B22-AEDA43068600}" type="slidenum">
              <a:rPr lang="fr-FR"/>
              <a:pPr>
                <a:defRPr/>
              </a:pPr>
              <a:t>‹N°›</a:t>
            </a:fld>
            <a:endParaRPr lang="fr-F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de-A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847AEED6-5B0F-4737-AA4A-155069E4FDD9}" type="datetime1">
              <a:rPr lang="fr-FR"/>
              <a:pPr>
                <a:defRPr/>
              </a:pPr>
              <a:t>02/05/2016</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DEFD1AD5-F8A7-45DC-A207-8516B5B97899}" type="slidenum">
              <a:rPr lang="fr-FR"/>
              <a:pPr>
                <a:defRPr/>
              </a:pPr>
              <a:t>‹N°›</a:t>
            </a:fld>
            <a:endParaRPr lang="fr-F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de-A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E7CDA31D-26D0-4393-85F8-F81B908C9452}" type="datetime1">
              <a:rPr lang="fr-FR"/>
              <a:pPr>
                <a:defRPr/>
              </a:pPr>
              <a:t>02/05/2016</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0D4AF765-7F58-41D0-9C68-029A1F86544B}" type="slidenum">
              <a:rPr lang="fr-FR"/>
              <a:pPr>
                <a:defRPr/>
              </a:pPr>
              <a:t>‹N°›</a:t>
            </a:fld>
            <a:endParaRPr lang="fr-F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78224CEB-C693-4FAB-9AD5-BD5FE4951DE3}" type="datetime1">
              <a:rPr lang="fr-FR"/>
              <a:pPr>
                <a:defRPr/>
              </a:pPr>
              <a:t>02/05/2016</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9163EE35-9628-4E50-B808-B70A3D14555B}" type="slidenum">
              <a:rPr lang="fr-FR"/>
              <a:pPr>
                <a:defRPr/>
              </a:pPr>
              <a:t>‹N°›</a:t>
            </a:fld>
            <a:endParaRPr lang="fr-F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A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7"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7293FC35-C0D6-4B82-A20F-B7440BA57C9C}" type="datetime1">
              <a:rPr lang="fr-FR"/>
              <a:pPr>
                <a:defRPr/>
              </a:pPr>
              <a:t>02/05/2016</a:t>
            </a:fld>
            <a:endParaRPr lang="fr-FR"/>
          </a:p>
        </p:txBody>
      </p:sp>
      <p:sp>
        <p:nvSpPr>
          <p:cNvPr id="8"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5923FF66-D310-44CB-8E01-962564BFDAA0}" type="slidenum">
              <a:rPr lang="fr-FR"/>
              <a:pPr>
                <a:defRPr/>
              </a:pPr>
              <a:t>‹N°›</a:t>
            </a:fld>
            <a:endParaRPr lang="fr-F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60A2D120-BC4F-476B-A655-53E5348D1696}" type="datetime1">
              <a:rPr lang="fr-FR"/>
              <a:pPr>
                <a:defRPr/>
              </a:pPr>
              <a:t>02/05/2016</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103D7288-DC8C-468A-B6B6-3D51460F7636}" type="slidenum">
              <a:rPr lang="fr-FR"/>
              <a:pPr>
                <a:defRPr/>
              </a:pPr>
              <a:t>‹N°›</a:t>
            </a:fld>
            <a:endParaRPr lang="fr-F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DC7ED241-7AEF-4621-B5AF-0B8ACFD11981}" type="datetime1">
              <a:rPr lang="fr-FR"/>
              <a:pPr>
                <a:defRPr/>
              </a:pPr>
              <a:t>02/05/2016</a:t>
            </a:fld>
            <a:endParaRPr lang="fr-FR"/>
          </a:p>
        </p:txBody>
      </p:sp>
      <p:sp>
        <p:nvSpPr>
          <p:cNvPr id="3"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3ECF40CF-A0C5-4B42-B82E-8BB102CD0D63}"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9812C827-53DA-4A4E-85A1-FE5ADF755EF7}" type="datetime1">
              <a:rPr lang="fr-FR"/>
              <a:pPr>
                <a:defRPr/>
              </a:pPr>
              <a:t>02/05/2016</a:t>
            </a:fld>
            <a:endParaRPr lang="fr-FR"/>
          </a:p>
        </p:txBody>
      </p:sp>
      <p:sp>
        <p:nvSpPr>
          <p:cNvPr id="3"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98A05B4A-660E-4FF3-A4DF-D00CCA8BA4B2}" type="slidenum">
              <a:rPr lang="fr-FR"/>
              <a:pPr>
                <a:defRPr/>
              </a:pPr>
              <a:t>‹N°›</a:t>
            </a:fld>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de-A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AFEEE2B4-6F5B-42F6-A8F6-460F9A9357EF}" type="datetime1">
              <a:rPr lang="fr-FR"/>
              <a:pPr>
                <a:defRPr/>
              </a:pPr>
              <a:t>02/05/2016</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5A9B1053-70BA-4A67-916F-1152A2A790B7}" type="slidenum">
              <a:rPr lang="fr-FR"/>
              <a:pPr>
                <a:defRPr/>
              </a:pPr>
              <a:t>‹N°›</a:t>
            </a:fld>
            <a:endParaRPr lang="fr-F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e-A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30A53DFD-F699-4DF9-A8E1-48ED515DE15A}" type="datetime1">
              <a:rPr lang="fr-FR"/>
              <a:pPr>
                <a:defRPr/>
              </a:pPr>
              <a:t>02/05/2016</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873D6821-B9DB-4FCA-BC9F-71F29174EB05}" type="slidenum">
              <a:rPr lang="fr-FR"/>
              <a:pPr>
                <a:defRPr/>
              </a:pPr>
              <a:t>‹N°›</a:t>
            </a:fld>
            <a:endParaRPr lang="fr-F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145B80EE-0B49-4903-A87B-FA9AA6AA8548}" type="datetime1">
              <a:rPr lang="fr-FR"/>
              <a:pPr>
                <a:defRPr/>
              </a:pPr>
              <a:t>02/05/2016</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3CC559CC-90F4-4DB0-BB63-045BE5DE75C5}" type="slidenum">
              <a:rPr lang="fr-FR"/>
              <a:pPr>
                <a:defRPr/>
              </a:pPr>
              <a:t>‹N°›</a:t>
            </a:fld>
            <a:endParaRPr lang="fr-F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de-A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A9E6E9AF-A7B9-4980-A45A-091847E9F12F}" type="datetime1">
              <a:rPr lang="fr-FR"/>
              <a:pPr>
                <a:defRPr/>
              </a:pPr>
              <a:t>02/05/2016</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4DCF9877-73DD-4802-B15F-D3FD2693C549}" type="slidenum">
              <a:rPr lang="fr-FR"/>
              <a:pPr>
                <a:defRPr/>
              </a:pPr>
              <a:t>‹N°›</a:t>
            </a:fld>
            <a:endParaRPr lang="fr-F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2E4CA8C0-9719-4E78-AD44-A3B5B136B325}" type="datetime1">
              <a:rPr lang="fr-FR"/>
              <a:pPr>
                <a:defRPr/>
              </a:pPr>
              <a:t>02/05/2016</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9DC3CE59-E53C-40D1-B2BB-36018F86DB38}" type="slidenum">
              <a:rPr lang="fr-FR"/>
              <a:pPr>
                <a:defRPr/>
              </a:pPr>
              <a:t>‹N°›</a:t>
            </a:fld>
            <a:endParaRPr lang="fr-F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B1127BF3-607A-42E0-A9A5-86ADEEB64B3A}" type="datetime1">
              <a:rPr lang="fr-FR"/>
              <a:pPr>
                <a:defRPr/>
              </a:pPr>
              <a:t>02/05/2016</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492B3D50-BED1-466C-9F0E-F5DBD0B9312A}"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de-A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713CD6D0-A996-405A-A518-BB69C483BF09}" type="datetime1">
              <a:rPr lang="fr-FR"/>
              <a:pPr>
                <a:defRPr/>
              </a:pPr>
              <a:t>02/05/2016</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972140AB-E68D-45DE-A338-9A46ECA34325}"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e-A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EF69A52C-7959-4597-B68C-D3BD90D63417}" type="datetime1">
              <a:rPr lang="fr-FR"/>
              <a:pPr>
                <a:defRPr/>
              </a:pPr>
              <a:t>02/05/2016</a:t>
            </a:fld>
            <a:endParaRPr lang="fr-FR"/>
          </a:p>
        </p:txBody>
      </p:sp>
      <p:sp>
        <p:nvSpPr>
          <p:cNvPr id="6"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F43AA8EE-D93B-4A0C-9AF0-7F0E49699915}"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1593CB88-034F-438C-B0FD-3ECE737ABCC5}" type="datetime1">
              <a:rPr lang="fr-FR"/>
              <a:pPr>
                <a:defRPr/>
              </a:pPr>
              <a:t>02/05/2016</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4231F0A2-D665-409B-BC4F-7C42E59F2F0A}"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de-A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3954EF7B-7718-4E5D-9DEE-B06068E4768D}" type="datetime1">
              <a:rPr lang="fr-FR"/>
              <a:pPr>
                <a:defRPr/>
              </a:pPr>
              <a:t>02/05/2016</a:t>
            </a:fld>
            <a:endParaRPr lang="fr-FR"/>
          </a:p>
        </p:txBody>
      </p:sp>
      <p:sp>
        <p:nvSpPr>
          <p:cNvPr id="5"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B1DF97A7-8C2F-4124-9862-D8F2314BD8E7}"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544B7484-8772-4675-B072-3B6BDE0F9DB7}" type="datetime1">
              <a:rPr lang="fr-FR"/>
              <a:pPr>
                <a:defRPr/>
              </a:pPr>
              <a:t>02/05/2016</a:t>
            </a:fld>
            <a:endParaRPr lang="fr-FR"/>
          </a:p>
        </p:txBody>
      </p:sp>
      <p:sp>
        <p:nvSpPr>
          <p:cNvPr id="4" name="Rectangle 5"/>
          <p:cNvSpPr>
            <a:spLocks noGrp="1" noChangeArrowheads="1"/>
          </p:cNvSpPr>
          <p:nvPr>
            <p:ph type="ftr" sz="quarter" idx="11"/>
          </p:nvPr>
        </p:nvSpPr>
        <p:spPr/>
        <p:txBody>
          <a:bodyPr/>
          <a:lstStyle>
            <a:lvl1pPr>
              <a:defRPr/>
            </a:lvl1pPr>
          </a:lstStyle>
          <a:p>
            <a:pPr>
              <a:defRPr/>
            </a:pPr>
            <a:r>
              <a:rPr lang="fr-FR"/>
              <a:t>Michel Candelier - CEFR Web Conference - 28-29 March 2014</a:t>
            </a: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FB915340-BFE4-43D9-875C-99B3D92D3C81}"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1.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de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318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fld id="{1F760EBC-85A9-497F-8EE7-7BE8CB06DFCE}" type="datetime1">
              <a:rPr lang="fr-FR"/>
              <a:pPr>
                <a:defRPr/>
              </a:pPr>
              <a:t>02/05/2016</a:t>
            </a:fld>
            <a:endParaRPr lang="fr-FR"/>
          </a:p>
        </p:txBody>
      </p:sp>
      <p:sp>
        <p:nvSpPr>
          <p:cNvPr id="9318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r>
              <a:rPr lang="fr-FR"/>
              <a:t>Michel Candelier - CEFR Web Conference - 28-29 March 2014</a:t>
            </a:r>
          </a:p>
        </p:txBody>
      </p:sp>
      <p:sp>
        <p:nvSpPr>
          <p:cNvPr id="9319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a:defRPr/>
            </a:pPr>
            <a:fld id="{0B889435-0D44-47B2-BE4D-9E9D3B8DE26B}" type="slidenum">
              <a:rPr lang="fr-FR"/>
              <a:pPr>
                <a:defRPr/>
              </a:pPr>
              <a:t>‹N°›</a:t>
            </a:fld>
            <a:endParaRPr lang="fr-FR"/>
          </a:p>
        </p:txBody>
      </p:sp>
      <p:pic>
        <p:nvPicPr>
          <p:cNvPr id="1031" name="Picture 7" descr="Fond_ppt"/>
          <p:cNvPicPr>
            <a:picLocks noChangeAspect="1" noChangeArrowheads="1"/>
          </p:cNvPicPr>
          <p:nvPr userDrawn="1"/>
        </p:nvPicPr>
        <p:blipFill>
          <a:blip r:embed="rId12"/>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de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318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fld id="{EB2263C7-F953-4695-911D-993EA99FE7F1}" type="datetime1">
              <a:rPr lang="fr-FR"/>
              <a:pPr>
                <a:defRPr/>
              </a:pPr>
              <a:t>02/05/2016</a:t>
            </a:fld>
            <a:endParaRPr lang="fr-FR"/>
          </a:p>
        </p:txBody>
      </p:sp>
      <p:sp>
        <p:nvSpPr>
          <p:cNvPr id="9318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r>
              <a:rPr lang="fr-FR"/>
              <a:t>Michel Candelier - CEFR Web Conference - 28-29 March 2014</a:t>
            </a:r>
          </a:p>
        </p:txBody>
      </p:sp>
      <p:sp>
        <p:nvSpPr>
          <p:cNvPr id="9319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a:defRPr/>
            </a:pPr>
            <a:fld id="{1F2789AC-E3F1-4DD2-ADDF-FD104345F9CF}" type="slidenum">
              <a:rPr lang="fr-FR"/>
              <a:pPr>
                <a:defRPr/>
              </a:pPr>
              <a:t>‹N°›</a:t>
            </a:fld>
            <a:endParaRPr lang="fr-FR"/>
          </a:p>
        </p:txBody>
      </p:sp>
      <p:pic>
        <p:nvPicPr>
          <p:cNvPr id="13319" name="Picture 7" descr="Fond_ppt"/>
          <p:cNvPicPr>
            <a:picLocks noChangeAspect="1" noChangeArrowheads="1"/>
          </p:cNvPicPr>
          <p:nvPr userDrawn="1"/>
        </p:nvPicPr>
        <p:blipFill>
          <a:blip r:embed="rId15"/>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de-DE"/>
              <a:t>Cliquez pour modifier le style du titre du masque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de-DE"/>
              <a:t>Cliquez pour modifier les styles de texte du masque</a:t>
            </a:r>
          </a:p>
          <a:p>
            <a:pPr lvl="1"/>
            <a:r>
              <a:rPr lang="fr-FR" altLang="de-DE"/>
              <a:t>Deuxième niveau</a:t>
            </a:r>
          </a:p>
          <a:p>
            <a:pPr lvl="2"/>
            <a:r>
              <a:rPr lang="fr-FR" altLang="de-DE"/>
              <a:t>Troisième niveau</a:t>
            </a:r>
          </a:p>
          <a:p>
            <a:pPr lvl="3"/>
            <a:r>
              <a:rPr lang="fr-FR" altLang="de-DE"/>
              <a:t>Quatrième niveau</a:t>
            </a:r>
          </a:p>
          <a:p>
            <a:pPr lvl="4"/>
            <a:r>
              <a:rPr lang="fr-FR" altLang="de-DE"/>
              <a:t>Cinquième niveau</a:t>
            </a:r>
          </a:p>
        </p:txBody>
      </p:sp>
      <p:sp>
        <p:nvSpPr>
          <p:cNvPr id="9318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a:defRPr/>
            </a:pPr>
            <a:fld id="{BBEB2C8C-B63C-4D3A-A456-E0A67414C51A}" type="datetime1">
              <a:rPr lang="fr-FR"/>
              <a:pPr>
                <a:defRPr/>
              </a:pPr>
              <a:t>02/05/2016</a:t>
            </a:fld>
            <a:endParaRPr lang="fr-FR"/>
          </a:p>
        </p:txBody>
      </p:sp>
      <p:sp>
        <p:nvSpPr>
          <p:cNvPr id="9318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r>
              <a:rPr lang="fr-FR"/>
              <a:t>Michel Candelier - CEFR Web Conference - 28-29 March 2014</a:t>
            </a:r>
          </a:p>
        </p:txBody>
      </p:sp>
      <p:sp>
        <p:nvSpPr>
          <p:cNvPr id="9319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CA41811E-9EFE-4850-941D-8786415DEFA6}" type="slidenum">
              <a:rPr lang="fr-FR"/>
              <a:pPr>
                <a:defRPr/>
              </a:pPr>
              <a:t>‹N°›</a:t>
            </a:fld>
            <a:endParaRPr lang="fr-FR"/>
          </a:p>
        </p:txBody>
      </p:sp>
      <p:pic>
        <p:nvPicPr>
          <p:cNvPr id="27655" name="Picture 7" descr="Fond_ppt"/>
          <p:cNvPicPr>
            <a:picLocks noChangeAspect="1" noChangeArrowheads="1"/>
          </p:cNvPicPr>
          <p:nvPr userDrawn="1"/>
        </p:nvPicPr>
        <p:blipFill>
          <a:blip r:embed="rId12"/>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de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318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fld id="{B6D2D6D0-B37E-4A31-A28B-E4474486CB5A}" type="datetime1">
              <a:rPr lang="fr-FR"/>
              <a:pPr>
                <a:defRPr/>
              </a:pPr>
              <a:t>02/05/2016</a:t>
            </a:fld>
            <a:endParaRPr lang="fr-FR"/>
          </a:p>
        </p:txBody>
      </p:sp>
      <p:sp>
        <p:nvSpPr>
          <p:cNvPr id="9318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r>
              <a:rPr lang="fr-FR"/>
              <a:t>Michel Candelier - CEFR Web Conference - 28-29 March 2014</a:t>
            </a:r>
          </a:p>
        </p:txBody>
      </p:sp>
      <p:sp>
        <p:nvSpPr>
          <p:cNvPr id="9319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a:defRPr/>
            </a:pPr>
            <a:fld id="{84FE3F33-43D5-4F15-9BCF-3969B16C8004}" type="slidenum">
              <a:rPr lang="fr-FR"/>
              <a:pPr>
                <a:defRPr/>
              </a:pPr>
              <a:t>‹N°›</a:t>
            </a:fld>
            <a:endParaRPr lang="fr-FR"/>
          </a:p>
        </p:txBody>
      </p:sp>
      <p:pic>
        <p:nvPicPr>
          <p:cNvPr id="38919" name="Picture 7" descr="Fond_ppt"/>
          <p:cNvPicPr>
            <a:picLocks noChangeAspect="1" noChangeArrowheads="1"/>
          </p:cNvPicPr>
          <p:nvPr userDrawn="1"/>
        </p:nvPicPr>
        <p:blipFill>
          <a:blip r:embed="rId14"/>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wmf"/><Relationship Id="rId5" Type="http://schemas.openxmlformats.org/officeDocument/2006/relationships/image" Target="../media/image4.jpe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30.png"/><Relationship Id="rId5" Type="http://schemas.openxmlformats.org/officeDocument/2006/relationships/image" Target="../media/image9.png"/><Relationship Id="rId10" Type="http://schemas.openxmlformats.org/officeDocument/2006/relationships/image" Target="../media/image29.png"/><Relationship Id="rId4" Type="http://schemas.openxmlformats.org/officeDocument/2006/relationships/image" Target="../media/image8.pn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www/"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www.oph.fi/ops2016"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23.png"/><Relationship Id="rId5" Type="http://schemas.openxmlformats.org/officeDocument/2006/relationships/image" Target="../media/image20.jpeg"/><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Grp="1" noChangeAspect="1" noChangeArrowheads="1"/>
          </p:cNvPicPr>
          <p:nvPr>
            <p:ph type="ctrTitle" idx="4294967295"/>
          </p:nvPr>
        </p:nvPicPr>
        <p:blipFill>
          <a:blip r:embed="rId3"/>
          <a:srcRect/>
          <a:stretch>
            <a:fillRect/>
          </a:stretch>
        </p:blipFill>
        <p:spPr>
          <a:xfrm>
            <a:off x="0" y="0"/>
            <a:ext cx="9144000" cy="6858000"/>
          </a:xfrm>
        </p:spPr>
      </p:pic>
      <p:sp>
        <p:nvSpPr>
          <p:cNvPr id="53252" name="Text Box 6"/>
          <p:cNvSpPr txBox="1">
            <a:spLocks noChangeArrowheads="1"/>
          </p:cNvSpPr>
          <p:nvPr/>
        </p:nvSpPr>
        <p:spPr bwMode="auto">
          <a:xfrm rot="-1722214">
            <a:off x="3059113" y="1700213"/>
            <a:ext cx="3313112" cy="366712"/>
          </a:xfrm>
          <a:prstGeom prst="rect">
            <a:avLst/>
          </a:prstGeom>
          <a:noFill/>
          <a:ln w="9525">
            <a:noFill/>
            <a:miter lim="800000"/>
            <a:headEnd/>
            <a:tailEnd/>
          </a:ln>
        </p:spPr>
        <p:txBody>
          <a:bodyPr>
            <a:spAutoFit/>
          </a:bodyPr>
          <a:lstStyle/>
          <a:p>
            <a:pPr eaLnBrk="0" hangingPunct="0">
              <a:spcBef>
                <a:spcPct val="50000"/>
              </a:spcBef>
            </a:pPr>
            <a:endParaRPr lang="fr-FR" dirty="0"/>
          </a:p>
        </p:txBody>
      </p:sp>
      <p:sp>
        <p:nvSpPr>
          <p:cNvPr id="146438" name="Text Box 7"/>
          <p:cNvSpPr txBox="1">
            <a:spLocks noChangeArrowheads="1"/>
          </p:cNvSpPr>
          <p:nvPr/>
        </p:nvSpPr>
        <p:spPr bwMode="auto">
          <a:xfrm rot="2843847">
            <a:off x="6229350" y="957263"/>
            <a:ext cx="2879725" cy="1066800"/>
          </a:xfrm>
          <a:prstGeom prst="rect">
            <a:avLst/>
          </a:prstGeom>
          <a:noFill/>
          <a:ln w="9525">
            <a:noFill/>
            <a:miter lim="800000"/>
            <a:headEnd/>
            <a:tailEnd/>
          </a:ln>
        </p:spPr>
        <p:txBody>
          <a:bodyPr>
            <a:spAutoFit/>
          </a:bodyPr>
          <a:lstStyle/>
          <a:p>
            <a:pPr algn="ctr" eaLnBrk="0" hangingPunct="0">
              <a:spcBef>
                <a:spcPct val="50000"/>
              </a:spcBef>
            </a:pPr>
            <a:r>
              <a:rPr lang="fr-FR" sz="3200" b="1" dirty="0">
                <a:solidFill>
                  <a:srgbClr val="990033"/>
                </a:solidFill>
              </a:rPr>
              <a:t>Michel Candelier</a:t>
            </a:r>
          </a:p>
        </p:txBody>
      </p:sp>
      <p:sp>
        <p:nvSpPr>
          <p:cNvPr id="146439" name="Text Box 8"/>
          <p:cNvSpPr txBox="1">
            <a:spLocks noChangeArrowheads="1"/>
          </p:cNvSpPr>
          <p:nvPr/>
        </p:nvSpPr>
        <p:spPr bwMode="auto">
          <a:xfrm>
            <a:off x="0" y="5398820"/>
            <a:ext cx="9144000" cy="1459179"/>
          </a:xfrm>
          <a:prstGeom prst="rect">
            <a:avLst/>
          </a:prstGeom>
          <a:gradFill rotWithShape="1">
            <a:gsLst>
              <a:gs pos="0">
                <a:schemeClr val="tx1">
                  <a:gamma/>
                  <a:tint val="22353"/>
                  <a:invGamma/>
                </a:schemeClr>
              </a:gs>
              <a:gs pos="100000">
                <a:schemeClr val="tx1">
                  <a:alpha val="41000"/>
                </a:schemeClr>
              </a:gs>
            </a:gsLst>
            <a:lin ang="5400000" scaled="1"/>
          </a:gradFill>
          <a:ln w="9525">
            <a:noFill/>
            <a:miter lim="800000"/>
            <a:headEnd/>
            <a:tailEnd/>
          </a:ln>
          <a:effectLst/>
        </p:spPr>
        <p:txBody>
          <a:bodyPr/>
          <a:lstStyle/>
          <a:p>
            <a:pPr algn="ctr" eaLnBrk="0" hangingPunct="0">
              <a:defRPr/>
            </a:pPr>
            <a:endParaRPr lang="fr-FR" sz="3600" b="1" dirty="0">
              <a:solidFill>
                <a:srgbClr val="000066"/>
              </a:solidFill>
            </a:endParaRPr>
          </a:p>
          <a:p>
            <a:pPr algn="ctr" eaLnBrk="0" hangingPunct="0">
              <a:defRPr/>
            </a:pPr>
            <a:endParaRPr lang="fr-FR" sz="3600" b="1" dirty="0">
              <a:solidFill>
                <a:srgbClr val="000066"/>
              </a:solidFill>
            </a:endParaRPr>
          </a:p>
        </p:txBody>
      </p:sp>
      <p:sp>
        <p:nvSpPr>
          <p:cNvPr id="146440" name="Text Box 8"/>
          <p:cNvSpPr txBox="1">
            <a:spLocks noChangeArrowheads="1"/>
          </p:cNvSpPr>
          <p:nvPr/>
        </p:nvSpPr>
        <p:spPr bwMode="auto">
          <a:xfrm>
            <a:off x="-119500" y="5473005"/>
            <a:ext cx="9144000" cy="1384995"/>
          </a:xfrm>
          <a:prstGeom prst="rect">
            <a:avLst/>
          </a:prstGeom>
          <a:noFill/>
          <a:ln w="9525">
            <a:noFill/>
            <a:miter lim="800000"/>
            <a:headEnd/>
            <a:tailEnd/>
          </a:ln>
        </p:spPr>
        <p:txBody>
          <a:bodyPr>
            <a:spAutoFit/>
          </a:bodyPr>
          <a:lstStyle/>
          <a:p>
            <a:pPr algn="ctr" eaLnBrk="0" hangingPunct="0">
              <a:spcBef>
                <a:spcPct val="50000"/>
              </a:spcBef>
            </a:pPr>
            <a:r>
              <a:rPr lang="en-US" sz="2800" b="1" dirty="0" smtClean="0">
                <a:solidFill>
                  <a:srgbClr val="000066"/>
                </a:solidFill>
              </a:rPr>
              <a:t>La </a:t>
            </a:r>
            <a:r>
              <a:rPr lang="en-US" sz="2800" b="1" dirty="0" err="1" smtClean="0">
                <a:solidFill>
                  <a:srgbClr val="000066"/>
                </a:solidFill>
              </a:rPr>
              <a:t>prise</a:t>
            </a:r>
            <a:r>
              <a:rPr lang="en-US" sz="2800" b="1" dirty="0" smtClean="0">
                <a:solidFill>
                  <a:srgbClr val="000066"/>
                </a:solidFill>
              </a:rPr>
              <a:t> </a:t>
            </a:r>
            <a:r>
              <a:rPr lang="en-US" sz="2800" b="1" dirty="0" err="1" smtClean="0">
                <a:solidFill>
                  <a:srgbClr val="000066"/>
                </a:solidFill>
              </a:rPr>
              <a:t>en</a:t>
            </a:r>
            <a:r>
              <a:rPr lang="en-US" sz="2800" b="1" dirty="0" smtClean="0">
                <a:solidFill>
                  <a:srgbClr val="000066"/>
                </a:solidFill>
              </a:rPr>
              <a:t> </a:t>
            </a:r>
            <a:r>
              <a:rPr lang="en-US" sz="2800" b="1" dirty="0" err="1" smtClean="0">
                <a:solidFill>
                  <a:srgbClr val="000066"/>
                </a:solidFill>
              </a:rPr>
              <a:t>compte</a:t>
            </a:r>
            <a:r>
              <a:rPr lang="en-US" sz="2800" b="1" dirty="0" smtClean="0">
                <a:solidFill>
                  <a:srgbClr val="000066"/>
                </a:solidFill>
              </a:rPr>
              <a:t> des approches </a:t>
            </a:r>
            <a:r>
              <a:rPr lang="en-US" sz="2800" b="1" dirty="0" err="1" smtClean="0">
                <a:solidFill>
                  <a:srgbClr val="000066"/>
                </a:solidFill>
              </a:rPr>
              <a:t>plurielles</a:t>
            </a:r>
            <a:r>
              <a:rPr lang="en-US" sz="2800" b="1" dirty="0" smtClean="0">
                <a:solidFill>
                  <a:srgbClr val="000066"/>
                </a:solidFill>
              </a:rPr>
              <a:t> et du CARAP </a:t>
            </a:r>
            <a:r>
              <a:rPr lang="en-US" sz="2800" b="1" dirty="0" err="1" smtClean="0">
                <a:solidFill>
                  <a:srgbClr val="000066"/>
                </a:solidFill>
              </a:rPr>
              <a:t>dans</a:t>
            </a:r>
            <a:r>
              <a:rPr lang="en-US" sz="2800" b="1" dirty="0" smtClean="0">
                <a:solidFill>
                  <a:srgbClr val="000066"/>
                </a:solidFill>
              </a:rPr>
              <a:t> les curriculums</a:t>
            </a:r>
            <a:br>
              <a:rPr lang="en-US" sz="2800" b="1" dirty="0" smtClean="0">
                <a:solidFill>
                  <a:srgbClr val="000066"/>
                </a:solidFill>
              </a:rPr>
            </a:br>
            <a:r>
              <a:rPr lang="en-US" sz="2800" b="1" dirty="0" err="1" smtClean="0">
                <a:solidFill>
                  <a:srgbClr val="000066"/>
                </a:solidFill>
              </a:rPr>
              <a:t>Quelques</a:t>
            </a:r>
            <a:r>
              <a:rPr lang="en-US" sz="2800" b="1" dirty="0" smtClean="0">
                <a:solidFill>
                  <a:srgbClr val="000066"/>
                </a:solidFill>
              </a:rPr>
              <a:t> </a:t>
            </a:r>
            <a:r>
              <a:rPr lang="en-US" sz="2800" b="1" dirty="0" err="1" smtClean="0">
                <a:solidFill>
                  <a:srgbClr val="000066"/>
                </a:solidFill>
              </a:rPr>
              <a:t>modalités</a:t>
            </a:r>
            <a:endParaRPr lang="fr-FR" sz="2800" b="1" dirty="0">
              <a:solidFill>
                <a:srgbClr val="000066"/>
              </a:solidFill>
              <a:latin typeface="Arial Narrow" pitchFamily="34" charset="0"/>
            </a:endParaRPr>
          </a:p>
        </p:txBody>
      </p:sp>
      <p:grpSp>
        <p:nvGrpSpPr>
          <p:cNvPr id="146446" name="Group 14"/>
          <p:cNvGrpSpPr>
            <a:grpSpLocks/>
          </p:cNvGrpSpPr>
          <p:nvPr/>
        </p:nvGrpSpPr>
        <p:grpSpPr bwMode="auto">
          <a:xfrm>
            <a:off x="4787900" y="2708275"/>
            <a:ext cx="2808288" cy="1727200"/>
            <a:chOff x="2835" y="1434"/>
            <a:chExt cx="1769" cy="1088"/>
          </a:xfrm>
        </p:grpSpPr>
        <p:sp>
          <p:nvSpPr>
            <p:cNvPr id="53267" name="AutoShape 15"/>
            <p:cNvSpPr>
              <a:spLocks noChangeArrowheads="1"/>
            </p:cNvSpPr>
            <p:nvPr/>
          </p:nvSpPr>
          <p:spPr bwMode="auto">
            <a:xfrm>
              <a:off x="2835" y="1434"/>
              <a:ext cx="1769" cy="1088"/>
            </a:xfrm>
            <a:prstGeom prst="wedgeRoundRectCallout">
              <a:avLst>
                <a:gd name="adj1" fmla="val 29139"/>
                <a:gd name="adj2" fmla="val -94852"/>
                <a:gd name="adj3" fmla="val 16667"/>
              </a:avLst>
            </a:prstGeom>
            <a:solidFill>
              <a:srgbClr val="FECCCC"/>
            </a:solidFill>
            <a:ln w="9360">
              <a:solidFill>
                <a:srgbClr val="000000"/>
              </a:solidFill>
              <a:miter lim="800000"/>
              <a:headEnd/>
              <a:tailEnd/>
            </a:ln>
          </p:spPr>
          <p:txBody>
            <a:bodyPr wrap="none" anchor="ctr"/>
            <a:lstStyle/>
            <a:p>
              <a:endParaRPr lang="fr-FR" dirty="0"/>
            </a:p>
          </p:txBody>
        </p:sp>
        <p:sp>
          <p:nvSpPr>
            <p:cNvPr id="53268" name="Text Box 16"/>
            <p:cNvSpPr txBox="1">
              <a:spLocks noChangeArrowheads="1"/>
            </p:cNvSpPr>
            <p:nvPr/>
          </p:nvSpPr>
          <p:spPr bwMode="auto">
            <a:xfrm>
              <a:off x="2835" y="1480"/>
              <a:ext cx="1678" cy="285"/>
            </a:xfrm>
            <a:prstGeom prst="rect">
              <a:avLst/>
            </a:prstGeom>
            <a:noFill/>
            <a:ln w="9525">
              <a:noFill/>
              <a:round/>
              <a:headEnd/>
              <a:tailEnd/>
            </a:ln>
          </p:spPr>
          <p:txBody>
            <a:bodyPr lIns="90000" tIns="46800" rIns="90000" bIns="46800">
              <a:spAutoFit/>
            </a:bodyPr>
            <a:lstStyle/>
            <a:p>
              <a:pPr algn="ctr">
                <a:lnSpc>
                  <a:spcPct val="74000"/>
                </a:lnSpc>
                <a:spcBef>
                  <a:spcPts val="1500"/>
                </a:spcBef>
                <a:buClr>
                  <a:srgbClr val="000000"/>
                </a:buClr>
                <a:buSzPct val="100000"/>
                <a:buFont typeface="Times New Roman" pitchFamily="18" charset="0"/>
                <a:buNone/>
              </a:pPr>
              <a:r>
                <a:rPr lang="fr-FR" sz="3200" b="1" dirty="0">
                  <a:solidFill>
                    <a:srgbClr val="7F0000"/>
                  </a:solidFill>
                  <a:latin typeface="Times New Roman" pitchFamily="18" charset="0"/>
                  <a:cs typeface="DejaVu Sans" pitchFamily="34" charset="0"/>
                </a:rPr>
                <a:t>Le Mans</a:t>
              </a:r>
              <a:endParaRPr lang="fr-FR" sz="3200" b="1" i="1" dirty="0">
                <a:solidFill>
                  <a:srgbClr val="336600"/>
                </a:solidFill>
                <a:latin typeface="Times New Roman" pitchFamily="18" charset="0"/>
                <a:cs typeface="DejaVu Sans" pitchFamily="34" charset="0"/>
              </a:endParaRPr>
            </a:p>
          </p:txBody>
        </p:sp>
        <p:pic>
          <p:nvPicPr>
            <p:cNvPr id="53269" name="Picture 4"/>
            <p:cNvPicPr>
              <a:picLocks noChangeAspect="1" noChangeArrowheads="1"/>
            </p:cNvPicPr>
            <p:nvPr/>
          </p:nvPicPr>
          <p:blipFill>
            <a:blip r:embed="rId4"/>
            <a:srcRect/>
            <a:stretch>
              <a:fillRect/>
            </a:stretch>
          </p:blipFill>
          <p:spPr bwMode="auto">
            <a:xfrm>
              <a:off x="3016" y="1842"/>
              <a:ext cx="1361" cy="465"/>
            </a:xfrm>
            <a:prstGeom prst="rect">
              <a:avLst/>
            </a:prstGeom>
            <a:noFill/>
            <a:ln w="9525">
              <a:noFill/>
              <a:round/>
              <a:headEnd/>
              <a:tailEnd/>
            </a:ln>
          </p:spPr>
        </p:pic>
      </p:grpSp>
      <p:grpSp>
        <p:nvGrpSpPr>
          <p:cNvPr id="53259" name="Group 16"/>
          <p:cNvGrpSpPr>
            <a:grpSpLocks/>
          </p:cNvGrpSpPr>
          <p:nvPr/>
        </p:nvGrpSpPr>
        <p:grpSpPr bwMode="auto">
          <a:xfrm>
            <a:off x="-19276" y="-3139"/>
            <a:ext cx="9144000" cy="692150"/>
            <a:chOff x="0" y="3748"/>
            <a:chExt cx="5760" cy="572"/>
          </a:xfrm>
        </p:grpSpPr>
        <p:sp>
          <p:nvSpPr>
            <p:cNvPr id="53264" name="Rectangle 9"/>
            <p:cNvSpPr>
              <a:spLocks noChangeArrowheads="1"/>
            </p:cNvSpPr>
            <p:nvPr/>
          </p:nvSpPr>
          <p:spPr bwMode="auto">
            <a:xfrm>
              <a:off x="0" y="3748"/>
              <a:ext cx="5760" cy="572"/>
            </a:xfrm>
            <a:prstGeom prst="rect">
              <a:avLst/>
            </a:prstGeom>
            <a:solidFill>
              <a:srgbClr val="94C662"/>
            </a:solidFill>
            <a:ln w="9525">
              <a:noFill/>
              <a:miter lim="800000"/>
              <a:headEnd/>
              <a:tailEnd/>
            </a:ln>
          </p:spPr>
          <p:txBody>
            <a:bodyPr wrap="none" anchor="ctr"/>
            <a:lstStyle/>
            <a:p>
              <a:pPr defTabSz="449263">
                <a:lnSpc>
                  <a:spcPct val="74000"/>
                </a:lnSpc>
                <a:buClr>
                  <a:srgbClr val="000000"/>
                </a:buClr>
                <a:buSzPct val="100000"/>
                <a:buFont typeface="Times New Roman" pitchFamily="18" charset="0"/>
                <a:buNone/>
              </a:pPr>
              <a:endParaRPr lang="fr-FR" sz="2400" dirty="0">
                <a:solidFill>
                  <a:srgbClr val="FFFFFF"/>
                </a:solidFill>
              </a:endParaRPr>
            </a:p>
          </p:txBody>
        </p:sp>
        <p:pic>
          <p:nvPicPr>
            <p:cNvPr id="53265" name="Picture 8" descr="logo-carap_Def_22-06"/>
            <p:cNvPicPr>
              <a:picLocks noChangeAspect="1" noChangeArrowheads="1"/>
            </p:cNvPicPr>
            <p:nvPr/>
          </p:nvPicPr>
          <p:blipFill>
            <a:blip r:embed="rId5"/>
            <a:srcRect/>
            <a:stretch>
              <a:fillRect/>
            </a:stretch>
          </p:blipFill>
          <p:spPr bwMode="auto">
            <a:xfrm>
              <a:off x="204" y="3799"/>
              <a:ext cx="1543" cy="479"/>
            </a:xfrm>
            <a:prstGeom prst="rect">
              <a:avLst/>
            </a:prstGeom>
            <a:gradFill rotWithShape="1">
              <a:gsLst>
                <a:gs pos="0">
                  <a:srgbClr val="FFFFCC">
                    <a:alpha val="34000"/>
                  </a:srgbClr>
                </a:gs>
                <a:gs pos="100000">
                  <a:srgbClr val="292921"/>
                </a:gs>
              </a:gsLst>
              <a:lin ang="0" scaled="1"/>
            </a:gradFill>
            <a:ln w="9525">
              <a:noFill/>
              <a:miter lim="800000"/>
              <a:headEnd/>
              <a:tailEnd/>
            </a:ln>
          </p:spPr>
        </p:pic>
        <p:pic>
          <p:nvPicPr>
            <p:cNvPr id="53266" name="Picture 13"/>
            <p:cNvPicPr>
              <a:picLocks noChangeAspect="1" noChangeArrowheads="1"/>
            </p:cNvPicPr>
            <p:nvPr/>
          </p:nvPicPr>
          <p:blipFill>
            <a:blip r:embed="rId6"/>
            <a:srcRect/>
            <a:stretch>
              <a:fillRect/>
            </a:stretch>
          </p:blipFill>
          <p:spPr bwMode="auto">
            <a:xfrm>
              <a:off x="1973" y="3748"/>
              <a:ext cx="3787" cy="572"/>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43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500"/>
                                  </p:stCondLst>
                                  <p:childTnLst>
                                    <p:set>
                                      <p:cBhvr>
                                        <p:cTn id="9" dur="1" fill="hold">
                                          <p:stCondLst>
                                            <p:cond delay="0"/>
                                          </p:stCondLst>
                                        </p:cTn>
                                        <p:tgtEl>
                                          <p:spTgt spid="146440"/>
                                        </p:tgtEl>
                                        <p:attrNameLst>
                                          <p:attrName>style.visibility</p:attrName>
                                        </p:attrNameLst>
                                      </p:cBhvr>
                                      <p:to>
                                        <p:strVal val="visible"/>
                                      </p:to>
                                    </p:set>
                                    <p:animEffect transition="in" filter="wipe(up)">
                                      <p:cBhvr>
                                        <p:cTn id="10" dur="2000"/>
                                        <p:tgtEl>
                                          <p:spTgt spid="146440"/>
                                        </p:tgtEl>
                                      </p:cBhvr>
                                    </p:animEffect>
                                  </p:childTnLst>
                                </p:cTn>
                              </p:par>
                            </p:childTnLst>
                          </p:cTn>
                        </p:par>
                        <p:par>
                          <p:cTn id="11" fill="hold">
                            <p:stCondLst>
                              <p:cond delay="2500"/>
                            </p:stCondLst>
                            <p:childTnLst>
                              <p:par>
                                <p:cTn id="12" presetID="22" presetClass="entr" presetSubtype="4" fill="hold" nodeType="afterEffect">
                                  <p:stCondLst>
                                    <p:cond delay="1500"/>
                                  </p:stCondLst>
                                  <p:childTnLst>
                                    <p:set>
                                      <p:cBhvr>
                                        <p:cTn id="13" dur="1" fill="hold">
                                          <p:stCondLst>
                                            <p:cond delay="0"/>
                                          </p:stCondLst>
                                        </p:cTn>
                                        <p:tgtEl>
                                          <p:spTgt spid="146438">
                                            <p:txEl>
                                              <p:pRg st="0" end="0"/>
                                            </p:txEl>
                                          </p:spTgt>
                                        </p:tgtEl>
                                        <p:attrNameLst>
                                          <p:attrName>style.visibility</p:attrName>
                                        </p:attrNameLst>
                                      </p:cBhvr>
                                      <p:to>
                                        <p:strVal val="visible"/>
                                      </p:to>
                                    </p:set>
                                    <p:animEffect transition="in" filter="wipe(down)">
                                      <p:cBhvr>
                                        <p:cTn id="14" dur="1000"/>
                                        <p:tgtEl>
                                          <p:spTgt spid="146438">
                                            <p:txEl>
                                              <p:pRg st="0" end="0"/>
                                            </p:txEl>
                                          </p:spTgt>
                                        </p:tgtEl>
                                      </p:cBhvr>
                                    </p:animEffect>
                                  </p:childTnLst>
                                </p:cTn>
                              </p:par>
                            </p:childTnLst>
                          </p:cTn>
                        </p:par>
                        <p:par>
                          <p:cTn id="15" fill="hold">
                            <p:stCondLst>
                              <p:cond delay="5000"/>
                            </p:stCondLst>
                            <p:childTnLst>
                              <p:par>
                                <p:cTn id="16" presetID="22" presetClass="entr" presetSubtype="1" fill="hold" nodeType="afterEffect">
                                  <p:stCondLst>
                                    <p:cond delay="1000"/>
                                  </p:stCondLst>
                                  <p:childTnLst>
                                    <p:set>
                                      <p:cBhvr>
                                        <p:cTn id="17" dur="1" fill="hold">
                                          <p:stCondLst>
                                            <p:cond delay="0"/>
                                          </p:stCondLst>
                                        </p:cTn>
                                        <p:tgtEl>
                                          <p:spTgt spid="146446"/>
                                        </p:tgtEl>
                                        <p:attrNameLst>
                                          <p:attrName>style.visibility</p:attrName>
                                        </p:attrNameLst>
                                      </p:cBhvr>
                                      <p:to>
                                        <p:strVal val="visible"/>
                                      </p:to>
                                    </p:set>
                                    <p:animEffect transition="in" filter="wipe(up)">
                                      <p:cBhvr>
                                        <p:cTn id="18" dur="1000"/>
                                        <p:tgtEl>
                                          <p:spTgt spid="146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9" grpId="0" animBg="1"/>
      <p:bldP spid="1464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10</a:t>
            </a:fld>
            <a:endParaRPr lang="fr-FR"/>
          </a:p>
        </p:txBody>
      </p:sp>
      <p:sp>
        <p:nvSpPr>
          <p:cNvPr id="4" name="ZoneTexte 3"/>
          <p:cNvSpPr txBox="1"/>
          <p:nvPr/>
        </p:nvSpPr>
        <p:spPr>
          <a:xfrm>
            <a:off x="251520" y="505192"/>
            <a:ext cx="8640960" cy="5948144"/>
          </a:xfrm>
          <a:prstGeom prst="rect">
            <a:avLst/>
          </a:prstGeom>
          <a:solidFill>
            <a:srgbClr val="FDFCDC"/>
          </a:solidFill>
          <a:ln>
            <a:solidFill>
              <a:schemeClr val="tx1"/>
            </a:solidFill>
          </a:ln>
        </p:spPr>
        <p:txBody>
          <a:bodyPr wrap="square" rtlCol="0">
            <a:noAutofit/>
          </a:bodyPr>
          <a:lstStyle/>
          <a:p>
            <a:pPr algn="ctr"/>
            <a:r>
              <a:rPr lang="fr-FR" sz="2800" b="1" dirty="0" smtClean="0"/>
              <a:t>Axes de variation</a:t>
            </a:r>
          </a:p>
          <a:p>
            <a:pPr marL="342900" indent="-342900">
              <a:spcBef>
                <a:spcPts val="1200"/>
              </a:spcBef>
              <a:buFont typeface="Arial" panose="020B0604020202020204" pitchFamily="34" charset="0"/>
              <a:buChar char="•"/>
            </a:pPr>
            <a:r>
              <a:rPr lang="fr-FR" sz="2400" b="1" dirty="0" smtClean="0">
                <a:solidFill>
                  <a:schemeClr val="bg1">
                    <a:lumMod val="75000"/>
                  </a:schemeClr>
                </a:solidFill>
              </a:rPr>
              <a:t>Référence attestée / non attestée aux Approches plurielles et au CARAP</a:t>
            </a:r>
          </a:p>
          <a:p>
            <a:pPr marL="342900" indent="-342900">
              <a:spcBef>
                <a:spcPts val="1200"/>
              </a:spcBef>
              <a:buFont typeface="Arial" panose="020B0604020202020204" pitchFamily="34" charset="0"/>
              <a:buChar char="•"/>
            </a:pPr>
            <a:r>
              <a:rPr lang="fr-FR" sz="2400" b="1" dirty="0" smtClean="0">
                <a:solidFill>
                  <a:schemeClr val="bg1">
                    <a:lumMod val="75000"/>
                  </a:schemeClr>
                </a:solidFill>
              </a:rPr>
              <a:t>Nature des éléments en correspondance</a:t>
            </a:r>
          </a:p>
          <a:p>
            <a:pPr marL="800100" lvl="1" indent="-342900">
              <a:spcBef>
                <a:spcPts val="1200"/>
              </a:spcBef>
              <a:buFont typeface="Arial" panose="020B0604020202020204" pitchFamily="34" charset="0"/>
              <a:buChar char="•"/>
            </a:pPr>
            <a:r>
              <a:rPr lang="fr-FR" sz="2400" b="1" dirty="0" smtClean="0">
                <a:solidFill>
                  <a:schemeClr val="bg1">
                    <a:lumMod val="75000"/>
                  </a:schemeClr>
                </a:solidFill>
              </a:rPr>
              <a:t>Principes qui fondent les approches plurielles</a:t>
            </a:r>
          </a:p>
          <a:p>
            <a:pPr marL="800100" lvl="1" indent="-342900">
              <a:spcBef>
                <a:spcPts val="1200"/>
              </a:spcBef>
              <a:buFont typeface="Arial" panose="020B0604020202020204" pitchFamily="34" charset="0"/>
              <a:buChar char="•"/>
            </a:pPr>
            <a:r>
              <a:rPr lang="fr-FR" sz="2400" b="1" dirty="0" smtClean="0">
                <a:solidFill>
                  <a:schemeClr val="bg1">
                    <a:lumMod val="75000"/>
                  </a:schemeClr>
                </a:solidFill>
              </a:rPr>
              <a:t>Objectifs visés</a:t>
            </a:r>
          </a:p>
          <a:p>
            <a:pPr marL="800100" lvl="1" indent="-342900">
              <a:spcBef>
                <a:spcPts val="1200"/>
              </a:spcBef>
              <a:buFont typeface="Arial" panose="020B0604020202020204" pitchFamily="34" charset="0"/>
              <a:buChar char="•"/>
            </a:pPr>
            <a:r>
              <a:rPr lang="fr-FR" sz="2400" b="1" dirty="0" smtClean="0">
                <a:solidFill>
                  <a:schemeClr val="bg1">
                    <a:lumMod val="75000"/>
                  </a:schemeClr>
                </a:solidFill>
              </a:rPr>
              <a:t>Contenus et démarches d’enseignement</a:t>
            </a:r>
          </a:p>
          <a:p>
            <a:pPr marL="342900" indent="-342900">
              <a:spcBef>
                <a:spcPts val="1200"/>
              </a:spcBef>
              <a:buFont typeface="Arial" panose="020B0604020202020204" pitchFamily="34" charset="0"/>
              <a:buChar char="•"/>
            </a:pPr>
            <a:r>
              <a:rPr lang="fr-FR" sz="2400" b="1" dirty="0" smtClean="0">
                <a:solidFill>
                  <a:schemeClr val="bg1">
                    <a:lumMod val="75000"/>
                  </a:schemeClr>
                </a:solidFill>
              </a:rPr>
              <a:t>Part du domaine didactique couvert par les approches plurielles à laquelle ces éléments correspondent</a:t>
            </a:r>
          </a:p>
          <a:p>
            <a:pPr marL="342900" indent="-342900">
              <a:spcBef>
                <a:spcPts val="1200"/>
              </a:spcBef>
              <a:buFont typeface="Arial" panose="020B0604020202020204" pitchFamily="34" charset="0"/>
              <a:buChar char="•"/>
            </a:pPr>
            <a:r>
              <a:rPr lang="fr-FR" sz="2400" b="1" dirty="0" smtClean="0">
                <a:solidFill>
                  <a:schemeClr val="bg1">
                    <a:lumMod val="75000"/>
                  </a:schemeClr>
                </a:solidFill>
              </a:rPr>
              <a:t>Champs disciplinaires concernés, transversalité</a:t>
            </a:r>
          </a:p>
          <a:p>
            <a:pPr marL="342900" indent="-342900">
              <a:spcBef>
                <a:spcPts val="1200"/>
              </a:spcBef>
              <a:buFont typeface="Arial" panose="020B0604020202020204" pitchFamily="34" charset="0"/>
              <a:buChar char="•"/>
            </a:pPr>
            <a:r>
              <a:rPr lang="fr-FR" sz="2400" b="1" dirty="0" smtClean="0">
                <a:solidFill>
                  <a:schemeClr val="bg1">
                    <a:lumMod val="75000"/>
                  </a:schemeClr>
                </a:solidFill>
              </a:rPr>
              <a:t>Localisation de ces éléments dans l’ensemble </a:t>
            </a:r>
            <a:r>
              <a:rPr lang="fr-FR" sz="2400" b="1" dirty="0" err="1" smtClean="0">
                <a:solidFill>
                  <a:schemeClr val="bg1">
                    <a:lumMod val="75000"/>
                  </a:schemeClr>
                </a:solidFill>
              </a:rPr>
              <a:t>curriculaire</a:t>
            </a:r>
            <a:endParaRPr lang="fr-FR" sz="2400" b="1" dirty="0" smtClean="0">
              <a:solidFill>
                <a:schemeClr val="bg1">
                  <a:lumMod val="75000"/>
                </a:schemeClr>
              </a:solidFill>
            </a:endParaRPr>
          </a:p>
          <a:p>
            <a:pPr marL="342900" indent="-342900">
              <a:spcBef>
                <a:spcPts val="600"/>
              </a:spcBef>
              <a:buFont typeface="Arial" panose="020B0604020202020204" pitchFamily="34" charset="0"/>
              <a:buChar char="•"/>
            </a:pPr>
            <a:endParaRPr lang="fr-FR" sz="2400" b="1" dirty="0" smtClean="0"/>
          </a:p>
        </p:txBody>
      </p:sp>
    </p:spTree>
    <p:extLst>
      <p:ext uri="{BB962C8B-B14F-4D97-AF65-F5344CB8AC3E}">
        <p14:creationId xmlns:p14="http://schemas.microsoft.com/office/powerpoint/2010/main" val="153873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afterEffect">
                                  <p:stCondLst>
                                    <p:cond delay="500"/>
                                  </p:stCondLst>
                                  <p:childTnLst>
                                    <p:animClr clrSpc="rgb" dir="cw">
                                      <p:cBhvr override="childStyle">
                                        <p:cTn id="6" dur="1000" fill="hold"/>
                                        <p:tgtEl>
                                          <p:spTgt spid="4">
                                            <p:txEl>
                                              <p:pRg st="1" end="1"/>
                                            </p:txEl>
                                          </p:spTgt>
                                        </p:tgtEl>
                                        <p:attrNameLst>
                                          <p:attrName>style.color</p:attrName>
                                        </p:attrNameLst>
                                      </p:cBhvr>
                                      <p:to>
                                        <a:srgbClr val="000000"/>
                                      </p:to>
                                    </p:animClr>
                                    <p:animClr clrSpc="rgb" dir="cw">
                                      <p:cBhvr>
                                        <p:cTn id="7" dur="1000" fill="hold"/>
                                        <p:tgtEl>
                                          <p:spTgt spid="4">
                                            <p:txEl>
                                              <p:pRg st="1" end="1"/>
                                            </p:txEl>
                                          </p:spTgt>
                                        </p:tgtEl>
                                        <p:attrNameLst>
                                          <p:attrName>fillcolor</p:attrName>
                                        </p:attrNameLst>
                                      </p:cBhvr>
                                      <p:to>
                                        <a:srgbClr val="000000"/>
                                      </p:to>
                                    </p:animClr>
                                    <p:set>
                                      <p:cBhvr>
                                        <p:cTn id="8" dur="1000" fill="hold"/>
                                        <p:tgtEl>
                                          <p:spTgt spid="4">
                                            <p:txEl>
                                              <p:pRg st="1" end="1"/>
                                            </p:txEl>
                                          </p:spTgt>
                                        </p:tgtEl>
                                        <p:attrNameLst>
                                          <p:attrName>fill.type</p:attrName>
                                        </p:attrNameLst>
                                      </p:cBhvr>
                                      <p:to>
                                        <p:strVal val="solid"/>
                                      </p:to>
                                    </p:set>
                                    <p:set>
                                      <p:cBhvr>
                                        <p:cTn id="9" dur="1000" fill="hold"/>
                                        <p:tgtEl>
                                          <p:spTgt spid="4">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11</a:t>
            </a:fld>
            <a:endParaRPr lang="fr-FR"/>
          </a:p>
        </p:txBody>
      </p:sp>
      <p:grpSp>
        <p:nvGrpSpPr>
          <p:cNvPr id="22" name="Groupe 21"/>
          <p:cNvGrpSpPr/>
          <p:nvPr/>
        </p:nvGrpSpPr>
        <p:grpSpPr>
          <a:xfrm>
            <a:off x="4416546" y="688777"/>
            <a:ext cx="4682606" cy="6052591"/>
            <a:chOff x="4416546" y="764704"/>
            <a:chExt cx="4682606" cy="6052591"/>
          </a:xfrm>
        </p:grpSpPr>
        <p:grpSp>
          <p:nvGrpSpPr>
            <p:cNvPr id="6" name="Groupe 5"/>
            <p:cNvGrpSpPr/>
            <p:nvPr/>
          </p:nvGrpSpPr>
          <p:grpSpPr>
            <a:xfrm>
              <a:off x="4416546" y="764704"/>
              <a:ext cx="4682606" cy="6052591"/>
              <a:chOff x="3635896" y="188640"/>
              <a:chExt cx="5256584" cy="6532835"/>
            </a:xfrm>
          </p:grpSpPr>
          <p:sp>
            <p:nvSpPr>
              <p:cNvPr id="7" name="Rectangle 6"/>
              <p:cNvSpPr/>
              <p:nvPr/>
            </p:nvSpPr>
            <p:spPr bwMode="auto">
              <a:xfrm>
                <a:off x="3635896" y="188640"/>
                <a:ext cx="5256584" cy="6532835"/>
              </a:xfrm>
              <a:prstGeom prst="rect">
                <a:avLst/>
              </a:prstGeom>
              <a:solidFill>
                <a:srgbClr val="FDFCDC"/>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grpSp>
            <p:nvGrpSpPr>
              <p:cNvPr id="8" name="Groupe 7"/>
              <p:cNvGrpSpPr/>
              <p:nvPr/>
            </p:nvGrpSpPr>
            <p:grpSpPr>
              <a:xfrm>
                <a:off x="3870164" y="396746"/>
                <a:ext cx="4816636" cy="6086604"/>
                <a:chOff x="1765152" y="158621"/>
                <a:chExt cx="6324600" cy="6562854"/>
              </a:xfrm>
            </p:grpSpPr>
            <p:pic>
              <p:nvPicPr>
                <p:cNvPr id="9"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5152" y="2882247"/>
                  <a:ext cx="6324600" cy="2106633"/>
                </a:xfrm>
                <a:prstGeom prst="rect">
                  <a:avLst/>
                </a:prstGeom>
                <a:noFill/>
                <a:ln w="38100">
                  <a:noFill/>
                </a:ln>
                <a:extLst>
                  <a:ext uri="{909E8E84-426E-40dd-AFC4-6F175D3DCCD1}">
                    <a14:hiddenFill xmlns:a14="http://schemas.microsoft.com/office/drawing/2010/main" xmlns="">
                      <a:solidFill>
                        <a:srgbClr val="FFFFFF"/>
                      </a:solidFill>
                    </a14:hiddenFill>
                  </a:ext>
                </a:extLst>
              </p:spPr>
            </p:pic>
            <p:pic>
              <p:nvPicPr>
                <p:cNvPr id="10" name="Image 9"/>
                <p:cNvPicPr>
                  <a:picLocks noChangeAspect="1"/>
                </p:cNvPicPr>
                <p:nvPr/>
              </p:nvPicPr>
              <p:blipFill>
                <a:blip r:embed="rId4"/>
                <a:stretch>
                  <a:fillRect/>
                </a:stretch>
              </p:blipFill>
              <p:spPr>
                <a:xfrm>
                  <a:off x="1765152" y="158621"/>
                  <a:ext cx="6324600" cy="3686175"/>
                </a:xfrm>
                <a:prstGeom prst="rect">
                  <a:avLst/>
                </a:prstGeom>
                <a:ln w="38100">
                  <a:noFill/>
                </a:ln>
              </p:spPr>
            </p:pic>
            <p:pic>
              <p:nvPicPr>
                <p:cNvPr id="11" name="Image 10"/>
                <p:cNvPicPr>
                  <a:picLocks noChangeAspect="1"/>
                </p:cNvPicPr>
                <p:nvPr/>
              </p:nvPicPr>
              <p:blipFill>
                <a:blip r:embed="rId5"/>
                <a:stretch>
                  <a:fillRect/>
                </a:stretch>
              </p:blipFill>
              <p:spPr>
                <a:xfrm>
                  <a:off x="1765152" y="4235450"/>
                  <a:ext cx="6324600" cy="2486025"/>
                </a:xfrm>
                <a:prstGeom prst="rect">
                  <a:avLst/>
                </a:prstGeom>
                <a:ln w="38100">
                  <a:noFill/>
                </a:ln>
              </p:spPr>
            </p:pic>
          </p:grpSp>
        </p:grpSp>
        <p:pic>
          <p:nvPicPr>
            <p:cNvPr id="19" name="Image 18"/>
            <p:cNvPicPr>
              <a:picLocks noChangeAspect="1"/>
            </p:cNvPicPr>
            <p:nvPr/>
          </p:nvPicPr>
          <p:blipFill>
            <a:blip r:embed="rId6"/>
            <a:stretch>
              <a:fillRect/>
            </a:stretch>
          </p:blipFill>
          <p:spPr>
            <a:xfrm>
              <a:off x="4621610" y="4454259"/>
              <a:ext cx="4342878" cy="2142415"/>
            </a:xfrm>
            <a:prstGeom prst="rect">
              <a:avLst/>
            </a:prstGeom>
          </p:spPr>
        </p:pic>
        <p:pic>
          <p:nvPicPr>
            <p:cNvPr id="20" name="Image 19"/>
            <p:cNvPicPr>
              <a:picLocks noChangeAspect="1"/>
            </p:cNvPicPr>
            <p:nvPr/>
          </p:nvPicPr>
          <p:blipFill>
            <a:blip r:embed="rId7"/>
            <a:stretch>
              <a:fillRect/>
            </a:stretch>
          </p:blipFill>
          <p:spPr>
            <a:xfrm>
              <a:off x="4491382" y="1556792"/>
              <a:ext cx="4558400" cy="2577673"/>
            </a:xfrm>
            <a:prstGeom prst="rect">
              <a:avLst/>
            </a:prstGeom>
          </p:spPr>
        </p:pic>
      </p:grpSp>
      <p:pic>
        <p:nvPicPr>
          <p:cNvPr id="24" name="Picture 2" descr="\\nassrv5\koti8g1$\ovruohomaki\Omat tiedostot\My Pictures\CultutreGridfi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10311" y="-44461"/>
            <a:ext cx="7905750" cy="4481513"/>
          </a:xfrm>
          <a:prstGeom prst="rect">
            <a:avLst/>
          </a:prstGeom>
          <a:noFill/>
          <a:ln>
            <a:solidFill>
              <a:srgbClr val="C00000"/>
            </a:solidFill>
          </a:ln>
        </p:spPr>
      </p:pic>
      <p:pic>
        <p:nvPicPr>
          <p:cNvPr id="25" name="Sisällön paikkamerkki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546531" y="2215486"/>
            <a:ext cx="8604448" cy="4678362"/>
          </a:xfrm>
          <a:prstGeom prst="rect">
            <a:avLst/>
          </a:prstGeom>
          <a:ln>
            <a:solidFill>
              <a:srgbClr val="C00000"/>
            </a:solidFill>
          </a:ln>
        </p:spPr>
      </p:pic>
    </p:spTree>
    <p:extLst>
      <p:ext uri="{BB962C8B-B14F-4D97-AF65-F5344CB8AC3E}">
        <p14:creationId xmlns:p14="http://schemas.microsoft.com/office/powerpoint/2010/main" val="3616558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750"/>
                                        <p:tgtEl>
                                          <p:spTgt spid="24"/>
                                        </p:tgtEl>
                                      </p:cBhvr>
                                    </p:animEffect>
                                  </p:childTnLst>
                                </p:cTn>
                              </p:par>
                            </p:childTnLst>
                          </p:cTn>
                        </p:par>
                        <p:par>
                          <p:cTn id="8" fill="hold">
                            <p:stCondLst>
                              <p:cond delay="750"/>
                            </p:stCondLst>
                            <p:childTnLst>
                              <p:par>
                                <p:cTn id="9" presetID="22" presetClass="entr" presetSubtype="1" fill="hold" nodeType="afterEffect">
                                  <p:stCondLst>
                                    <p:cond delay="150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12</a:t>
            </a:fld>
            <a:endParaRPr lang="fr-FR"/>
          </a:p>
        </p:txBody>
      </p:sp>
      <p:sp>
        <p:nvSpPr>
          <p:cNvPr id="2" name="ZoneTexte 1"/>
          <p:cNvSpPr txBox="1"/>
          <p:nvPr/>
        </p:nvSpPr>
        <p:spPr>
          <a:xfrm>
            <a:off x="179512" y="420915"/>
            <a:ext cx="8784976" cy="6032421"/>
          </a:xfrm>
          <a:prstGeom prst="rect">
            <a:avLst/>
          </a:prstGeom>
          <a:solidFill>
            <a:srgbClr val="FFF8CD"/>
          </a:solidFill>
          <a:ln>
            <a:solidFill>
              <a:srgbClr val="C00000"/>
            </a:solidFill>
          </a:ln>
        </p:spPr>
        <p:txBody>
          <a:bodyPr wrap="square" rtlCol="0">
            <a:spAutoFit/>
          </a:bodyPr>
          <a:lstStyle/>
          <a:p>
            <a:r>
              <a:rPr lang="en-US" dirty="0"/>
              <a:t>James Hansen, City of Oulu</a:t>
            </a:r>
          </a:p>
          <a:p>
            <a:r>
              <a:rPr lang="en-US" dirty="0"/>
              <a:t>(some clarifying additions by </a:t>
            </a:r>
            <a:r>
              <a:rPr lang="en-US" dirty="0" err="1"/>
              <a:t>Eija</a:t>
            </a:r>
            <a:r>
              <a:rPr lang="en-US" dirty="0"/>
              <a:t> </a:t>
            </a:r>
            <a:r>
              <a:rPr lang="en-US" dirty="0" err="1"/>
              <a:t>Ruohomäki</a:t>
            </a:r>
            <a:r>
              <a:rPr lang="en-US" dirty="0"/>
              <a:t>)</a:t>
            </a:r>
          </a:p>
          <a:p>
            <a:r>
              <a:rPr lang="en-US" sz="2800" b="1" dirty="0" smtClean="0"/>
              <a:t>The </a:t>
            </a:r>
            <a:r>
              <a:rPr lang="en-US" sz="2800" b="1" dirty="0"/>
              <a:t>process of creation of the Oulu adaptation, Language and Culture Grids</a:t>
            </a:r>
          </a:p>
          <a:p>
            <a:r>
              <a:rPr lang="fr-FR" dirty="0" smtClean="0"/>
              <a:t>[…]</a:t>
            </a:r>
          </a:p>
          <a:p>
            <a:endParaRPr lang="fr-FR" dirty="0"/>
          </a:p>
          <a:p>
            <a:r>
              <a:rPr lang="en-US" sz="2400" b="1" dirty="0"/>
              <a:t>We took the original FREPA descriptors, which are extremely in depth and full of a wealth of educational points and attempted to distill this down to 5 core elements for each grade section. […]</a:t>
            </a:r>
          </a:p>
          <a:p>
            <a:r>
              <a:rPr lang="en-US" sz="2400" b="1" dirty="0"/>
              <a:t>This was not an easy task, as the FREPA descriptors held so much of value that to distill them down without devaluing them seemed daunting, and to this point we have endeavored to make sure that each point within our new grid can be backtracked to the original descriptor idea/ideas.</a:t>
            </a:r>
          </a:p>
          <a:p>
            <a:endParaRPr lang="fr-FR" dirty="0"/>
          </a:p>
        </p:txBody>
      </p:sp>
      <p:sp>
        <p:nvSpPr>
          <p:cNvPr id="4" name="Ellipse 3"/>
          <p:cNvSpPr/>
          <p:nvPr/>
        </p:nvSpPr>
        <p:spPr bwMode="auto">
          <a:xfrm>
            <a:off x="169438" y="2132856"/>
            <a:ext cx="5986738" cy="849830"/>
          </a:xfrm>
          <a:prstGeom prst="ellipse">
            <a:avLst/>
          </a:prstGeom>
          <a:no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cs typeface="Arial" charset="0"/>
            </a:endParaRPr>
          </a:p>
        </p:txBody>
      </p:sp>
      <p:sp>
        <p:nvSpPr>
          <p:cNvPr id="5" name="Ellipse 4"/>
          <p:cNvSpPr/>
          <p:nvPr/>
        </p:nvSpPr>
        <p:spPr bwMode="auto">
          <a:xfrm>
            <a:off x="1633262" y="2908155"/>
            <a:ext cx="4522914" cy="736869"/>
          </a:xfrm>
          <a:prstGeom prst="ellipse">
            <a:avLst/>
          </a:prstGeom>
          <a:no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2494609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13</a:t>
            </a:fld>
            <a:endParaRPr lang="fr-FR"/>
          </a:p>
        </p:txBody>
      </p:sp>
      <p:sp>
        <p:nvSpPr>
          <p:cNvPr id="4" name="ZoneTexte 3"/>
          <p:cNvSpPr txBox="1"/>
          <p:nvPr/>
        </p:nvSpPr>
        <p:spPr>
          <a:xfrm>
            <a:off x="251520" y="505192"/>
            <a:ext cx="8640960" cy="5948144"/>
          </a:xfrm>
          <a:prstGeom prst="rect">
            <a:avLst/>
          </a:prstGeom>
          <a:solidFill>
            <a:srgbClr val="FDFCDC"/>
          </a:solidFill>
          <a:ln>
            <a:solidFill>
              <a:schemeClr val="tx1"/>
            </a:solidFill>
          </a:ln>
        </p:spPr>
        <p:txBody>
          <a:bodyPr wrap="square" rtlCol="0">
            <a:noAutofit/>
          </a:bodyPr>
          <a:lstStyle/>
          <a:p>
            <a:pPr algn="ctr"/>
            <a:r>
              <a:rPr lang="fr-FR" sz="2800" b="1" dirty="0" smtClean="0"/>
              <a:t>Axes de variation</a:t>
            </a:r>
          </a:p>
          <a:p>
            <a:pPr marL="342900" indent="-342900">
              <a:spcBef>
                <a:spcPts val="1200"/>
              </a:spcBef>
              <a:buFont typeface="Arial" panose="020B0604020202020204" pitchFamily="34" charset="0"/>
              <a:buChar char="•"/>
            </a:pPr>
            <a:r>
              <a:rPr lang="fr-FR" sz="2400" b="1" dirty="0" smtClean="0"/>
              <a:t>Référence attestée / non attestée aux Approches plurielles et au CARAP</a:t>
            </a:r>
          </a:p>
          <a:p>
            <a:pPr marL="342900" indent="-342900">
              <a:spcBef>
                <a:spcPts val="1200"/>
              </a:spcBef>
              <a:buFont typeface="Arial" panose="020B0604020202020204" pitchFamily="34" charset="0"/>
              <a:buChar char="•"/>
            </a:pPr>
            <a:r>
              <a:rPr lang="fr-FR" sz="2400" b="1" dirty="0" smtClean="0">
                <a:solidFill>
                  <a:schemeClr val="bg1">
                    <a:lumMod val="75000"/>
                  </a:schemeClr>
                </a:solidFill>
              </a:rPr>
              <a:t>Nature des éléments en correspondance</a:t>
            </a:r>
          </a:p>
          <a:p>
            <a:pPr marL="800100" lvl="1" indent="-342900">
              <a:spcBef>
                <a:spcPts val="1200"/>
              </a:spcBef>
              <a:buFont typeface="Arial" panose="020B0604020202020204" pitchFamily="34" charset="0"/>
              <a:buChar char="•"/>
            </a:pPr>
            <a:r>
              <a:rPr lang="fr-FR" sz="2400" b="1" dirty="0" smtClean="0">
                <a:solidFill>
                  <a:schemeClr val="bg1">
                    <a:lumMod val="75000"/>
                  </a:schemeClr>
                </a:solidFill>
              </a:rPr>
              <a:t>Principes qui fondent les approches plurielles</a:t>
            </a:r>
          </a:p>
          <a:p>
            <a:pPr marL="800100" lvl="1" indent="-342900">
              <a:spcBef>
                <a:spcPts val="1200"/>
              </a:spcBef>
              <a:buFont typeface="Arial" panose="020B0604020202020204" pitchFamily="34" charset="0"/>
              <a:buChar char="•"/>
            </a:pPr>
            <a:r>
              <a:rPr lang="fr-FR" sz="2400" b="1" dirty="0" smtClean="0">
                <a:solidFill>
                  <a:schemeClr val="bg1">
                    <a:lumMod val="75000"/>
                  </a:schemeClr>
                </a:solidFill>
              </a:rPr>
              <a:t>Objectifs visés</a:t>
            </a:r>
          </a:p>
          <a:p>
            <a:pPr marL="800100" lvl="1" indent="-342900">
              <a:spcBef>
                <a:spcPts val="1200"/>
              </a:spcBef>
              <a:buFont typeface="Arial" panose="020B0604020202020204" pitchFamily="34" charset="0"/>
              <a:buChar char="•"/>
            </a:pPr>
            <a:r>
              <a:rPr lang="fr-FR" sz="2400" b="1" dirty="0" smtClean="0">
                <a:solidFill>
                  <a:schemeClr val="bg1">
                    <a:lumMod val="75000"/>
                  </a:schemeClr>
                </a:solidFill>
              </a:rPr>
              <a:t>Contenus et démarches d’enseignement</a:t>
            </a:r>
          </a:p>
          <a:p>
            <a:pPr marL="342900" indent="-342900">
              <a:spcBef>
                <a:spcPts val="1200"/>
              </a:spcBef>
              <a:buFont typeface="Arial" panose="020B0604020202020204" pitchFamily="34" charset="0"/>
              <a:buChar char="•"/>
            </a:pPr>
            <a:r>
              <a:rPr lang="fr-FR" sz="2400" b="1" dirty="0" smtClean="0">
                <a:solidFill>
                  <a:schemeClr val="bg1">
                    <a:lumMod val="75000"/>
                  </a:schemeClr>
                </a:solidFill>
              </a:rPr>
              <a:t>Part du domaine didactique couvert par les approches plurielles à laquelle ces éléments correspondent</a:t>
            </a:r>
          </a:p>
          <a:p>
            <a:pPr marL="342900" indent="-342900">
              <a:spcBef>
                <a:spcPts val="1200"/>
              </a:spcBef>
              <a:buFont typeface="Arial" panose="020B0604020202020204" pitchFamily="34" charset="0"/>
              <a:buChar char="•"/>
            </a:pPr>
            <a:r>
              <a:rPr lang="fr-FR" sz="2400" b="1" dirty="0" smtClean="0">
                <a:solidFill>
                  <a:schemeClr val="bg1">
                    <a:lumMod val="75000"/>
                  </a:schemeClr>
                </a:solidFill>
              </a:rPr>
              <a:t>Champs disciplinaires concernés, transversalité</a:t>
            </a:r>
          </a:p>
          <a:p>
            <a:pPr marL="342900" indent="-342900">
              <a:spcBef>
                <a:spcPts val="1200"/>
              </a:spcBef>
              <a:buFont typeface="Arial" panose="020B0604020202020204" pitchFamily="34" charset="0"/>
              <a:buChar char="•"/>
            </a:pPr>
            <a:r>
              <a:rPr lang="fr-FR" sz="2400" b="1" dirty="0" smtClean="0">
                <a:solidFill>
                  <a:schemeClr val="bg1">
                    <a:lumMod val="75000"/>
                  </a:schemeClr>
                </a:solidFill>
              </a:rPr>
              <a:t>Localisation de ces éléments dans l’ensemble </a:t>
            </a:r>
            <a:r>
              <a:rPr lang="fr-FR" sz="2400" b="1" dirty="0" err="1" smtClean="0">
                <a:solidFill>
                  <a:schemeClr val="bg1">
                    <a:lumMod val="75000"/>
                  </a:schemeClr>
                </a:solidFill>
              </a:rPr>
              <a:t>curriculaire</a:t>
            </a:r>
            <a:endParaRPr lang="fr-FR" sz="2400" b="1" dirty="0" smtClean="0">
              <a:solidFill>
                <a:schemeClr val="bg1">
                  <a:lumMod val="75000"/>
                </a:schemeClr>
              </a:solidFill>
            </a:endParaRPr>
          </a:p>
          <a:p>
            <a:pPr marL="342900" indent="-342900">
              <a:spcBef>
                <a:spcPts val="600"/>
              </a:spcBef>
              <a:buFont typeface="Arial" panose="020B0604020202020204" pitchFamily="34" charset="0"/>
              <a:buChar char="•"/>
            </a:pPr>
            <a:endParaRPr lang="fr-FR" sz="2400" b="1" dirty="0" smtClean="0"/>
          </a:p>
        </p:txBody>
      </p:sp>
      <p:pic>
        <p:nvPicPr>
          <p:cNvPr id="2" name="Image 1"/>
          <p:cNvPicPr>
            <a:picLocks noChangeAspect="1"/>
          </p:cNvPicPr>
          <p:nvPr/>
        </p:nvPicPr>
        <p:blipFill>
          <a:blip r:embed="rId3"/>
          <a:stretch>
            <a:fillRect/>
          </a:stretch>
        </p:blipFill>
        <p:spPr>
          <a:xfrm>
            <a:off x="971601" y="3364185"/>
            <a:ext cx="7897506" cy="3076575"/>
          </a:xfrm>
          <a:prstGeom prst="rect">
            <a:avLst/>
          </a:prstGeom>
        </p:spPr>
      </p:pic>
    </p:spTree>
    <p:extLst>
      <p:ext uri="{BB962C8B-B14F-4D97-AF65-F5344CB8AC3E}">
        <p14:creationId xmlns:p14="http://schemas.microsoft.com/office/powerpoint/2010/main" val="187566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4" end="4"/>
                                            </p:txEl>
                                          </p:spTgt>
                                        </p:tgtEl>
                                        <p:attrNameLst>
                                          <p:attrName>style.color</p:attrName>
                                        </p:attrNameLst>
                                      </p:cBhvr>
                                      <p:to>
                                        <a:srgbClr val="000000"/>
                                      </p:to>
                                    </p:animClr>
                                    <p:animClr clrSpc="rgb" dir="cw">
                                      <p:cBhvr>
                                        <p:cTn id="7" dur="500" fill="hold"/>
                                        <p:tgtEl>
                                          <p:spTgt spid="4">
                                            <p:txEl>
                                              <p:pRg st="4" end="4"/>
                                            </p:txEl>
                                          </p:spTgt>
                                        </p:tgtEl>
                                        <p:attrNameLst>
                                          <p:attrName>fillcolor</p:attrName>
                                        </p:attrNameLst>
                                      </p:cBhvr>
                                      <p:to>
                                        <a:srgbClr val="000000"/>
                                      </p:to>
                                    </p:animClr>
                                    <p:set>
                                      <p:cBhvr>
                                        <p:cTn id="8" dur="500" fill="hold"/>
                                        <p:tgtEl>
                                          <p:spTgt spid="4">
                                            <p:txEl>
                                              <p:pRg st="4" end="4"/>
                                            </p:txEl>
                                          </p:spTgt>
                                        </p:tgtEl>
                                        <p:attrNameLst>
                                          <p:attrName>fill.type</p:attrName>
                                        </p:attrNameLst>
                                      </p:cBhvr>
                                      <p:to>
                                        <p:strVal val="solid"/>
                                      </p:to>
                                    </p:set>
                                    <p:set>
                                      <p:cBhvr>
                                        <p:cTn id="9" dur="500" fill="hold"/>
                                        <p:tgtEl>
                                          <p:spTgt spid="4">
                                            <p:txEl>
                                              <p:pRg st="4" end="4"/>
                                            </p:txEl>
                                          </p:spTgt>
                                        </p:tgtEl>
                                        <p:attrNameLst>
                                          <p:attrName>fill.on</p:attrName>
                                        </p:attrNameLst>
                                      </p:cBhvr>
                                      <p:to>
                                        <p:strVal val="true"/>
                                      </p:to>
                                    </p:set>
                                  </p:childTnLst>
                                </p:cTn>
                              </p:par>
                            </p:childTnLst>
                          </p:cTn>
                        </p:par>
                        <p:par>
                          <p:cTn id="10" fill="hold">
                            <p:stCondLst>
                              <p:cond delay="500"/>
                            </p:stCondLst>
                            <p:childTnLst>
                              <p:par>
                                <p:cTn id="11" presetID="19" presetClass="emph" presetSubtype="0" fill="hold" nodeType="afterEffect">
                                  <p:stCondLst>
                                    <p:cond delay="1500"/>
                                  </p:stCondLst>
                                  <p:childTnLst>
                                    <p:animClr clrSpc="rgb" dir="cw">
                                      <p:cBhvr override="childStyle">
                                        <p:cTn id="12" dur="500" fill="hold"/>
                                        <p:tgtEl>
                                          <p:spTgt spid="4">
                                            <p:txEl>
                                              <p:pRg st="2" end="2"/>
                                            </p:txEl>
                                          </p:spTgt>
                                        </p:tgtEl>
                                        <p:attrNameLst>
                                          <p:attrName>style.color</p:attrName>
                                        </p:attrNameLst>
                                      </p:cBhvr>
                                      <p:to>
                                        <a:srgbClr val="000000"/>
                                      </p:to>
                                    </p:animClr>
                                    <p:animClr clrSpc="rgb" dir="cw">
                                      <p:cBhvr>
                                        <p:cTn id="13" dur="500" fill="hold"/>
                                        <p:tgtEl>
                                          <p:spTgt spid="4">
                                            <p:txEl>
                                              <p:pRg st="2" end="2"/>
                                            </p:txEl>
                                          </p:spTgt>
                                        </p:tgtEl>
                                        <p:attrNameLst>
                                          <p:attrName>fillcolor</p:attrName>
                                        </p:attrNameLst>
                                      </p:cBhvr>
                                      <p:to>
                                        <a:srgbClr val="000000"/>
                                      </p:to>
                                    </p:animClr>
                                    <p:set>
                                      <p:cBhvr>
                                        <p:cTn id="14" dur="500" fill="hold"/>
                                        <p:tgtEl>
                                          <p:spTgt spid="4">
                                            <p:txEl>
                                              <p:pRg st="2" end="2"/>
                                            </p:txEl>
                                          </p:spTgt>
                                        </p:tgtEl>
                                        <p:attrNameLst>
                                          <p:attrName>fill.type</p:attrName>
                                        </p:attrNameLst>
                                      </p:cBhvr>
                                      <p:to>
                                        <p:strVal val="solid"/>
                                      </p:to>
                                    </p:set>
                                    <p:set>
                                      <p:cBhvr>
                                        <p:cTn id="15" dur="500" fill="hold"/>
                                        <p:tgtEl>
                                          <p:spTgt spid="4">
                                            <p:txEl>
                                              <p:pRg st="2" end="2"/>
                                            </p:txEl>
                                          </p:spTgt>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000" fill="hold"/>
                                        <p:tgtEl>
                                          <p:spTgt spid="2"/>
                                        </p:tgtEl>
                                        <p:attrNameLst>
                                          <p:attrName>ppt_x</p:attrName>
                                        </p:attrNameLst>
                                      </p:cBhvr>
                                      <p:tavLst>
                                        <p:tav tm="0">
                                          <p:val>
                                            <p:strVal val="1+#ppt_w/2"/>
                                          </p:val>
                                        </p:tav>
                                        <p:tav tm="100000">
                                          <p:val>
                                            <p:strVal val="#ppt_x"/>
                                          </p:val>
                                        </p:tav>
                                      </p:tavLst>
                                    </p:anim>
                                    <p:anim calcmode="lin" valueType="num">
                                      <p:cBhvr additive="base">
                                        <p:cTn id="21"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14</a:t>
            </a:fld>
            <a:endParaRPr lang="fr-FR"/>
          </a:p>
        </p:txBody>
      </p:sp>
      <p:sp>
        <p:nvSpPr>
          <p:cNvPr id="4" name="Rectangle à coins arrondis 3"/>
          <p:cNvSpPr/>
          <p:nvPr/>
        </p:nvSpPr>
        <p:spPr bwMode="auto">
          <a:xfrm>
            <a:off x="179512" y="1988840"/>
            <a:ext cx="2304256" cy="2880320"/>
          </a:xfrm>
          <a:prstGeom prst="roundRect">
            <a:avLst/>
          </a:prstGeom>
          <a:solidFill>
            <a:srgbClr val="CCFF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hangingPunct="0"/>
            <a:r>
              <a:rPr kumimoji="0" lang="fr-FR" sz="2800" b="0" i="0" u="none" strike="noStrike" cap="none" normalizeH="0" baseline="0" dirty="0" smtClean="0">
                <a:ln>
                  <a:noFill/>
                </a:ln>
                <a:solidFill>
                  <a:schemeClr val="tx1"/>
                </a:solidFill>
                <a:effectLst/>
              </a:rPr>
              <a:t>Le </a:t>
            </a:r>
            <a:r>
              <a:rPr lang="fr-FR" sz="2800" dirty="0" smtClean="0"/>
              <a:t> </a:t>
            </a:r>
            <a:r>
              <a:rPr lang="fr-FR" sz="2800" i="1" dirty="0" smtClean="0"/>
              <a:t>Chemin vers la citoyenneté globale </a:t>
            </a:r>
            <a:br>
              <a:rPr lang="fr-FR" sz="2800" i="1" dirty="0" smtClean="0"/>
            </a:br>
            <a:r>
              <a:rPr lang="fr-FR" sz="2800" dirty="0" smtClean="0"/>
              <a:t>de Oulu</a:t>
            </a:r>
            <a:endParaRPr kumimoji="0" lang="fr-FR" sz="2800" b="0" i="1" u="none" strike="noStrike" cap="none" normalizeH="0" baseline="0" dirty="0" smtClean="0">
              <a:ln>
                <a:noFill/>
              </a:ln>
              <a:solidFill>
                <a:schemeClr val="tx1"/>
              </a:solidFill>
              <a:effectLst/>
            </a:endParaRPr>
          </a:p>
        </p:txBody>
      </p:sp>
      <p:sp>
        <p:nvSpPr>
          <p:cNvPr id="5" name="Rectangle à coins arrondis 4"/>
          <p:cNvSpPr/>
          <p:nvPr/>
        </p:nvSpPr>
        <p:spPr bwMode="auto">
          <a:xfrm>
            <a:off x="6697216" y="4233462"/>
            <a:ext cx="2160240" cy="1441938"/>
          </a:xfrm>
          <a:prstGeom prst="roundRect">
            <a:avLst/>
          </a:prstGeom>
          <a:solidFill>
            <a:srgbClr val="CCFF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hangingPunct="0"/>
            <a:r>
              <a:rPr lang="fr-FR" sz="2800" dirty="0" smtClean="0"/>
              <a:t>Nouveau Curriculum</a:t>
            </a:r>
            <a:br>
              <a:rPr lang="fr-FR" sz="2800" dirty="0" smtClean="0"/>
            </a:br>
            <a:r>
              <a:rPr lang="fr-FR" sz="2800" dirty="0" smtClean="0"/>
              <a:t>finnois</a:t>
            </a:r>
            <a:endParaRPr lang="fr-FR" sz="2800" dirty="0"/>
          </a:p>
        </p:txBody>
      </p:sp>
      <p:sp>
        <p:nvSpPr>
          <p:cNvPr id="8" name="Rectangle à coins arrondis 7"/>
          <p:cNvSpPr/>
          <p:nvPr/>
        </p:nvSpPr>
        <p:spPr bwMode="auto">
          <a:xfrm>
            <a:off x="6670509" y="1083695"/>
            <a:ext cx="2160240" cy="1441938"/>
          </a:xfrm>
          <a:prstGeom prst="roundRect">
            <a:avLst/>
          </a:prstGeom>
          <a:solidFill>
            <a:srgbClr val="CCFF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hangingPunct="0"/>
            <a:r>
              <a:rPr lang="fr-FR" sz="2800" dirty="0" smtClean="0"/>
              <a:t>CARAP</a:t>
            </a:r>
            <a:endParaRPr lang="fr-FR" sz="2800" dirty="0"/>
          </a:p>
        </p:txBody>
      </p:sp>
      <p:sp>
        <p:nvSpPr>
          <p:cNvPr id="9" name="ZoneTexte 8"/>
          <p:cNvSpPr txBox="1"/>
          <p:nvPr/>
        </p:nvSpPr>
        <p:spPr>
          <a:xfrm>
            <a:off x="2674842" y="4823170"/>
            <a:ext cx="4032448" cy="830997"/>
          </a:xfrm>
          <a:prstGeom prst="rect">
            <a:avLst/>
          </a:prstGeom>
          <a:noFill/>
        </p:spPr>
        <p:txBody>
          <a:bodyPr wrap="square" rtlCol="0">
            <a:spAutoFit/>
          </a:bodyPr>
          <a:lstStyle/>
          <a:p>
            <a:pPr algn="ctr"/>
            <a:r>
              <a:rPr lang="fr-FR" sz="2400" b="1" dirty="0" smtClean="0"/>
              <a:t>est un outil pour la </a:t>
            </a:r>
            <a:br>
              <a:rPr lang="fr-FR" sz="2400" b="1" dirty="0" smtClean="0"/>
            </a:br>
            <a:r>
              <a:rPr lang="fr-FR" sz="2400" b="1" dirty="0" smtClean="0"/>
              <a:t>mise en œuvre de</a:t>
            </a:r>
            <a:endParaRPr lang="fr-FR" sz="2400" b="1" dirty="0"/>
          </a:p>
        </p:txBody>
      </p:sp>
      <p:sp>
        <p:nvSpPr>
          <p:cNvPr id="10" name="ZoneTexte 9"/>
          <p:cNvSpPr txBox="1"/>
          <p:nvPr/>
        </p:nvSpPr>
        <p:spPr>
          <a:xfrm>
            <a:off x="2638061" y="1516720"/>
            <a:ext cx="4032448" cy="461665"/>
          </a:xfrm>
          <a:prstGeom prst="rect">
            <a:avLst/>
          </a:prstGeom>
          <a:noFill/>
        </p:spPr>
        <p:txBody>
          <a:bodyPr wrap="square" rtlCol="0">
            <a:spAutoFit/>
          </a:bodyPr>
          <a:lstStyle/>
          <a:p>
            <a:pPr algn="ctr"/>
            <a:r>
              <a:rPr lang="fr-FR" sz="2400" b="1" dirty="0" smtClean="0"/>
              <a:t>est adapté de</a:t>
            </a:r>
            <a:endParaRPr lang="fr-FR" sz="2400" b="1" dirty="0"/>
          </a:p>
        </p:txBody>
      </p:sp>
      <p:cxnSp>
        <p:nvCxnSpPr>
          <p:cNvPr id="12" name="Connecteur droit avec flèche 11"/>
          <p:cNvCxnSpPr/>
          <p:nvPr/>
        </p:nvCxnSpPr>
        <p:spPr bwMode="auto">
          <a:xfrm>
            <a:off x="2674842" y="4751162"/>
            <a:ext cx="3925416" cy="0"/>
          </a:xfrm>
          <a:prstGeom prst="straightConnector1">
            <a:avLst/>
          </a:prstGeom>
          <a:ln w="76200">
            <a:headEnd type="none" w="med" len="med"/>
            <a:tailEnd type="triangle"/>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3">
            <a:schemeClr val="accent4"/>
          </a:lnRef>
          <a:fillRef idx="0">
            <a:schemeClr val="accent4"/>
          </a:fillRef>
          <a:effectRef idx="2">
            <a:schemeClr val="accent4"/>
          </a:effectRef>
          <a:fontRef idx="minor">
            <a:schemeClr val="tx1"/>
          </a:fontRef>
        </p:style>
      </p:cxnSp>
      <p:cxnSp>
        <p:nvCxnSpPr>
          <p:cNvPr id="13" name="Connecteur droit avec flèche 12"/>
          <p:cNvCxnSpPr/>
          <p:nvPr/>
        </p:nvCxnSpPr>
        <p:spPr bwMode="auto">
          <a:xfrm flipH="1">
            <a:off x="2549049" y="2081506"/>
            <a:ext cx="4014428" cy="0"/>
          </a:xfrm>
          <a:prstGeom prst="straightConnector1">
            <a:avLst/>
          </a:prstGeom>
          <a:ln w="76200">
            <a:headEnd type="none" w="med" len="med"/>
            <a:tailEnd type="triangle"/>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3">
            <a:schemeClr val="accent4"/>
          </a:lnRef>
          <a:fillRef idx="0">
            <a:schemeClr val="accent4"/>
          </a:fillRef>
          <a:effectRef idx="2">
            <a:schemeClr val="accent4"/>
          </a:effectRef>
          <a:fontRef idx="minor">
            <a:schemeClr val="tx1"/>
          </a:fontRef>
        </p:style>
      </p:cxnSp>
      <p:cxnSp>
        <p:nvCxnSpPr>
          <p:cNvPr id="16" name="Connecteur droit avec flèche 15"/>
          <p:cNvCxnSpPr/>
          <p:nvPr/>
        </p:nvCxnSpPr>
        <p:spPr bwMode="auto">
          <a:xfrm>
            <a:off x="7812360" y="2708920"/>
            <a:ext cx="0" cy="1209151"/>
          </a:xfrm>
          <a:prstGeom prst="straightConnector1">
            <a:avLst/>
          </a:prstGeom>
          <a:ln w="38100">
            <a:prstDash val="sysDash"/>
            <a:headEnd type="none" w="med" len="med"/>
            <a:tailEnd type="triangle"/>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2461393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15</a:t>
            </a:fld>
            <a:endParaRPr lang="fr-FR"/>
          </a:p>
        </p:txBody>
      </p:sp>
      <p:sp>
        <p:nvSpPr>
          <p:cNvPr id="4" name="ZoneTexte 3"/>
          <p:cNvSpPr txBox="1"/>
          <p:nvPr/>
        </p:nvSpPr>
        <p:spPr>
          <a:xfrm>
            <a:off x="251520" y="505192"/>
            <a:ext cx="8640960" cy="5948144"/>
          </a:xfrm>
          <a:prstGeom prst="rect">
            <a:avLst/>
          </a:prstGeom>
          <a:solidFill>
            <a:srgbClr val="FDFCDC"/>
          </a:solidFill>
          <a:ln>
            <a:solidFill>
              <a:schemeClr val="tx1"/>
            </a:solidFill>
          </a:ln>
        </p:spPr>
        <p:txBody>
          <a:bodyPr wrap="square" rtlCol="0">
            <a:noAutofit/>
          </a:bodyPr>
          <a:lstStyle/>
          <a:p>
            <a:pPr algn="ctr"/>
            <a:r>
              <a:rPr lang="fr-FR" sz="2800" b="1" dirty="0" smtClean="0"/>
              <a:t>Axes de variation</a:t>
            </a:r>
          </a:p>
          <a:p>
            <a:pPr marL="342900" indent="-342900">
              <a:spcBef>
                <a:spcPts val="1200"/>
              </a:spcBef>
              <a:buFont typeface="Arial" panose="020B0604020202020204" pitchFamily="34" charset="0"/>
              <a:buChar char="•"/>
            </a:pPr>
            <a:r>
              <a:rPr lang="fr-FR" sz="2400" b="1" dirty="0" smtClean="0"/>
              <a:t>Référence attestée / non attestée aux Approches plurielles et au CARAP</a:t>
            </a:r>
          </a:p>
          <a:p>
            <a:pPr marL="342900" indent="-342900">
              <a:spcBef>
                <a:spcPts val="1200"/>
              </a:spcBef>
              <a:buFont typeface="Arial" panose="020B0604020202020204" pitchFamily="34" charset="0"/>
              <a:buChar char="•"/>
            </a:pPr>
            <a:r>
              <a:rPr lang="fr-FR" sz="2400" b="1" dirty="0" smtClean="0"/>
              <a:t>Nature des éléments en correspondance</a:t>
            </a:r>
          </a:p>
          <a:p>
            <a:pPr marL="800100" lvl="1" indent="-342900">
              <a:spcBef>
                <a:spcPts val="1200"/>
              </a:spcBef>
              <a:buFont typeface="Arial" panose="020B0604020202020204" pitchFamily="34" charset="0"/>
              <a:buChar char="•"/>
            </a:pPr>
            <a:r>
              <a:rPr lang="fr-FR" sz="2400" b="1" dirty="0" smtClean="0">
                <a:solidFill>
                  <a:schemeClr val="bg1">
                    <a:lumMod val="75000"/>
                  </a:schemeClr>
                </a:solidFill>
              </a:rPr>
              <a:t>Principes qui fondent les approches plurielles</a:t>
            </a:r>
          </a:p>
          <a:p>
            <a:pPr marL="800100" lvl="1" indent="-342900">
              <a:spcBef>
                <a:spcPts val="1200"/>
              </a:spcBef>
              <a:buFont typeface="Arial" panose="020B0604020202020204" pitchFamily="34" charset="0"/>
              <a:buChar char="•"/>
            </a:pPr>
            <a:r>
              <a:rPr lang="fr-FR" sz="2400" b="1" dirty="0" smtClean="0"/>
              <a:t>Objectifs visés</a:t>
            </a:r>
          </a:p>
          <a:p>
            <a:pPr marL="800100" lvl="1" indent="-342900">
              <a:spcBef>
                <a:spcPts val="1200"/>
              </a:spcBef>
              <a:buFont typeface="Arial" panose="020B0604020202020204" pitchFamily="34" charset="0"/>
              <a:buChar char="•"/>
            </a:pPr>
            <a:r>
              <a:rPr lang="fr-FR" sz="2400" b="1" dirty="0" smtClean="0">
                <a:solidFill>
                  <a:schemeClr val="bg1">
                    <a:lumMod val="75000"/>
                  </a:schemeClr>
                </a:solidFill>
              </a:rPr>
              <a:t>Contenus et démarches d’enseignement</a:t>
            </a:r>
          </a:p>
          <a:p>
            <a:pPr marL="342900" indent="-342900">
              <a:spcBef>
                <a:spcPts val="1200"/>
              </a:spcBef>
              <a:buFont typeface="Arial" panose="020B0604020202020204" pitchFamily="34" charset="0"/>
              <a:buChar char="•"/>
            </a:pPr>
            <a:r>
              <a:rPr lang="fr-FR" sz="2400" b="1" dirty="0" smtClean="0">
                <a:solidFill>
                  <a:schemeClr val="bg1">
                    <a:lumMod val="75000"/>
                  </a:schemeClr>
                </a:solidFill>
              </a:rPr>
              <a:t>Part du domaine didactique couvert par les approches plurielles à laquelle ces éléments correspondent</a:t>
            </a:r>
          </a:p>
          <a:p>
            <a:pPr marL="342900" indent="-342900">
              <a:spcBef>
                <a:spcPts val="1200"/>
              </a:spcBef>
              <a:buFont typeface="Arial" panose="020B0604020202020204" pitchFamily="34" charset="0"/>
              <a:buChar char="•"/>
            </a:pPr>
            <a:r>
              <a:rPr lang="fr-FR" sz="2400" b="1" dirty="0" smtClean="0">
                <a:solidFill>
                  <a:schemeClr val="bg1">
                    <a:lumMod val="75000"/>
                  </a:schemeClr>
                </a:solidFill>
              </a:rPr>
              <a:t>Champs disciplinaires concernés, transversalité</a:t>
            </a:r>
          </a:p>
          <a:p>
            <a:pPr marL="342900" indent="-342900">
              <a:spcBef>
                <a:spcPts val="1200"/>
              </a:spcBef>
              <a:buFont typeface="Arial" panose="020B0604020202020204" pitchFamily="34" charset="0"/>
              <a:buChar char="•"/>
            </a:pPr>
            <a:r>
              <a:rPr lang="fr-FR" sz="2400" b="1" dirty="0" smtClean="0">
                <a:solidFill>
                  <a:schemeClr val="bg1">
                    <a:lumMod val="75000"/>
                  </a:schemeClr>
                </a:solidFill>
              </a:rPr>
              <a:t>Localisation de ces éléments dans l’ensemble </a:t>
            </a:r>
            <a:r>
              <a:rPr lang="fr-FR" sz="2400" b="1" dirty="0" err="1" smtClean="0">
                <a:solidFill>
                  <a:schemeClr val="bg1">
                    <a:lumMod val="75000"/>
                  </a:schemeClr>
                </a:solidFill>
              </a:rPr>
              <a:t>curriculaire</a:t>
            </a:r>
            <a:endParaRPr lang="fr-FR" sz="2400" b="1" dirty="0" smtClean="0">
              <a:solidFill>
                <a:schemeClr val="bg1">
                  <a:lumMod val="75000"/>
                </a:schemeClr>
              </a:solidFill>
            </a:endParaRPr>
          </a:p>
          <a:p>
            <a:pPr marL="342900" indent="-342900">
              <a:spcBef>
                <a:spcPts val="600"/>
              </a:spcBef>
              <a:buFont typeface="Arial" panose="020B0604020202020204" pitchFamily="34" charset="0"/>
              <a:buChar char="•"/>
            </a:pPr>
            <a:endParaRPr lang="fr-FR" sz="2400" b="1" dirty="0" smtClean="0"/>
          </a:p>
        </p:txBody>
      </p:sp>
      <p:grpSp>
        <p:nvGrpSpPr>
          <p:cNvPr id="14" name="Groupe 13"/>
          <p:cNvGrpSpPr/>
          <p:nvPr/>
        </p:nvGrpSpPr>
        <p:grpSpPr>
          <a:xfrm>
            <a:off x="539552" y="1287725"/>
            <a:ext cx="7654828" cy="1717725"/>
            <a:chOff x="539552" y="2060848"/>
            <a:chExt cx="7654828" cy="1717725"/>
          </a:xfrm>
        </p:grpSpPr>
        <p:pic>
          <p:nvPicPr>
            <p:cNvPr id="2" name="Image 1"/>
            <p:cNvPicPr>
              <a:picLocks noChangeAspect="1"/>
            </p:cNvPicPr>
            <p:nvPr/>
          </p:nvPicPr>
          <p:blipFill>
            <a:blip r:embed="rId3"/>
            <a:stretch>
              <a:fillRect/>
            </a:stretch>
          </p:blipFill>
          <p:spPr>
            <a:xfrm>
              <a:off x="539552" y="2060848"/>
              <a:ext cx="7654828" cy="1717725"/>
            </a:xfrm>
            <a:prstGeom prst="rect">
              <a:avLst/>
            </a:prstGeom>
            <a:ln>
              <a:solidFill>
                <a:srgbClr val="C00000"/>
              </a:solidFill>
            </a:ln>
          </p:spPr>
        </p:pic>
        <p:cxnSp>
          <p:nvCxnSpPr>
            <p:cNvPr id="6" name="Connecteur droit 5"/>
            <p:cNvCxnSpPr/>
            <p:nvPr/>
          </p:nvCxnSpPr>
          <p:spPr bwMode="auto">
            <a:xfrm>
              <a:off x="6553200" y="2420888"/>
              <a:ext cx="125916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 name="Connecteur droit 7"/>
            <p:cNvCxnSpPr/>
            <p:nvPr/>
          </p:nvCxnSpPr>
          <p:spPr bwMode="auto">
            <a:xfrm>
              <a:off x="683568" y="2780928"/>
              <a:ext cx="576064"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Connecteur droit 9"/>
            <p:cNvCxnSpPr/>
            <p:nvPr/>
          </p:nvCxnSpPr>
          <p:spPr bwMode="auto">
            <a:xfrm flipV="1">
              <a:off x="4860032" y="3063727"/>
              <a:ext cx="2952328" cy="5233"/>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 name="Connecteur droit 12"/>
            <p:cNvCxnSpPr/>
            <p:nvPr/>
          </p:nvCxnSpPr>
          <p:spPr bwMode="auto">
            <a:xfrm flipV="1">
              <a:off x="683568" y="3411055"/>
              <a:ext cx="2952328" cy="5233"/>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pic>
        <p:nvPicPr>
          <p:cNvPr id="15" name="Image 14"/>
          <p:cNvPicPr>
            <a:picLocks noChangeAspect="1"/>
          </p:cNvPicPr>
          <p:nvPr/>
        </p:nvPicPr>
        <p:blipFill>
          <a:blip r:embed="rId4"/>
          <a:stretch>
            <a:fillRect/>
          </a:stretch>
        </p:blipFill>
        <p:spPr>
          <a:xfrm>
            <a:off x="1634430" y="3194529"/>
            <a:ext cx="7258050" cy="2247900"/>
          </a:xfrm>
          <a:prstGeom prst="rect">
            <a:avLst/>
          </a:prstGeom>
          <a:ln>
            <a:solidFill>
              <a:srgbClr val="FF0000"/>
            </a:solidFill>
          </a:ln>
        </p:spPr>
      </p:pic>
    </p:spTree>
    <p:extLst>
      <p:ext uri="{BB962C8B-B14F-4D97-AF65-F5344CB8AC3E}">
        <p14:creationId xmlns:p14="http://schemas.microsoft.com/office/powerpoint/2010/main" val="139464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afterEffect">
                                  <p:stCondLst>
                                    <p:cond delay="750"/>
                                  </p:stCondLst>
                                  <p:childTnLst>
                                    <p:animClr clrSpc="rgb" dir="cw">
                                      <p:cBhvr override="childStyle">
                                        <p:cTn id="6" dur="2500" fill="hold"/>
                                        <p:tgtEl>
                                          <p:spTgt spid="4">
                                            <p:txEl>
                                              <p:pRg st="8" end="8"/>
                                            </p:txEl>
                                          </p:spTgt>
                                        </p:tgtEl>
                                        <p:attrNameLst>
                                          <p:attrName>style.color</p:attrName>
                                        </p:attrNameLst>
                                      </p:cBhvr>
                                      <p:to>
                                        <a:srgbClr val="000000"/>
                                      </p:to>
                                    </p:animClr>
                                    <p:animClr clrSpc="rgb" dir="cw">
                                      <p:cBhvr>
                                        <p:cTn id="7" dur="2500" fill="hold"/>
                                        <p:tgtEl>
                                          <p:spTgt spid="4">
                                            <p:txEl>
                                              <p:pRg st="8" end="8"/>
                                            </p:txEl>
                                          </p:spTgt>
                                        </p:tgtEl>
                                        <p:attrNameLst>
                                          <p:attrName>fillcolor</p:attrName>
                                        </p:attrNameLst>
                                      </p:cBhvr>
                                      <p:to>
                                        <a:srgbClr val="000000"/>
                                      </p:to>
                                    </p:animClr>
                                    <p:set>
                                      <p:cBhvr>
                                        <p:cTn id="8" dur="2500" fill="hold"/>
                                        <p:tgtEl>
                                          <p:spTgt spid="4">
                                            <p:txEl>
                                              <p:pRg st="8" end="8"/>
                                            </p:txEl>
                                          </p:spTgt>
                                        </p:tgtEl>
                                        <p:attrNameLst>
                                          <p:attrName>fill.type</p:attrName>
                                        </p:attrNameLst>
                                      </p:cBhvr>
                                      <p:to>
                                        <p:strVal val="solid"/>
                                      </p:to>
                                    </p:set>
                                    <p:set>
                                      <p:cBhvr>
                                        <p:cTn id="9" dur="2500" fill="hold"/>
                                        <p:tgtEl>
                                          <p:spTgt spid="4">
                                            <p:txEl>
                                              <p:pRg st="8" end="8"/>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1000" fill="hold"/>
                                        <p:tgtEl>
                                          <p:spTgt spid="14"/>
                                        </p:tgtEl>
                                        <p:attrNameLst>
                                          <p:attrName>ppt_x</p:attrName>
                                        </p:attrNameLst>
                                      </p:cBhvr>
                                      <p:tavLst>
                                        <p:tav tm="0">
                                          <p:val>
                                            <p:strVal val="1+#ppt_w/2"/>
                                          </p:val>
                                        </p:tav>
                                        <p:tav tm="100000">
                                          <p:val>
                                            <p:strVal val="#ppt_x"/>
                                          </p:val>
                                        </p:tav>
                                      </p:tavLst>
                                    </p:anim>
                                    <p:anim calcmode="lin" valueType="num">
                                      <p:cBhvr additive="base">
                                        <p:cTn id="1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1+#ppt_w/2"/>
                                          </p:val>
                                        </p:tav>
                                        <p:tav tm="100000">
                                          <p:val>
                                            <p:strVal val="#ppt_x"/>
                                          </p:val>
                                        </p:tav>
                                      </p:tavLst>
                                    </p:anim>
                                    <p:anim calcmode="lin" valueType="num">
                                      <p:cBhvr additive="base">
                                        <p:cTn id="21"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16</a:t>
            </a:fld>
            <a:endParaRPr lang="fr-FR"/>
          </a:p>
        </p:txBody>
      </p:sp>
      <p:sp>
        <p:nvSpPr>
          <p:cNvPr id="4" name="ZoneTexte 3"/>
          <p:cNvSpPr txBox="1"/>
          <p:nvPr/>
        </p:nvSpPr>
        <p:spPr>
          <a:xfrm>
            <a:off x="251520" y="505192"/>
            <a:ext cx="8640960" cy="5948144"/>
          </a:xfrm>
          <a:prstGeom prst="rect">
            <a:avLst/>
          </a:prstGeom>
          <a:solidFill>
            <a:srgbClr val="FDFCDC"/>
          </a:solidFill>
          <a:ln>
            <a:solidFill>
              <a:schemeClr val="tx1"/>
            </a:solidFill>
          </a:ln>
        </p:spPr>
        <p:txBody>
          <a:bodyPr wrap="square" rtlCol="0">
            <a:noAutofit/>
          </a:bodyPr>
          <a:lstStyle/>
          <a:p>
            <a:pPr algn="ctr"/>
            <a:r>
              <a:rPr lang="fr-FR" sz="2800" b="1" dirty="0" smtClean="0"/>
              <a:t>Axes de variation</a:t>
            </a:r>
          </a:p>
          <a:p>
            <a:pPr marL="342900" indent="-342900">
              <a:spcBef>
                <a:spcPts val="1200"/>
              </a:spcBef>
              <a:buFont typeface="Arial" panose="020B0604020202020204" pitchFamily="34" charset="0"/>
              <a:buChar char="•"/>
            </a:pPr>
            <a:r>
              <a:rPr lang="fr-FR" sz="2400" b="1" dirty="0" smtClean="0"/>
              <a:t>Référence attestée / non attestée aux Approches plurielles et au CARAP</a:t>
            </a:r>
          </a:p>
          <a:p>
            <a:pPr marL="342900" indent="-342900">
              <a:spcBef>
                <a:spcPts val="1200"/>
              </a:spcBef>
              <a:buFont typeface="Arial" panose="020B0604020202020204" pitchFamily="34" charset="0"/>
              <a:buChar char="•"/>
            </a:pPr>
            <a:r>
              <a:rPr lang="fr-FR" sz="2400" b="1" dirty="0" smtClean="0"/>
              <a:t>Nature des éléments en correspondance</a:t>
            </a:r>
          </a:p>
          <a:p>
            <a:pPr marL="800100" lvl="1" indent="-342900">
              <a:spcBef>
                <a:spcPts val="1200"/>
              </a:spcBef>
              <a:buFont typeface="Arial" panose="020B0604020202020204" pitchFamily="34" charset="0"/>
              <a:buChar char="•"/>
            </a:pPr>
            <a:r>
              <a:rPr lang="fr-FR" sz="2400" b="1" dirty="0" smtClean="0">
                <a:solidFill>
                  <a:schemeClr val="bg1">
                    <a:lumMod val="75000"/>
                  </a:schemeClr>
                </a:solidFill>
              </a:rPr>
              <a:t>Principes qui fondent les approches plurielles</a:t>
            </a:r>
          </a:p>
          <a:p>
            <a:pPr marL="800100" lvl="1" indent="-342900">
              <a:spcBef>
                <a:spcPts val="1200"/>
              </a:spcBef>
              <a:buFont typeface="Arial" panose="020B0604020202020204" pitchFamily="34" charset="0"/>
              <a:buChar char="•"/>
            </a:pPr>
            <a:r>
              <a:rPr lang="fr-FR" sz="2400" b="1" dirty="0" smtClean="0"/>
              <a:t>Objectifs visés</a:t>
            </a:r>
          </a:p>
          <a:p>
            <a:pPr marL="800100" lvl="1" indent="-342900">
              <a:spcBef>
                <a:spcPts val="1200"/>
              </a:spcBef>
              <a:buFont typeface="Arial" panose="020B0604020202020204" pitchFamily="34" charset="0"/>
              <a:buChar char="•"/>
            </a:pPr>
            <a:r>
              <a:rPr lang="fr-FR" sz="2400" b="1" dirty="0" smtClean="0">
                <a:solidFill>
                  <a:schemeClr val="bg1">
                    <a:lumMod val="75000"/>
                  </a:schemeClr>
                </a:solidFill>
              </a:rPr>
              <a:t>Contenus et démarches d’enseignement</a:t>
            </a:r>
          </a:p>
          <a:p>
            <a:pPr marL="342900" indent="-342900">
              <a:spcBef>
                <a:spcPts val="1200"/>
              </a:spcBef>
              <a:buFont typeface="Arial" panose="020B0604020202020204" pitchFamily="34" charset="0"/>
              <a:buChar char="•"/>
            </a:pPr>
            <a:r>
              <a:rPr lang="fr-FR" sz="2400" b="1" dirty="0" smtClean="0">
                <a:solidFill>
                  <a:schemeClr val="bg1">
                    <a:lumMod val="75000"/>
                  </a:schemeClr>
                </a:solidFill>
              </a:rPr>
              <a:t>Part du domaine didactique couvert par les approches plurielles à laquelle ces éléments correspondent</a:t>
            </a:r>
          </a:p>
          <a:p>
            <a:pPr marL="342900" indent="-342900">
              <a:spcBef>
                <a:spcPts val="1200"/>
              </a:spcBef>
              <a:buFont typeface="Arial" panose="020B0604020202020204" pitchFamily="34" charset="0"/>
              <a:buChar char="•"/>
            </a:pPr>
            <a:r>
              <a:rPr lang="fr-FR" sz="2400" b="1" dirty="0" smtClean="0">
                <a:solidFill>
                  <a:schemeClr val="bg1">
                    <a:lumMod val="75000"/>
                  </a:schemeClr>
                </a:solidFill>
              </a:rPr>
              <a:t>Champs disciplinaires concernés, transversalité</a:t>
            </a:r>
          </a:p>
          <a:p>
            <a:pPr marL="342900" indent="-342900">
              <a:spcBef>
                <a:spcPts val="1200"/>
              </a:spcBef>
              <a:buFont typeface="Arial" panose="020B0604020202020204" pitchFamily="34" charset="0"/>
              <a:buChar char="•"/>
            </a:pPr>
            <a:r>
              <a:rPr lang="fr-FR" sz="2400" b="1" dirty="0" smtClean="0"/>
              <a:t>Localisation de ces éléments dans l’ensemble </a:t>
            </a:r>
            <a:r>
              <a:rPr lang="fr-FR" sz="2400" b="1" dirty="0" err="1" smtClean="0"/>
              <a:t>curriculaire</a:t>
            </a:r>
            <a:endParaRPr lang="fr-FR" sz="2400" b="1" dirty="0" smtClean="0"/>
          </a:p>
          <a:p>
            <a:pPr marL="342900" indent="-342900">
              <a:spcBef>
                <a:spcPts val="600"/>
              </a:spcBef>
              <a:buFont typeface="Arial" panose="020B0604020202020204" pitchFamily="34" charset="0"/>
              <a:buChar char="•"/>
            </a:pPr>
            <a:endParaRPr lang="fr-FR" sz="2400" b="1" dirty="0" smtClean="0"/>
          </a:p>
        </p:txBody>
      </p:sp>
    </p:spTree>
    <p:extLst>
      <p:ext uri="{BB962C8B-B14F-4D97-AF65-F5344CB8AC3E}">
        <p14:creationId xmlns:p14="http://schemas.microsoft.com/office/powerpoint/2010/main" val="408690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2250" fill="hold"/>
                                        <p:tgtEl>
                                          <p:spTgt spid="4">
                                            <p:txEl>
                                              <p:pRg st="7" end="7"/>
                                            </p:txEl>
                                          </p:spTgt>
                                        </p:tgtEl>
                                        <p:attrNameLst>
                                          <p:attrName>style.color</p:attrName>
                                        </p:attrNameLst>
                                      </p:cBhvr>
                                      <p:to>
                                        <a:srgbClr val="000000"/>
                                      </p:to>
                                    </p:animClr>
                                    <p:animClr clrSpc="rgb" dir="cw">
                                      <p:cBhvr>
                                        <p:cTn id="7" dur="2250" fill="hold"/>
                                        <p:tgtEl>
                                          <p:spTgt spid="4">
                                            <p:txEl>
                                              <p:pRg st="7" end="7"/>
                                            </p:txEl>
                                          </p:spTgt>
                                        </p:tgtEl>
                                        <p:attrNameLst>
                                          <p:attrName>fillcolor</p:attrName>
                                        </p:attrNameLst>
                                      </p:cBhvr>
                                      <p:to>
                                        <a:srgbClr val="000000"/>
                                      </p:to>
                                    </p:animClr>
                                    <p:set>
                                      <p:cBhvr>
                                        <p:cTn id="8" dur="2250" fill="hold"/>
                                        <p:tgtEl>
                                          <p:spTgt spid="4">
                                            <p:txEl>
                                              <p:pRg st="7" end="7"/>
                                            </p:txEl>
                                          </p:spTgt>
                                        </p:tgtEl>
                                        <p:attrNameLst>
                                          <p:attrName>fill.type</p:attrName>
                                        </p:attrNameLst>
                                      </p:cBhvr>
                                      <p:to>
                                        <p:strVal val="solid"/>
                                      </p:to>
                                    </p:set>
                                    <p:set>
                                      <p:cBhvr>
                                        <p:cTn id="9" dur="2250" fill="hold"/>
                                        <p:tgtEl>
                                          <p:spTgt spid="4">
                                            <p:txEl>
                                              <p:pRg st="7" end="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17</a:t>
            </a:fld>
            <a:endParaRPr lang="fr-FR"/>
          </a:p>
        </p:txBody>
      </p:sp>
      <p:grpSp>
        <p:nvGrpSpPr>
          <p:cNvPr id="2" name="Groupe 1"/>
          <p:cNvGrpSpPr/>
          <p:nvPr/>
        </p:nvGrpSpPr>
        <p:grpSpPr>
          <a:xfrm>
            <a:off x="17495" y="1"/>
            <a:ext cx="9081658" cy="6857999"/>
            <a:chOff x="17495" y="0"/>
            <a:chExt cx="9081658" cy="6857999"/>
          </a:xfrm>
        </p:grpSpPr>
        <p:pic>
          <p:nvPicPr>
            <p:cNvPr id="4" name="Image 3"/>
            <p:cNvPicPr>
              <a:picLocks noChangeAspect="1"/>
            </p:cNvPicPr>
            <p:nvPr/>
          </p:nvPicPr>
          <p:blipFill>
            <a:blip r:embed="rId3"/>
            <a:stretch>
              <a:fillRect/>
            </a:stretch>
          </p:blipFill>
          <p:spPr>
            <a:xfrm>
              <a:off x="17495" y="0"/>
              <a:ext cx="9081658" cy="6857999"/>
            </a:xfrm>
            <a:prstGeom prst="rect">
              <a:avLst/>
            </a:prstGeom>
          </p:spPr>
        </p:pic>
        <p:pic>
          <p:nvPicPr>
            <p:cNvPr id="5" name="Image 4"/>
            <p:cNvPicPr>
              <a:picLocks noChangeAspect="1"/>
            </p:cNvPicPr>
            <p:nvPr/>
          </p:nvPicPr>
          <p:blipFill>
            <a:blip r:embed="rId4"/>
            <a:stretch>
              <a:fillRect/>
            </a:stretch>
          </p:blipFill>
          <p:spPr>
            <a:xfrm>
              <a:off x="386856" y="5673154"/>
              <a:ext cx="2898491" cy="1144141"/>
            </a:xfrm>
            <a:prstGeom prst="rect">
              <a:avLst/>
            </a:prstGeom>
          </p:spPr>
        </p:pic>
      </p:grpSp>
      <p:grpSp>
        <p:nvGrpSpPr>
          <p:cNvPr id="22" name="Groupe 21"/>
          <p:cNvGrpSpPr/>
          <p:nvPr/>
        </p:nvGrpSpPr>
        <p:grpSpPr>
          <a:xfrm>
            <a:off x="4416546" y="688777"/>
            <a:ext cx="4682606" cy="6052591"/>
            <a:chOff x="4416546" y="764704"/>
            <a:chExt cx="4682606" cy="6052591"/>
          </a:xfrm>
        </p:grpSpPr>
        <p:grpSp>
          <p:nvGrpSpPr>
            <p:cNvPr id="6" name="Groupe 5"/>
            <p:cNvGrpSpPr/>
            <p:nvPr/>
          </p:nvGrpSpPr>
          <p:grpSpPr>
            <a:xfrm>
              <a:off x="4416546" y="764704"/>
              <a:ext cx="4682606" cy="6052591"/>
              <a:chOff x="3635896" y="188640"/>
              <a:chExt cx="5256584" cy="6532835"/>
            </a:xfrm>
          </p:grpSpPr>
          <p:sp>
            <p:nvSpPr>
              <p:cNvPr id="7" name="Rectangle 6"/>
              <p:cNvSpPr/>
              <p:nvPr/>
            </p:nvSpPr>
            <p:spPr bwMode="auto">
              <a:xfrm>
                <a:off x="3635896" y="188640"/>
                <a:ext cx="5256584" cy="6532835"/>
              </a:xfrm>
              <a:prstGeom prst="rect">
                <a:avLst/>
              </a:prstGeom>
              <a:solidFill>
                <a:srgbClr val="FDFCDC"/>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grpSp>
            <p:nvGrpSpPr>
              <p:cNvPr id="8" name="Groupe 7"/>
              <p:cNvGrpSpPr/>
              <p:nvPr/>
            </p:nvGrpSpPr>
            <p:grpSpPr>
              <a:xfrm>
                <a:off x="3870164" y="396746"/>
                <a:ext cx="4816636" cy="6086604"/>
                <a:chOff x="1765152" y="158621"/>
                <a:chExt cx="6324600" cy="6562854"/>
              </a:xfrm>
            </p:grpSpPr>
            <p:pic>
              <p:nvPicPr>
                <p:cNvPr id="9" name="Picture 2" descr="Afficher l'image d'orig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5152" y="2882247"/>
                  <a:ext cx="6324600" cy="2106633"/>
                </a:xfrm>
                <a:prstGeom prst="rect">
                  <a:avLst/>
                </a:prstGeom>
                <a:noFill/>
                <a:ln w="38100">
                  <a:noFill/>
                </a:ln>
                <a:extLst>
                  <a:ext uri="{909E8E84-426E-40dd-AFC4-6F175D3DCCD1}">
                    <a14:hiddenFill xmlns:a14="http://schemas.microsoft.com/office/drawing/2010/main" xmlns="">
                      <a:solidFill>
                        <a:srgbClr val="FFFFFF"/>
                      </a:solidFill>
                    </a14:hiddenFill>
                  </a:ext>
                </a:extLst>
              </p:spPr>
            </p:pic>
            <p:pic>
              <p:nvPicPr>
                <p:cNvPr id="10" name="Image 9"/>
                <p:cNvPicPr>
                  <a:picLocks noChangeAspect="1"/>
                </p:cNvPicPr>
                <p:nvPr/>
              </p:nvPicPr>
              <p:blipFill>
                <a:blip r:embed="rId6"/>
                <a:stretch>
                  <a:fillRect/>
                </a:stretch>
              </p:blipFill>
              <p:spPr>
                <a:xfrm>
                  <a:off x="1765152" y="158621"/>
                  <a:ext cx="6324600" cy="3686175"/>
                </a:xfrm>
                <a:prstGeom prst="rect">
                  <a:avLst/>
                </a:prstGeom>
                <a:ln w="38100">
                  <a:noFill/>
                </a:ln>
              </p:spPr>
            </p:pic>
            <p:pic>
              <p:nvPicPr>
                <p:cNvPr id="11" name="Image 10"/>
                <p:cNvPicPr>
                  <a:picLocks noChangeAspect="1"/>
                </p:cNvPicPr>
                <p:nvPr/>
              </p:nvPicPr>
              <p:blipFill>
                <a:blip r:embed="rId7"/>
                <a:stretch>
                  <a:fillRect/>
                </a:stretch>
              </p:blipFill>
              <p:spPr>
                <a:xfrm>
                  <a:off x="1765152" y="4235450"/>
                  <a:ext cx="6324600" cy="2486025"/>
                </a:xfrm>
                <a:prstGeom prst="rect">
                  <a:avLst/>
                </a:prstGeom>
                <a:ln w="38100">
                  <a:noFill/>
                </a:ln>
              </p:spPr>
            </p:pic>
          </p:grpSp>
        </p:grpSp>
        <p:pic>
          <p:nvPicPr>
            <p:cNvPr id="19" name="Image 18"/>
            <p:cNvPicPr>
              <a:picLocks noChangeAspect="1"/>
            </p:cNvPicPr>
            <p:nvPr/>
          </p:nvPicPr>
          <p:blipFill>
            <a:blip r:embed="rId8"/>
            <a:stretch>
              <a:fillRect/>
            </a:stretch>
          </p:blipFill>
          <p:spPr>
            <a:xfrm>
              <a:off x="4621610" y="4454259"/>
              <a:ext cx="4342878" cy="2142415"/>
            </a:xfrm>
            <a:prstGeom prst="rect">
              <a:avLst/>
            </a:prstGeom>
          </p:spPr>
        </p:pic>
        <p:pic>
          <p:nvPicPr>
            <p:cNvPr id="20" name="Image 19"/>
            <p:cNvPicPr>
              <a:picLocks noChangeAspect="1"/>
            </p:cNvPicPr>
            <p:nvPr/>
          </p:nvPicPr>
          <p:blipFill>
            <a:blip r:embed="rId9"/>
            <a:stretch>
              <a:fillRect/>
            </a:stretch>
          </p:blipFill>
          <p:spPr>
            <a:xfrm>
              <a:off x="4491382" y="1556792"/>
              <a:ext cx="4558400" cy="2577673"/>
            </a:xfrm>
            <a:prstGeom prst="rect">
              <a:avLst/>
            </a:prstGeom>
          </p:spPr>
        </p:pic>
      </p:grpSp>
      <p:cxnSp>
        <p:nvCxnSpPr>
          <p:cNvPr id="15" name="Connecteur droit avec flèche 14"/>
          <p:cNvCxnSpPr/>
          <p:nvPr/>
        </p:nvCxnSpPr>
        <p:spPr bwMode="auto">
          <a:xfrm flipH="1">
            <a:off x="2490399" y="4594805"/>
            <a:ext cx="1558883" cy="1036230"/>
          </a:xfrm>
          <a:prstGeom prst="straightConnector1">
            <a:avLst/>
          </a:prstGeom>
          <a:ln w="57150">
            <a:headEnd type="none" w="med" len="med"/>
            <a:tailEnd type="triangle"/>
          </a:ln>
          <a:extLst/>
        </p:spPr>
        <p:style>
          <a:lnRef idx="3">
            <a:schemeClr val="accent6"/>
          </a:lnRef>
          <a:fillRef idx="0">
            <a:schemeClr val="accent6"/>
          </a:fillRef>
          <a:effectRef idx="2">
            <a:schemeClr val="accent6"/>
          </a:effectRef>
          <a:fontRef idx="minor">
            <a:schemeClr val="tx1"/>
          </a:fontRef>
        </p:style>
      </p:cxnSp>
      <p:cxnSp>
        <p:nvCxnSpPr>
          <p:cNvPr id="16" name="Connecteur droit avec flèche 15"/>
          <p:cNvCxnSpPr/>
          <p:nvPr/>
        </p:nvCxnSpPr>
        <p:spPr bwMode="auto">
          <a:xfrm flipH="1">
            <a:off x="2205088" y="3939868"/>
            <a:ext cx="1889408" cy="1710376"/>
          </a:xfrm>
          <a:prstGeom prst="straightConnector1">
            <a:avLst/>
          </a:prstGeom>
          <a:ln w="57150">
            <a:headEnd type="none" w="med" len="med"/>
            <a:tailEnd type="triangle"/>
          </a:ln>
          <a:extLst/>
        </p:spPr>
        <p:style>
          <a:lnRef idx="3">
            <a:schemeClr val="accent6"/>
          </a:lnRef>
          <a:fillRef idx="0">
            <a:schemeClr val="accent6"/>
          </a:fillRef>
          <a:effectRef idx="2">
            <a:schemeClr val="accent6"/>
          </a:effectRef>
          <a:fontRef idx="minor">
            <a:schemeClr val="tx1"/>
          </a:fontRef>
        </p:style>
      </p:cxnSp>
      <p:cxnSp>
        <p:nvCxnSpPr>
          <p:cNvPr id="24" name="Connecteur droit avec flèche 23"/>
          <p:cNvCxnSpPr/>
          <p:nvPr/>
        </p:nvCxnSpPr>
        <p:spPr bwMode="auto">
          <a:xfrm flipH="1">
            <a:off x="2801405" y="5197728"/>
            <a:ext cx="1076364" cy="533708"/>
          </a:xfrm>
          <a:prstGeom prst="straightConnector1">
            <a:avLst/>
          </a:prstGeom>
          <a:ln w="57150">
            <a:headEnd type="none" w="med" len="med"/>
            <a:tailEnd type="triangle"/>
          </a:ln>
          <a:extLst/>
        </p:spPr>
        <p:style>
          <a:lnRef idx="3">
            <a:schemeClr val="accent6"/>
          </a:lnRef>
          <a:fillRef idx="0">
            <a:schemeClr val="accent6"/>
          </a:fillRef>
          <a:effectRef idx="2">
            <a:schemeClr val="accent6"/>
          </a:effectRef>
          <a:fontRef idx="minor">
            <a:schemeClr val="tx1"/>
          </a:fontRef>
        </p:style>
      </p:cxnSp>
      <p:cxnSp>
        <p:nvCxnSpPr>
          <p:cNvPr id="26" name="Connecteur droit avec flèche 25"/>
          <p:cNvCxnSpPr/>
          <p:nvPr/>
        </p:nvCxnSpPr>
        <p:spPr bwMode="auto">
          <a:xfrm flipH="1">
            <a:off x="3106971" y="5559589"/>
            <a:ext cx="665375" cy="253570"/>
          </a:xfrm>
          <a:prstGeom prst="straightConnector1">
            <a:avLst/>
          </a:prstGeom>
          <a:ln w="57150">
            <a:headEnd type="none" w="med" len="med"/>
            <a:tailEnd type="triangle"/>
          </a:ln>
          <a:extLst/>
        </p:spPr>
        <p:style>
          <a:lnRef idx="3">
            <a:schemeClr val="accent6"/>
          </a:lnRef>
          <a:fillRef idx="0">
            <a:schemeClr val="accent6"/>
          </a:fillRef>
          <a:effectRef idx="2">
            <a:schemeClr val="accent6"/>
          </a:effectRef>
          <a:fontRef idx="minor">
            <a:schemeClr val="tx1"/>
          </a:fontRef>
        </p:style>
      </p:cxnSp>
      <p:cxnSp>
        <p:nvCxnSpPr>
          <p:cNvPr id="28" name="Connecteur droit avec flèche 27"/>
          <p:cNvCxnSpPr/>
          <p:nvPr/>
        </p:nvCxnSpPr>
        <p:spPr bwMode="auto">
          <a:xfrm flipH="1">
            <a:off x="3163558" y="6013864"/>
            <a:ext cx="626493" cy="68900"/>
          </a:xfrm>
          <a:prstGeom prst="straightConnector1">
            <a:avLst/>
          </a:prstGeom>
          <a:ln w="57150">
            <a:headEnd type="none" w="med" len="med"/>
            <a:tailEnd type="triangle"/>
          </a:ln>
          <a:extLst/>
        </p:spPr>
        <p:style>
          <a:lnRef idx="3">
            <a:schemeClr val="accent6"/>
          </a:lnRef>
          <a:fillRef idx="0">
            <a:schemeClr val="accent6"/>
          </a:fillRef>
          <a:effectRef idx="2">
            <a:schemeClr val="accent6"/>
          </a:effectRef>
          <a:fontRef idx="minor">
            <a:schemeClr val="tx1"/>
          </a:fontRef>
        </p:style>
      </p:cxnSp>
      <p:cxnSp>
        <p:nvCxnSpPr>
          <p:cNvPr id="30" name="Connecteur droit avec flèche 29"/>
          <p:cNvCxnSpPr/>
          <p:nvPr/>
        </p:nvCxnSpPr>
        <p:spPr bwMode="auto">
          <a:xfrm flipH="1">
            <a:off x="2017703" y="3404842"/>
            <a:ext cx="2072378" cy="2125889"/>
          </a:xfrm>
          <a:prstGeom prst="straightConnector1">
            <a:avLst/>
          </a:prstGeom>
          <a:ln w="57150">
            <a:headEnd type="none" w="med" len="med"/>
            <a:tailEnd type="triangle"/>
          </a:ln>
          <a:extLst/>
        </p:spPr>
        <p:style>
          <a:lnRef idx="3">
            <a:schemeClr val="accent6"/>
          </a:lnRef>
          <a:fillRef idx="0">
            <a:schemeClr val="accent6"/>
          </a:fillRef>
          <a:effectRef idx="2">
            <a:schemeClr val="accent6"/>
          </a:effectRef>
          <a:fontRef idx="minor">
            <a:schemeClr val="tx1"/>
          </a:fontRef>
        </p:style>
      </p:cxnSp>
      <p:cxnSp>
        <p:nvCxnSpPr>
          <p:cNvPr id="34" name="Connecteur droit avec flèche 33"/>
          <p:cNvCxnSpPr/>
          <p:nvPr/>
        </p:nvCxnSpPr>
        <p:spPr bwMode="auto">
          <a:xfrm flipH="1">
            <a:off x="1717673" y="2426719"/>
            <a:ext cx="2510675" cy="3223525"/>
          </a:xfrm>
          <a:prstGeom prst="straightConnector1">
            <a:avLst/>
          </a:prstGeom>
          <a:ln w="57150">
            <a:headEnd type="none" w="med" len="med"/>
            <a:tailEnd type="triangle"/>
          </a:ln>
          <a:extLst/>
        </p:spPr>
        <p:style>
          <a:lnRef idx="3">
            <a:schemeClr val="accent6"/>
          </a:lnRef>
          <a:fillRef idx="0">
            <a:schemeClr val="accent6"/>
          </a:fillRef>
          <a:effectRef idx="2">
            <a:schemeClr val="accent6"/>
          </a:effectRef>
          <a:fontRef idx="minor">
            <a:schemeClr val="tx1"/>
          </a:fontRef>
        </p:style>
      </p:cxnSp>
      <p:pic>
        <p:nvPicPr>
          <p:cNvPr id="55" name="Image 54"/>
          <p:cNvPicPr>
            <a:picLocks noChangeAspect="1"/>
          </p:cNvPicPr>
          <p:nvPr/>
        </p:nvPicPr>
        <p:blipFill>
          <a:blip r:embed="rId10"/>
          <a:stretch>
            <a:fillRect/>
          </a:stretch>
        </p:blipFill>
        <p:spPr>
          <a:xfrm>
            <a:off x="10453" y="32538"/>
            <a:ext cx="5137611" cy="3450891"/>
          </a:xfrm>
          <a:prstGeom prst="rect">
            <a:avLst/>
          </a:prstGeom>
          <a:ln>
            <a:solidFill>
              <a:srgbClr val="C00000"/>
            </a:solidFill>
          </a:ln>
        </p:spPr>
      </p:pic>
      <p:pic>
        <p:nvPicPr>
          <p:cNvPr id="56" name="Image 55"/>
          <p:cNvPicPr>
            <a:picLocks noChangeAspect="1"/>
          </p:cNvPicPr>
          <p:nvPr/>
        </p:nvPicPr>
        <p:blipFill>
          <a:blip r:embed="rId11"/>
          <a:stretch>
            <a:fillRect/>
          </a:stretch>
        </p:blipFill>
        <p:spPr>
          <a:xfrm>
            <a:off x="919618" y="1766339"/>
            <a:ext cx="5144459" cy="3303465"/>
          </a:xfrm>
          <a:prstGeom prst="rect">
            <a:avLst/>
          </a:prstGeom>
          <a:ln>
            <a:solidFill>
              <a:srgbClr val="C00000"/>
            </a:solidFill>
          </a:ln>
        </p:spPr>
      </p:pic>
      <p:pic>
        <p:nvPicPr>
          <p:cNvPr id="57" name="Image 56"/>
          <p:cNvPicPr>
            <a:picLocks noChangeAspect="1"/>
          </p:cNvPicPr>
          <p:nvPr/>
        </p:nvPicPr>
        <p:blipFill>
          <a:blip r:embed="rId12"/>
          <a:stretch>
            <a:fillRect/>
          </a:stretch>
        </p:blipFill>
        <p:spPr>
          <a:xfrm>
            <a:off x="2347156" y="2916394"/>
            <a:ext cx="5135326" cy="3670611"/>
          </a:xfrm>
          <a:prstGeom prst="rect">
            <a:avLst/>
          </a:prstGeom>
          <a:ln>
            <a:solidFill>
              <a:srgbClr val="C00000"/>
            </a:solidFill>
          </a:ln>
        </p:spPr>
      </p:pic>
    </p:spTree>
    <p:extLst>
      <p:ext uri="{BB962C8B-B14F-4D97-AF65-F5344CB8AC3E}">
        <p14:creationId xmlns:p14="http://schemas.microsoft.com/office/powerpoint/2010/main" val="27084415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1000" fill="hold"/>
                                        <p:tgtEl>
                                          <p:spTgt spid="55"/>
                                        </p:tgtEl>
                                        <p:attrNameLst>
                                          <p:attrName>ppt_x</p:attrName>
                                        </p:attrNameLst>
                                      </p:cBhvr>
                                      <p:tavLst>
                                        <p:tav tm="0">
                                          <p:val>
                                            <p:strVal val="0-#ppt_w/2"/>
                                          </p:val>
                                        </p:tav>
                                        <p:tav tm="100000">
                                          <p:val>
                                            <p:strVal val="#ppt_x"/>
                                          </p:val>
                                        </p:tav>
                                      </p:tavLst>
                                    </p:anim>
                                    <p:anim calcmode="lin" valueType="num">
                                      <p:cBhvr additive="base">
                                        <p:cTn id="8" dur="1000" fill="hold"/>
                                        <p:tgtEl>
                                          <p:spTgt spid="5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1000" fill="hold"/>
                                        <p:tgtEl>
                                          <p:spTgt spid="56"/>
                                        </p:tgtEl>
                                        <p:attrNameLst>
                                          <p:attrName>ppt_x</p:attrName>
                                        </p:attrNameLst>
                                      </p:cBhvr>
                                      <p:tavLst>
                                        <p:tav tm="0">
                                          <p:val>
                                            <p:strVal val="0-#ppt_w/2"/>
                                          </p:val>
                                        </p:tav>
                                        <p:tav tm="100000">
                                          <p:val>
                                            <p:strVal val="#ppt_x"/>
                                          </p:val>
                                        </p:tav>
                                      </p:tavLst>
                                    </p:anim>
                                    <p:anim calcmode="lin" valueType="num">
                                      <p:cBhvr additive="base">
                                        <p:cTn id="14" dur="1000" fill="hold"/>
                                        <p:tgtEl>
                                          <p:spTgt spid="5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1000" fill="hold"/>
                                        <p:tgtEl>
                                          <p:spTgt spid="57"/>
                                        </p:tgtEl>
                                        <p:attrNameLst>
                                          <p:attrName>ppt_x</p:attrName>
                                        </p:attrNameLst>
                                      </p:cBhvr>
                                      <p:tavLst>
                                        <p:tav tm="0">
                                          <p:val>
                                            <p:strVal val="0-#ppt_w/2"/>
                                          </p:val>
                                        </p:tav>
                                        <p:tav tm="100000">
                                          <p:val>
                                            <p:strVal val="#ppt_x"/>
                                          </p:val>
                                        </p:tav>
                                      </p:tavLst>
                                    </p:anim>
                                    <p:anim calcmode="lin" valueType="num">
                                      <p:cBhvr additive="base">
                                        <p:cTn id="20" dur="1000" fill="hold"/>
                                        <p:tgtEl>
                                          <p:spTgt spid="5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18</a:t>
            </a:fld>
            <a:endParaRPr lang="fr-FR"/>
          </a:p>
        </p:txBody>
      </p:sp>
      <p:sp>
        <p:nvSpPr>
          <p:cNvPr id="4" name="ZoneTexte 3"/>
          <p:cNvSpPr txBox="1"/>
          <p:nvPr/>
        </p:nvSpPr>
        <p:spPr>
          <a:xfrm>
            <a:off x="251520" y="505192"/>
            <a:ext cx="8640960" cy="5948144"/>
          </a:xfrm>
          <a:prstGeom prst="rect">
            <a:avLst/>
          </a:prstGeom>
          <a:solidFill>
            <a:srgbClr val="FDFCDC"/>
          </a:solidFill>
          <a:ln>
            <a:solidFill>
              <a:schemeClr val="tx1"/>
            </a:solidFill>
          </a:ln>
        </p:spPr>
        <p:txBody>
          <a:bodyPr wrap="square" rtlCol="0">
            <a:noAutofit/>
          </a:bodyPr>
          <a:lstStyle/>
          <a:p>
            <a:pPr algn="ctr"/>
            <a:r>
              <a:rPr lang="fr-FR" sz="2800" b="1" dirty="0" smtClean="0"/>
              <a:t>Axes de variation</a:t>
            </a:r>
          </a:p>
          <a:p>
            <a:pPr marL="342900" indent="-342900">
              <a:spcBef>
                <a:spcPts val="1200"/>
              </a:spcBef>
              <a:buFont typeface="Arial" panose="020B0604020202020204" pitchFamily="34" charset="0"/>
              <a:buChar char="•"/>
            </a:pPr>
            <a:r>
              <a:rPr lang="fr-FR" sz="2400" b="1" dirty="0" smtClean="0"/>
              <a:t>Référence attestée / non attestée aux Approches plurielles et au CARAP</a:t>
            </a:r>
          </a:p>
          <a:p>
            <a:pPr marL="342900" indent="-342900">
              <a:spcBef>
                <a:spcPts val="1200"/>
              </a:spcBef>
              <a:buFont typeface="Arial" panose="020B0604020202020204" pitchFamily="34" charset="0"/>
              <a:buChar char="•"/>
            </a:pPr>
            <a:r>
              <a:rPr lang="fr-FR" sz="2400" b="1" dirty="0" smtClean="0"/>
              <a:t>Nature des éléments en correspondance</a:t>
            </a:r>
          </a:p>
          <a:p>
            <a:pPr marL="800100" lvl="1" indent="-342900">
              <a:spcBef>
                <a:spcPts val="1200"/>
              </a:spcBef>
              <a:buFont typeface="Arial" panose="020B0604020202020204" pitchFamily="34" charset="0"/>
              <a:buChar char="•"/>
            </a:pPr>
            <a:r>
              <a:rPr lang="fr-FR" sz="2400" b="1" dirty="0" smtClean="0">
                <a:solidFill>
                  <a:schemeClr val="bg1">
                    <a:lumMod val="75000"/>
                  </a:schemeClr>
                </a:solidFill>
              </a:rPr>
              <a:t>Principes qui fondent les approches plurielles</a:t>
            </a:r>
          </a:p>
          <a:p>
            <a:pPr marL="800100" lvl="1" indent="-342900">
              <a:spcBef>
                <a:spcPts val="1200"/>
              </a:spcBef>
              <a:buFont typeface="Arial" panose="020B0604020202020204" pitchFamily="34" charset="0"/>
              <a:buChar char="•"/>
            </a:pPr>
            <a:r>
              <a:rPr lang="fr-FR" sz="2400" b="1" dirty="0" smtClean="0"/>
              <a:t>Objectifs visés</a:t>
            </a:r>
          </a:p>
          <a:p>
            <a:pPr marL="800100" lvl="1" indent="-342900">
              <a:spcBef>
                <a:spcPts val="1200"/>
              </a:spcBef>
              <a:buFont typeface="Arial" panose="020B0604020202020204" pitchFamily="34" charset="0"/>
              <a:buChar char="•"/>
            </a:pPr>
            <a:r>
              <a:rPr lang="fr-FR" sz="2400" b="1" dirty="0" smtClean="0">
                <a:solidFill>
                  <a:schemeClr val="bg1">
                    <a:lumMod val="75000"/>
                  </a:schemeClr>
                </a:solidFill>
              </a:rPr>
              <a:t>Contenus et démarches d’enseignement</a:t>
            </a:r>
          </a:p>
          <a:p>
            <a:pPr marL="342900" indent="-342900">
              <a:spcBef>
                <a:spcPts val="1200"/>
              </a:spcBef>
              <a:buFont typeface="Arial" panose="020B0604020202020204" pitchFamily="34" charset="0"/>
              <a:buChar char="•"/>
            </a:pPr>
            <a:r>
              <a:rPr lang="fr-FR" sz="2400" b="1" dirty="0" smtClean="0">
                <a:solidFill>
                  <a:schemeClr val="bg1">
                    <a:lumMod val="75000"/>
                  </a:schemeClr>
                </a:solidFill>
              </a:rPr>
              <a:t>Part du domaine didactique couvert par les approches plurielles à laquelle ces éléments correspondent</a:t>
            </a:r>
          </a:p>
          <a:p>
            <a:pPr marL="342900" indent="-342900">
              <a:spcBef>
                <a:spcPts val="1200"/>
              </a:spcBef>
              <a:buFont typeface="Arial" panose="020B0604020202020204" pitchFamily="34" charset="0"/>
              <a:buChar char="•"/>
            </a:pPr>
            <a:r>
              <a:rPr lang="fr-FR" sz="2400" b="1" dirty="0" smtClean="0"/>
              <a:t>Champs disciplinaires concernés, transversalité</a:t>
            </a:r>
          </a:p>
          <a:p>
            <a:pPr marL="342900" indent="-342900">
              <a:spcBef>
                <a:spcPts val="1200"/>
              </a:spcBef>
              <a:buFont typeface="Arial" panose="020B0604020202020204" pitchFamily="34" charset="0"/>
              <a:buChar char="•"/>
            </a:pPr>
            <a:r>
              <a:rPr lang="fr-FR" sz="2400" b="1" dirty="0" smtClean="0"/>
              <a:t>Localisation de ces éléments dans l’ensemble </a:t>
            </a:r>
            <a:r>
              <a:rPr lang="fr-FR" sz="2400" b="1" dirty="0" err="1" smtClean="0"/>
              <a:t>curriculaire</a:t>
            </a:r>
            <a:endParaRPr lang="fr-FR" sz="2400" b="1" dirty="0" smtClean="0"/>
          </a:p>
          <a:p>
            <a:pPr marL="342900" indent="-342900">
              <a:spcBef>
                <a:spcPts val="600"/>
              </a:spcBef>
              <a:buFont typeface="Arial" panose="020B0604020202020204" pitchFamily="34" charset="0"/>
              <a:buChar char="•"/>
            </a:pPr>
            <a:endParaRPr lang="fr-FR" sz="2400" b="1" dirty="0" smtClean="0"/>
          </a:p>
        </p:txBody>
      </p:sp>
    </p:spTree>
    <p:extLst>
      <p:ext uri="{BB962C8B-B14F-4D97-AF65-F5344CB8AC3E}">
        <p14:creationId xmlns:p14="http://schemas.microsoft.com/office/powerpoint/2010/main" val="8031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1500" fill="hold"/>
                                        <p:tgtEl>
                                          <p:spTgt spid="4">
                                            <p:txEl>
                                              <p:pRg st="6" end="6"/>
                                            </p:txEl>
                                          </p:spTgt>
                                        </p:tgtEl>
                                        <p:attrNameLst>
                                          <p:attrName>style.color</p:attrName>
                                        </p:attrNameLst>
                                      </p:cBhvr>
                                      <p:to>
                                        <a:srgbClr val="000000"/>
                                      </p:to>
                                    </p:animClr>
                                    <p:animClr clrSpc="rgb" dir="cw">
                                      <p:cBhvr>
                                        <p:cTn id="7" dur="1500" fill="hold"/>
                                        <p:tgtEl>
                                          <p:spTgt spid="4">
                                            <p:txEl>
                                              <p:pRg st="6" end="6"/>
                                            </p:txEl>
                                          </p:spTgt>
                                        </p:tgtEl>
                                        <p:attrNameLst>
                                          <p:attrName>fillcolor</p:attrName>
                                        </p:attrNameLst>
                                      </p:cBhvr>
                                      <p:to>
                                        <a:srgbClr val="000000"/>
                                      </p:to>
                                    </p:animClr>
                                    <p:set>
                                      <p:cBhvr>
                                        <p:cTn id="8" dur="1500" fill="hold"/>
                                        <p:tgtEl>
                                          <p:spTgt spid="4">
                                            <p:txEl>
                                              <p:pRg st="6" end="6"/>
                                            </p:txEl>
                                          </p:spTgt>
                                        </p:tgtEl>
                                        <p:attrNameLst>
                                          <p:attrName>fill.type</p:attrName>
                                        </p:attrNameLst>
                                      </p:cBhvr>
                                      <p:to>
                                        <p:strVal val="solid"/>
                                      </p:to>
                                    </p:set>
                                    <p:set>
                                      <p:cBhvr>
                                        <p:cTn id="9" dur="1500" fill="hold"/>
                                        <p:tgtEl>
                                          <p:spTgt spid="4">
                                            <p:txEl>
                                              <p:pRg st="6" end="6"/>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750" fill="hold"/>
                                        <p:tgtEl>
                                          <p:spTgt spid="4">
                                            <p:txEl>
                                              <p:pRg st="5" end="5"/>
                                            </p:txEl>
                                          </p:spTgt>
                                        </p:tgtEl>
                                        <p:attrNameLst>
                                          <p:attrName>style.color</p:attrName>
                                        </p:attrNameLst>
                                      </p:cBhvr>
                                      <p:to>
                                        <a:srgbClr val="000000"/>
                                      </p:to>
                                    </p:animClr>
                                    <p:animClr clrSpc="rgb" dir="cw">
                                      <p:cBhvr>
                                        <p:cTn id="14" dur="750" fill="hold"/>
                                        <p:tgtEl>
                                          <p:spTgt spid="4">
                                            <p:txEl>
                                              <p:pRg st="5" end="5"/>
                                            </p:txEl>
                                          </p:spTgt>
                                        </p:tgtEl>
                                        <p:attrNameLst>
                                          <p:attrName>fillcolor</p:attrName>
                                        </p:attrNameLst>
                                      </p:cBhvr>
                                      <p:to>
                                        <a:srgbClr val="000000"/>
                                      </p:to>
                                    </p:animClr>
                                    <p:set>
                                      <p:cBhvr>
                                        <p:cTn id="15" dur="750" fill="hold"/>
                                        <p:tgtEl>
                                          <p:spTgt spid="4">
                                            <p:txEl>
                                              <p:pRg st="5" end="5"/>
                                            </p:txEl>
                                          </p:spTgt>
                                        </p:tgtEl>
                                        <p:attrNameLst>
                                          <p:attrName>fill.type</p:attrName>
                                        </p:attrNameLst>
                                      </p:cBhvr>
                                      <p:to>
                                        <p:strVal val="solid"/>
                                      </p:to>
                                    </p:set>
                                    <p:set>
                                      <p:cBhvr>
                                        <p:cTn id="16" dur="750" fill="hold"/>
                                        <p:tgtEl>
                                          <p:spTgt spid="4">
                                            <p:txEl>
                                              <p:pRg st="5" end="5"/>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4">
                                            <p:txEl>
                                              <p:pRg st="3" end="3"/>
                                            </p:txEl>
                                          </p:spTgt>
                                        </p:tgtEl>
                                        <p:attrNameLst>
                                          <p:attrName>style.color</p:attrName>
                                        </p:attrNameLst>
                                      </p:cBhvr>
                                      <p:to>
                                        <a:srgbClr val="000000"/>
                                      </p:to>
                                    </p:animClr>
                                    <p:animClr clrSpc="rgb" dir="cw">
                                      <p:cBhvr>
                                        <p:cTn id="21" dur="500" fill="hold"/>
                                        <p:tgtEl>
                                          <p:spTgt spid="4">
                                            <p:txEl>
                                              <p:pRg st="3" end="3"/>
                                            </p:txEl>
                                          </p:spTgt>
                                        </p:tgtEl>
                                        <p:attrNameLst>
                                          <p:attrName>fillcolor</p:attrName>
                                        </p:attrNameLst>
                                      </p:cBhvr>
                                      <p:to>
                                        <a:srgbClr val="000000"/>
                                      </p:to>
                                    </p:animClr>
                                    <p:set>
                                      <p:cBhvr>
                                        <p:cTn id="22" dur="500" fill="hold"/>
                                        <p:tgtEl>
                                          <p:spTgt spid="4">
                                            <p:txEl>
                                              <p:pRg st="3" end="3"/>
                                            </p:txEl>
                                          </p:spTgt>
                                        </p:tgtEl>
                                        <p:attrNameLst>
                                          <p:attrName>fill.type</p:attrName>
                                        </p:attrNameLst>
                                      </p:cBhvr>
                                      <p:to>
                                        <p:strVal val="solid"/>
                                      </p:to>
                                    </p:set>
                                    <p:set>
                                      <p:cBhvr>
                                        <p:cTn id="23" dur="500" fill="hold"/>
                                        <p:tgtEl>
                                          <p:spTgt spid="4">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19</a:t>
            </a:fld>
            <a:endParaRPr lang="fr-FR"/>
          </a:p>
        </p:txBody>
      </p:sp>
      <p:pic>
        <p:nvPicPr>
          <p:cNvPr id="2" name="Image 1"/>
          <p:cNvPicPr>
            <a:picLocks noChangeAspect="1"/>
          </p:cNvPicPr>
          <p:nvPr/>
        </p:nvPicPr>
        <p:blipFill>
          <a:blip r:embed="rId3"/>
          <a:stretch>
            <a:fillRect/>
          </a:stretch>
        </p:blipFill>
        <p:spPr>
          <a:xfrm>
            <a:off x="1259632" y="908720"/>
            <a:ext cx="6667500" cy="5019675"/>
          </a:xfrm>
          <a:prstGeom prst="rect">
            <a:avLst/>
          </a:prstGeom>
          <a:ln>
            <a:solidFill>
              <a:schemeClr val="accent2"/>
            </a:solidFill>
          </a:ln>
        </p:spPr>
      </p:pic>
    </p:spTree>
    <p:extLst>
      <p:ext uri="{BB962C8B-B14F-4D97-AF65-F5344CB8AC3E}">
        <p14:creationId xmlns:p14="http://schemas.microsoft.com/office/powerpoint/2010/main" val="836367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2</a:t>
            </a:fld>
            <a:endParaRPr lang="fr-FR"/>
          </a:p>
        </p:txBody>
      </p:sp>
      <p:pic>
        <p:nvPicPr>
          <p:cNvPr id="1026"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980728"/>
            <a:ext cx="7231458" cy="5012876"/>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6" name="Ellipse 5"/>
          <p:cNvSpPr/>
          <p:nvPr/>
        </p:nvSpPr>
        <p:spPr bwMode="auto">
          <a:xfrm>
            <a:off x="2843808" y="4382903"/>
            <a:ext cx="720080" cy="360040"/>
          </a:xfrm>
          <a:prstGeom prst="ellipse">
            <a:avLst/>
          </a:prstGeom>
          <a:no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cs typeface="Arial" charset="0"/>
            </a:endParaRPr>
          </a:p>
        </p:txBody>
      </p:sp>
      <p:sp>
        <p:nvSpPr>
          <p:cNvPr id="7" name="Ellipse 6"/>
          <p:cNvSpPr/>
          <p:nvPr/>
        </p:nvSpPr>
        <p:spPr bwMode="auto">
          <a:xfrm>
            <a:off x="4227289" y="1196752"/>
            <a:ext cx="720080" cy="360040"/>
          </a:xfrm>
          <a:prstGeom prst="ellipse">
            <a:avLst/>
          </a:prstGeom>
          <a:no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cs typeface="Arial" charset="0"/>
            </a:endParaRPr>
          </a:p>
        </p:txBody>
      </p:sp>
      <p:sp>
        <p:nvSpPr>
          <p:cNvPr id="8" name="Ellipse 7"/>
          <p:cNvSpPr/>
          <p:nvPr/>
        </p:nvSpPr>
        <p:spPr bwMode="auto">
          <a:xfrm>
            <a:off x="2267744" y="4562923"/>
            <a:ext cx="720080" cy="360040"/>
          </a:xfrm>
          <a:prstGeom prst="ellipse">
            <a:avLst/>
          </a:prstGeom>
          <a:no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cs typeface="Arial" charset="0"/>
            </a:endParaRPr>
          </a:p>
        </p:txBody>
      </p:sp>
      <p:sp>
        <p:nvSpPr>
          <p:cNvPr id="9" name="Ellipse 8"/>
          <p:cNvSpPr/>
          <p:nvPr/>
        </p:nvSpPr>
        <p:spPr bwMode="auto">
          <a:xfrm>
            <a:off x="2627784" y="3969199"/>
            <a:ext cx="720080" cy="360040"/>
          </a:xfrm>
          <a:prstGeom prst="ellipse">
            <a:avLst/>
          </a:prstGeom>
          <a:no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9300887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20</a:t>
            </a:fld>
            <a:endParaRPr lang="fr-FR"/>
          </a:p>
        </p:txBody>
      </p:sp>
      <p:sp>
        <p:nvSpPr>
          <p:cNvPr id="4" name="ZoneTexte 3"/>
          <p:cNvSpPr txBox="1"/>
          <p:nvPr/>
        </p:nvSpPr>
        <p:spPr>
          <a:xfrm>
            <a:off x="251520" y="505192"/>
            <a:ext cx="8640960" cy="5948144"/>
          </a:xfrm>
          <a:prstGeom prst="rect">
            <a:avLst/>
          </a:prstGeom>
          <a:solidFill>
            <a:srgbClr val="FDFCDC"/>
          </a:solidFill>
          <a:ln>
            <a:solidFill>
              <a:schemeClr val="tx1"/>
            </a:solidFill>
          </a:ln>
        </p:spPr>
        <p:txBody>
          <a:bodyPr wrap="square" rtlCol="0">
            <a:noAutofit/>
          </a:bodyPr>
          <a:lstStyle/>
          <a:p>
            <a:pPr algn="ctr"/>
            <a:r>
              <a:rPr lang="fr-FR" sz="2800" b="1" dirty="0" smtClean="0"/>
              <a:t>Axes de variation</a:t>
            </a:r>
          </a:p>
          <a:p>
            <a:pPr marL="342900" indent="-342900">
              <a:spcBef>
                <a:spcPts val="1200"/>
              </a:spcBef>
              <a:buFont typeface="Arial" panose="020B0604020202020204" pitchFamily="34" charset="0"/>
              <a:buChar char="•"/>
            </a:pPr>
            <a:r>
              <a:rPr lang="fr-FR" sz="2400" b="1" dirty="0" smtClean="0"/>
              <a:t>Référence attestée / non attestée aux Approches plurielles et au CARAP</a:t>
            </a:r>
          </a:p>
          <a:p>
            <a:pPr marL="342900" indent="-342900">
              <a:spcBef>
                <a:spcPts val="1200"/>
              </a:spcBef>
              <a:buFont typeface="Arial" panose="020B0604020202020204" pitchFamily="34" charset="0"/>
              <a:buChar char="•"/>
            </a:pPr>
            <a:r>
              <a:rPr lang="fr-FR" sz="2400" b="1" dirty="0" smtClean="0"/>
              <a:t>Nature des éléments en correspondance</a:t>
            </a:r>
          </a:p>
          <a:p>
            <a:pPr marL="800100" lvl="1" indent="-342900">
              <a:spcBef>
                <a:spcPts val="1200"/>
              </a:spcBef>
              <a:buFont typeface="Arial" panose="020B0604020202020204" pitchFamily="34" charset="0"/>
              <a:buChar char="•"/>
            </a:pPr>
            <a:r>
              <a:rPr lang="fr-FR" sz="2400" b="1" dirty="0" smtClean="0"/>
              <a:t>Principes qui fondent les approches plurielles</a:t>
            </a:r>
          </a:p>
          <a:p>
            <a:pPr marL="800100" lvl="1" indent="-342900">
              <a:spcBef>
                <a:spcPts val="1200"/>
              </a:spcBef>
              <a:buFont typeface="Arial" panose="020B0604020202020204" pitchFamily="34" charset="0"/>
              <a:buChar char="•"/>
            </a:pPr>
            <a:r>
              <a:rPr lang="fr-FR" sz="2400" b="1" dirty="0" smtClean="0"/>
              <a:t>Objectifs visés</a:t>
            </a:r>
          </a:p>
          <a:p>
            <a:pPr marL="800100" lvl="1" indent="-342900">
              <a:spcBef>
                <a:spcPts val="1200"/>
              </a:spcBef>
              <a:buFont typeface="Arial" panose="020B0604020202020204" pitchFamily="34" charset="0"/>
              <a:buChar char="•"/>
            </a:pPr>
            <a:r>
              <a:rPr lang="fr-FR" sz="2400" b="1" dirty="0" smtClean="0"/>
              <a:t>Contenus et démarches d’enseignement</a:t>
            </a:r>
          </a:p>
          <a:p>
            <a:pPr marL="342900" indent="-342900">
              <a:spcBef>
                <a:spcPts val="1200"/>
              </a:spcBef>
              <a:buFont typeface="Arial" panose="020B0604020202020204" pitchFamily="34" charset="0"/>
              <a:buChar char="•"/>
            </a:pPr>
            <a:r>
              <a:rPr lang="fr-FR" sz="2400" b="1" dirty="0" smtClean="0"/>
              <a:t>Part du domaine didactique couvert par les approches plurielles à laquelle ces éléments correspondent</a:t>
            </a:r>
          </a:p>
          <a:p>
            <a:pPr marL="342900" indent="-342900">
              <a:spcBef>
                <a:spcPts val="1200"/>
              </a:spcBef>
              <a:buFont typeface="Arial" panose="020B0604020202020204" pitchFamily="34" charset="0"/>
              <a:buChar char="•"/>
            </a:pPr>
            <a:r>
              <a:rPr lang="fr-FR" sz="2400" b="1" dirty="0" smtClean="0"/>
              <a:t>Champs disciplinaires concernés, transversalité</a:t>
            </a:r>
          </a:p>
          <a:p>
            <a:pPr marL="342900" indent="-342900">
              <a:spcBef>
                <a:spcPts val="1200"/>
              </a:spcBef>
              <a:buFont typeface="Arial" panose="020B0604020202020204" pitchFamily="34" charset="0"/>
              <a:buChar char="•"/>
            </a:pPr>
            <a:r>
              <a:rPr lang="fr-FR" sz="2400" b="1" dirty="0" smtClean="0"/>
              <a:t>Localisation de ces éléments dans l’ensemble </a:t>
            </a:r>
            <a:r>
              <a:rPr lang="fr-FR" sz="2400" b="1" dirty="0" err="1" smtClean="0"/>
              <a:t>curriculaire</a:t>
            </a:r>
            <a:endParaRPr lang="fr-FR" sz="2400" b="1" dirty="0" smtClean="0"/>
          </a:p>
          <a:p>
            <a:pPr marL="342900" indent="-342900">
              <a:spcBef>
                <a:spcPts val="600"/>
              </a:spcBef>
              <a:buFont typeface="Arial" panose="020B0604020202020204" pitchFamily="34" charset="0"/>
              <a:buChar char="•"/>
            </a:pPr>
            <a:endParaRPr lang="fr-FR" sz="2400" b="1" dirty="0" smtClean="0"/>
          </a:p>
        </p:txBody>
      </p:sp>
    </p:spTree>
    <p:extLst>
      <p:ext uri="{BB962C8B-B14F-4D97-AF65-F5344CB8AC3E}">
        <p14:creationId xmlns:p14="http://schemas.microsoft.com/office/powerpoint/2010/main" val="35542663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21</a:t>
            </a:fld>
            <a:endParaRPr lang="fr-FR"/>
          </a:p>
        </p:txBody>
      </p:sp>
      <p:sp>
        <p:nvSpPr>
          <p:cNvPr id="4" name="ZoneTexte 3"/>
          <p:cNvSpPr txBox="1"/>
          <p:nvPr/>
        </p:nvSpPr>
        <p:spPr>
          <a:xfrm>
            <a:off x="251520" y="332656"/>
            <a:ext cx="8640960" cy="6170920"/>
          </a:xfrm>
          <a:prstGeom prst="rect">
            <a:avLst/>
          </a:prstGeom>
          <a:solidFill>
            <a:srgbClr val="FDFCDC"/>
          </a:solidFill>
          <a:ln>
            <a:solidFill>
              <a:schemeClr val="tx1"/>
            </a:solidFill>
          </a:ln>
        </p:spPr>
        <p:txBody>
          <a:bodyPr wrap="square" rtlCol="0">
            <a:spAutoFit/>
          </a:bodyPr>
          <a:lstStyle/>
          <a:p>
            <a:r>
              <a:rPr lang="fr-FR" b="1" dirty="0" smtClean="0"/>
              <a:t>Bibliographie</a:t>
            </a:r>
          </a:p>
          <a:p>
            <a:r>
              <a:rPr lang="fr-FR" dirty="0" smtClean="0"/>
              <a:t>Candelier</a:t>
            </a:r>
            <a:r>
              <a:rPr lang="fr-FR" dirty="0"/>
              <a:t>, M. (2015). Le CARAP – un instrument d’appui pour l’élaboration et la mise en œuvre de propositions </a:t>
            </a:r>
            <a:r>
              <a:rPr lang="fr-FR" dirty="0" err="1"/>
              <a:t>curriculaires</a:t>
            </a:r>
            <a:r>
              <a:rPr lang="fr-FR" dirty="0"/>
              <a:t>. In: </a:t>
            </a:r>
            <a:r>
              <a:rPr lang="fr-FR" dirty="0" err="1"/>
              <a:t>Spiță</a:t>
            </a:r>
            <a:r>
              <a:rPr lang="fr-FR" dirty="0"/>
              <a:t>, D., </a:t>
            </a:r>
            <a:r>
              <a:rPr lang="fr-FR" dirty="0" err="1"/>
              <a:t>Lupu</a:t>
            </a:r>
            <a:r>
              <a:rPr lang="fr-FR" dirty="0"/>
              <a:t>, M., </a:t>
            </a:r>
            <a:r>
              <a:rPr lang="fr-FR" dirty="0" err="1"/>
              <a:t>Nica</a:t>
            </a:r>
            <a:r>
              <a:rPr lang="fr-FR" dirty="0"/>
              <a:t>, D., </a:t>
            </a:r>
            <a:r>
              <a:rPr lang="fr-FR" dirty="0" err="1"/>
              <a:t>Nica</a:t>
            </a:r>
            <a:r>
              <a:rPr lang="fr-FR" dirty="0"/>
              <a:t> I. (</a:t>
            </a:r>
            <a:r>
              <a:rPr lang="fr-FR" dirty="0" err="1" smtClean="0"/>
              <a:t>dir</a:t>
            </a:r>
            <a:r>
              <a:rPr lang="fr-FR" dirty="0" smtClean="0"/>
              <a:t>, </a:t>
            </a:r>
            <a:r>
              <a:rPr lang="fr-FR" dirty="0"/>
              <a:t>23-39. Iaşi : Éditions Universitaires Alexandru Ioan Cuza. </a:t>
            </a:r>
            <a:r>
              <a:rPr lang="fr-FR" i="1" dirty="0"/>
              <a:t>.), Les approches plurielles dans l'éducation aux langues: l'intercompréhension, en présence et en ligne</a:t>
            </a:r>
            <a:r>
              <a:rPr lang="fr-FR" dirty="0" smtClean="0"/>
              <a:t>[https</a:t>
            </a:r>
            <a:r>
              <a:rPr lang="fr-FR" dirty="0"/>
              <a:t>://www.miriadi.net/sites/default/files/vol_miriadi_final_janv.pdf]</a:t>
            </a:r>
            <a:endParaRPr lang="fr-FR" dirty="0" smtClean="0"/>
          </a:p>
          <a:p>
            <a:pPr>
              <a:spcBef>
                <a:spcPts val="600"/>
              </a:spcBef>
            </a:pPr>
            <a:r>
              <a:rPr lang="fr-FR" dirty="0" smtClean="0"/>
              <a:t>Conférence </a:t>
            </a:r>
            <a:r>
              <a:rPr lang="fr-FR" dirty="0" err="1"/>
              <a:t>intercantonale</a:t>
            </a:r>
            <a:r>
              <a:rPr lang="fr-FR" dirty="0"/>
              <a:t> de </a:t>
            </a:r>
            <a:r>
              <a:rPr lang="fr-FR" dirty="0" smtClean="0"/>
              <a:t>l’instruction publique </a:t>
            </a:r>
            <a:r>
              <a:rPr lang="fr-FR" dirty="0"/>
              <a:t>de la Suisse romande et du </a:t>
            </a:r>
            <a:r>
              <a:rPr lang="fr-FR" dirty="0" smtClean="0"/>
              <a:t>Tessin (</a:t>
            </a:r>
            <a:r>
              <a:rPr lang="fr-FR" dirty="0"/>
              <a:t>CIIP) (2010). </a:t>
            </a:r>
            <a:r>
              <a:rPr lang="fr-FR" i="1" dirty="0"/>
              <a:t>Plan d’études romand: </a:t>
            </a:r>
            <a:r>
              <a:rPr lang="fr-FR" i="1" dirty="0" smtClean="0"/>
              <a:t>Langues (</a:t>
            </a:r>
            <a:r>
              <a:rPr lang="fr-FR" i="1" dirty="0"/>
              <a:t>L) – Français</a:t>
            </a:r>
            <a:r>
              <a:rPr lang="fr-FR" dirty="0"/>
              <a:t>. Neuchâtel: CIIP. </a:t>
            </a:r>
            <a:r>
              <a:rPr lang="fr-FR" dirty="0">
                <a:hlinkClick r:id="rId3"/>
              </a:rPr>
              <a:t>http://</a:t>
            </a:r>
            <a:r>
              <a:rPr lang="fr-FR" dirty="0" smtClean="0">
                <a:hlinkClick r:id="rId3"/>
              </a:rPr>
              <a:t>www</a:t>
            </a:r>
            <a:r>
              <a:rPr lang="fr-FR" dirty="0" smtClean="0"/>
              <a:t>. plandetudes.ch/</a:t>
            </a:r>
          </a:p>
          <a:p>
            <a:pPr>
              <a:spcBef>
                <a:spcPts val="600"/>
              </a:spcBef>
            </a:pPr>
            <a:r>
              <a:rPr lang="fr-FR" dirty="0" err="1"/>
              <a:t>Deutschschweizer</a:t>
            </a:r>
            <a:r>
              <a:rPr lang="fr-FR" dirty="0"/>
              <a:t> </a:t>
            </a:r>
            <a:r>
              <a:rPr lang="fr-FR" dirty="0" err="1"/>
              <a:t>Erziehungsdirektoren-Konferenz</a:t>
            </a:r>
            <a:r>
              <a:rPr lang="fr-FR" dirty="0"/>
              <a:t> (D-EDK) (2014). </a:t>
            </a:r>
            <a:r>
              <a:rPr lang="fr-FR" i="1" dirty="0" err="1"/>
              <a:t>Lehrplan</a:t>
            </a:r>
            <a:r>
              <a:rPr lang="fr-FR" i="1" dirty="0"/>
              <a:t> 21</a:t>
            </a:r>
            <a:r>
              <a:rPr lang="fr-FR" dirty="0"/>
              <a:t>. http://www.lehrplan21.ch/</a:t>
            </a:r>
          </a:p>
          <a:p>
            <a:pPr>
              <a:spcBef>
                <a:spcPts val="600"/>
              </a:spcBef>
            </a:pPr>
            <a:r>
              <a:rPr lang="fr-FR" dirty="0"/>
              <a:t>Gouvernement du Grand Duché du Luxembourg (2011). </a:t>
            </a:r>
            <a:r>
              <a:rPr lang="fr-FR" i="1" dirty="0"/>
              <a:t>Plan d’études – École</a:t>
            </a:r>
          </a:p>
          <a:p>
            <a:pPr>
              <a:spcBef>
                <a:spcPts val="600"/>
              </a:spcBef>
            </a:pPr>
            <a:r>
              <a:rPr lang="fr-FR" i="1" dirty="0"/>
              <a:t>fondamentale</a:t>
            </a:r>
            <a:r>
              <a:rPr lang="fr-FR" dirty="0"/>
              <a:t>. http://www.men.public.lu/catalogue-publications/systeme-educatif/</a:t>
            </a:r>
          </a:p>
          <a:p>
            <a:pPr>
              <a:spcBef>
                <a:spcPts val="600"/>
              </a:spcBef>
            </a:pPr>
            <a:r>
              <a:rPr lang="fr-FR" dirty="0" err="1"/>
              <a:t>cen</a:t>
            </a:r>
            <a:r>
              <a:rPr lang="fr-FR" dirty="0"/>
              <a:t>/cens/plan-</a:t>
            </a:r>
            <a:r>
              <a:rPr lang="fr-FR" dirty="0" err="1"/>
              <a:t>etudes</a:t>
            </a:r>
            <a:r>
              <a:rPr lang="fr-FR" dirty="0"/>
              <a:t>/fr.pdf. </a:t>
            </a:r>
            <a:endParaRPr lang="fr-FR" dirty="0" smtClean="0"/>
          </a:p>
          <a:p>
            <a:pPr>
              <a:spcBef>
                <a:spcPts val="600"/>
              </a:spcBef>
            </a:pPr>
            <a:r>
              <a:rPr lang="fr-FR" dirty="0"/>
              <a:t>De Pietro, J.-F., Gerber, B., </a:t>
            </a:r>
            <a:r>
              <a:rPr lang="fr-FR" dirty="0" err="1"/>
              <a:t>Leonforte</a:t>
            </a:r>
            <a:r>
              <a:rPr lang="fr-FR" dirty="0"/>
              <a:t>, B., </a:t>
            </a:r>
            <a:r>
              <a:rPr lang="fr-FR" dirty="0" err="1"/>
              <a:t>Lichentauer</a:t>
            </a:r>
            <a:r>
              <a:rPr lang="fr-FR" dirty="0"/>
              <a:t>, K. 2015. « Quelle place pour les approches plurielles dans les nouveaux plans d’études des trois régions linguistiques de la Suisse ? ». </a:t>
            </a:r>
            <a:r>
              <a:rPr lang="fr-FR" i="1" dirty="0" err="1"/>
              <a:t>Babylonia</a:t>
            </a:r>
            <a:r>
              <a:rPr lang="fr-FR" i="1" dirty="0"/>
              <a:t>, n° 2</a:t>
            </a:r>
            <a:r>
              <a:rPr lang="fr-FR" dirty="0"/>
              <a:t>, p. 59-65.</a:t>
            </a:r>
          </a:p>
          <a:p>
            <a:pPr>
              <a:spcBef>
                <a:spcPts val="600"/>
              </a:spcBef>
            </a:pPr>
            <a:r>
              <a:rPr lang="fr-FR" i="1" dirty="0" err="1" smtClean="0"/>
              <a:t>Kulttuuritaidon</a:t>
            </a:r>
            <a:r>
              <a:rPr lang="fr-FR" i="1" dirty="0" smtClean="0"/>
              <a:t> </a:t>
            </a:r>
            <a:r>
              <a:rPr lang="fr-FR" i="1" dirty="0" err="1"/>
              <a:t>ja</a:t>
            </a:r>
            <a:r>
              <a:rPr lang="fr-FR" i="1" dirty="0"/>
              <a:t> </a:t>
            </a:r>
            <a:r>
              <a:rPr lang="fr-FR" i="1" dirty="0" err="1"/>
              <a:t>monikielisyyden</a:t>
            </a:r>
            <a:r>
              <a:rPr lang="fr-FR" i="1" dirty="0"/>
              <a:t> </a:t>
            </a:r>
            <a:r>
              <a:rPr lang="fr-FR" i="1" dirty="0" err="1" smtClean="0"/>
              <a:t>viitekehys</a:t>
            </a:r>
            <a:r>
              <a:rPr lang="fr-FR" i="1" dirty="0" smtClean="0"/>
              <a:t> / A </a:t>
            </a:r>
            <a:r>
              <a:rPr lang="fr-FR" i="1" dirty="0"/>
              <a:t>Framework of Reference for </a:t>
            </a:r>
            <a:r>
              <a:rPr lang="fr-FR" i="1" dirty="0" err="1"/>
              <a:t>Pluralistic</a:t>
            </a:r>
            <a:r>
              <a:rPr lang="fr-FR" i="1" dirty="0"/>
              <a:t> </a:t>
            </a:r>
            <a:r>
              <a:rPr lang="fr-FR" i="1" dirty="0" err="1"/>
              <a:t>Approaches</a:t>
            </a:r>
            <a:r>
              <a:rPr lang="fr-FR" i="1" dirty="0"/>
              <a:t> to </a:t>
            </a:r>
            <a:r>
              <a:rPr lang="fr-FR" i="1" dirty="0" err="1"/>
              <a:t>Languages</a:t>
            </a:r>
            <a:r>
              <a:rPr lang="fr-FR" i="1" dirty="0"/>
              <a:t> &amp; Cultures </a:t>
            </a:r>
            <a:r>
              <a:rPr lang="fr-FR" dirty="0"/>
              <a:t>(2014). </a:t>
            </a:r>
            <a:r>
              <a:rPr lang="fr-FR" dirty="0" smtClean="0"/>
              <a:t>https</a:t>
            </a:r>
            <a:r>
              <a:rPr lang="fr-FR" dirty="0"/>
              <a:t>://frepafin.wordpress.com</a:t>
            </a:r>
            <a:r>
              <a:rPr lang="fr-FR" dirty="0" smtClean="0"/>
              <a:t>/</a:t>
            </a:r>
            <a:endParaRPr lang="fr-FR" dirty="0"/>
          </a:p>
        </p:txBody>
      </p:sp>
    </p:spTree>
    <p:extLst>
      <p:ext uri="{BB962C8B-B14F-4D97-AF65-F5344CB8AC3E}">
        <p14:creationId xmlns:p14="http://schemas.microsoft.com/office/powerpoint/2010/main" val="42658752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22</a:t>
            </a:fld>
            <a:endParaRPr lang="fr-FR"/>
          </a:p>
        </p:txBody>
      </p:sp>
      <p:sp>
        <p:nvSpPr>
          <p:cNvPr id="4" name="ZoneTexte 3"/>
          <p:cNvSpPr txBox="1"/>
          <p:nvPr/>
        </p:nvSpPr>
        <p:spPr>
          <a:xfrm>
            <a:off x="251520" y="819284"/>
            <a:ext cx="8640960" cy="4985980"/>
          </a:xfrm>
          <a:prstGeom prst="rect">
            <a:avLst/>
          </a:prstGeom>
          <a:solidFill>
            <a:srgbClr val="FDFCDC"/>
          </a:solidFill>
          <a:ln>
            <a:solidFill>
              <a:schemeClr val="tx1"/>
            </a:solidFill>
          </a:ln>
        </p:spPr>
        <p:txBody>
          <a:bodyPr wrap="square" rtlCol="0">
            <a:spAutoFit/>
          </a:bodyPr>
          <a:lstStyle/>
          <a:p>
            <a:pPr>
              <a:spcBef>
                <a:spcPts val="600"/>
              </a:spcBef>
            </a:pPr>
            <a:r>
              <a:rPr lang="fr-FR" dirty="0" smtClean="0"/>
              <a:t>Ministère </a:t>
            </a:r>
            <a:r>
              <a:rPr lang="fr-FR" dirty="0"/>
              <a:t>de l’éducation nationale (2015). Programme d'enseignement de l’école maternelle. </a:t>
            </a:r>
            <a:r>
              <a:rPr lang="fr-FR" i="1" dirty="0"/>
              <a:t>Bulletin officiel de l’Éducation nationale </a:t>
            </a:r>
            <a:r>
              <a:rPr lang="fr-FR" dirty="0"/>
              <a:t>du 26/03/2015. Paris : MEN.</a:t>
            </a:r>
          </a:p>
          <a:p>
            <a:pPr>
              <a:spcBef>
                <a:spcPts val="600"/>
              </a:spcBef>
            </a:pPr>
            <a:r>
              <a:rPr lang="fr-FR" dirty="0"/>
              <a:t>Ministère de l’Education nationale (2015). Programmes d'enseignement du cycle des apprentissages fondamentaux (cycle 2), du cycle de consolidation (cycle 3) et du cycle des approfondissements (cycle 4). </a:t>
            </a:r>
            <a:r>
              <a:rPr lang="fr-FR" i="1" dirty="0"/>
              <a:t>Bulletin officiel de l’Éducation nationale </a:t>
            </a:r>
            <a:r>
              <a:rPr lang="fr-FR" dirty="0"/>
              <a:t>du 19/11/2015. Paris : MEN.</a:t>
            </a:r>
          </a:p>
          <a:p>
            <a:pPr>
              <a:spcBef>
                <a:spcPts val="600"/>
              </a:spcBef>
            </a:pPr>
            <a:r>
              <a:rPr lang="fr-FR" dirty="0"/>
              <a:t>Ministère de l’Education nationale (2015). Programmes d'enseignement du cycle des apprentissages fondamentaux (cycle 2), du cycle de consolidation (cycle 3) et du cycle des approfondissements (cycle 4). </a:t>
            </a:r>
            <a:r>
              <a:rPr lang="fr-FR" i="1" dirty="0"/>
              <a:t>Bulletin officiel de l’Éducation nationale </a:t>
            </a:r>
            <a:r>
              <a:rPr lang="fr-FR" dirty="0"/>
              <a:t>du 19/11/2015. Paris : </a:t>
            </a:r>
            <a:r>
              <a:rPr lang="fr-FR" dirty="0" smtClean="0"/>
              <a:t>MEN</a:t>
            </a:r>
          </a:p>
          <a:p>
            <a:pPr>
              <a:spcBef>
                <a:spcPts val="600"/>
              </a:spcBef>
            </a:pPr>
            <a:r>
              <a:rPr lang="fr-FR" i="1" dirty="0" smtClean="0"/>
              <a:t>OPS 2016 </a:t>
            </a:r>
            <a:r>
              <a:rPr lang="fr-FR" dirty="0" smtClean="0"/>
              <a:t>(</a:t>
            </a:r>
            <a:r>
              <a:rPr lang="fr-FR" dirty="0"/>
              <a:t>programmes finlandais) (2015). </a:t>
            </a:r>
            <a:r>
              <a:rPr lang="fr-FR" dirty="0">
                <a:hlinkClick r:id="rId3"/>
              </a:rPr>
              <a:t>http://</a:t>
            </a:r>
            <a:r>
              <a:rPr lang="fr-FR" dirty="0" smtClean="0">
                <a:hlinkClick r:id="rId3"/>
              </a:rPr>
              <a:t>www.oph.fi/ops2016</a:t>
            </a:r>
            <a:r>
              <a:rPr lang="fr-FR" dirty="0" smtClean="0"/>
              <a:t> </a:t>
            </a:r>
            <a:endParaRPr lang="fr-FR" dirty="0"/>
          </a:p>
          <a:p>
            <a:pPr>
              <a:spcBef>
                <a:spcPts val="600"/>
              </a:spcBef>
            </a:pPr>
            <a:r>
              <a:rPr lang="it-IT" i="1" dirty="0" smtClean="0"/>
              <a:t>Piano </a:t>
            </a:r>
            <a:r>
              <a:rPr lang="it-IT" i="1" dirty="0"/>
              <a:t>di studio della </a:t>
            </a:r>
            <a:r>
              <a:rPr lang="it-IT" i="1" dirty="0" smtClean="0"/>
              <a:t>scuola </a:t>
            </a:r>
            <a:r>
              <a:rPr lang="it-IT" i="1" dirty="0"/>
              <a:t>dell’obbligo ticinese </a:t>
            </a:r>
            <a:r>
              <a:rPr lang="it-IT" dirty="0"/>
              <a:t>(2015). http://www.pianodistudio.ch/sites/default/files/pdf/Piano_di_studio_della_scuola_dell_obbligo_ticinese_COMPLETO.pdf</a:t>
            </a:r>
            <a:endParaRPr lang="fr-FR" dirty="0" smtClean="0"/>
          </a:p>
          <a:p>
            <a:pPr>
              <a:spcBef>
                <a:spcPts val="600"/>
              </a:spcBef>
            </a:pPr>
            <a:endParaRPr lang="fr-FR" dirty="0"/>
          </a:p>
          <a:p>
            <a:pPr>
              <a:spcBef>
                <a:spcPts val="600"/>
              </a:spcBef>
            </a:pPr>
            <a:endParaRPr lang="fr-FR" dirty="0"/>
          </a:p>
        </p:txBody>
      </p:sp>
    </p:spTree>
    <p:extLst>
      <p:ext uri="{BB962C8B-B14F-4D97-AF65-F5344CB8AC3E}">
        <p14:creationId xmlns:p14="http://schemas.microsoft.com/office/powerpoint/2010/main" val="9309304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3</a:t>
            </a:fld>
            <a:endParaRPr lang="fr-FR"/>
          </a:p>
        </p:txBody>
      </p:sp>
      <p:pic>
        <p:nvPicPr>
          <p:cNvPr id="1026"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980728"/>
            <a:ext cx="7231458" cy="5012876"/>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7" name="Ellipse 6"/>
          <p:cNvSpPr/>
          <p:nvPr/>
        </p:nvSpPr>
        <p:spPr bwMode="auto">
          <a:xfrm>
            <a:off x="4227289" y="1196752"/>
            <a:ext cx="720080" cy="360040"/>
          </a:xfrm>
          <a:prstGeom prst="ellipse">
            <a:avLst/>
          </a:prstGeom>
          <a:no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cs typeface="Arial" charset="0"/>
            </a:endParaRPr>
          </a:p>
        </p:txBody>
      </p:sp>
      <p:grpSp>
        <p:nvGrpSpPr>
          <p:cNvPr id="2" name="Groupe 1"/>
          <p:cNvGrpSpPr/>
          <p:nvPr/>
        </p:nvGrpSpPr>
        <p:grpSpPr>
          <a:xfrm>
            <a:off x="6361" y="3625949"/>
            <a:ext cx="4220928" cy="3187427"/>
            <a:chOff x="6361" y="3310532"/>
            <a:chExt cx="4220928" cy="3187427"/>
          </a:xfrm>
        </p:grpSpPr>
        <p:pic>
          <p:nvPicPr>
            <p:cNvPr id="11" name="Image 10"/>
            <p:cNvPicPr>
              <a:picLocks noChangeAspect="1"/>
            </p:cNvPicPr>
            <p:nvPr/>
          </p:nvPicPr>
          <p:blipFill>
            <a:blip r:embed="rId4"/>
            <a:stretch>
              <a:fillRect/>
            </a:stretch>
          </p:blipFill>
          <p:spPr>
            <a:xfrm>
              <a:off x="6361" y="3310532"/>
              <a:ext cx="4220928" cy="3187427"/>
            </a:xfrm>
            <a:prstGeom prst="rect">
              <a:avLst/>
            </a:prstGeom>
            <a:ln>
              <a:solidFill>
                <a:srgbClr val="C00000"/>
              </a:solidFill>
            </a:ln>
          </p:spPr>
        </p:pic>
        <p:pic>
          <p:nvPicPr>
            <p:cNvPr id="12" name="Image 11"/>
            <p:cNvPicPr>
              <a:picLocks noChangeAspect="1"/>
            </p:cNvPicPr>
            <p:nvPr/>
          </p:nvPicPr>
          <p:blipFill>
            <a:blip r:embed="rId5"/>
            <a:stretch>
              <a:fillRect/>
            </a:stretch>
          </p:blipFill>
          <p:spPr>
            <a:xfrm>
              <a:off x="393217" y="5920729"/>
              <a:ext cx="1347145" cy="531768"/>
            </a:xfrm>
            <a:prstGeom prst="rect">
              <a:avLst/>
            </a:prstGeom>
            <a:ln>
              <a:solidFill>
                <a:srgbClr val="C00000"/>
              </a:solidFill>
            </a:ln>
          </p:spPr>
        </p:pic>
      </p:grpSp>
      <p:grpSp>
        <p:nvGrpSpPr>
          <p:cNvPr id="21" name="Groupe 20"/>
          <p:cNvGrpSpPr/>
          <p:nvPr/>
        </p:nvGrpSpPr>
        <p:grpSpPr>
          <a:xfrm>
            <a:off x="4065081" y="2609887"/>
            <a:ext cx="5103216" cy="4252391"/>
            <a:chOff x="3995937" y="2564904"/>
            <a:chExt cx="5103216" cy="4252391"/>
          </a:xfrm>
        </p:grpSpPr>
        <p:grpSp>
          <p:nvGrpSpPr>
            <p:cNvPr id="5" name="Groupe 4"/>
            <p:cNvGrpSpPr/>
            <p:nvPr/>
          </p:nvGrpSpPr>
          <p:grpSpPr>
            <a:xfrm>
              <a:off x="3995937" y="2564904"/>
              <a:ext cx="5103216" cy="4252391"/>
              <a:chOff x="3995937" y="2564904"/>
              <a:chExt cx="5103216" cy="4252391"/>
            </a:xfrm>
          </p:grpSpPr>
          <p:grpSp>
            <p:nvGrpSpPr>
              <p:cNvPr id="13" name="Groupe 12"/>
              <p:cNvGrpSpPr/>
              <p:nvPr/>
            </p:nvGrpSpPr>
            <p:grpSpPr>
              <a:xfrm>
                <a:off x="3995937" y="2564904"/>
                <a:ext cx="5103216" cy="4252391"/>
                <a:chOff x="3635896" y="188640"/>
                <a:chExt cx="5256584" cy="6532835"/>
              </a:xfrm>
            </p:grpSpPr>
            <p:sp>
              <p:nvSpPr>
                <p:cNvPr id="14" name="Rectangle 13"/>
                <p:cNvSpPr/>
                <p:nvPr/>
              </p:nvSpPr>
              <p:spPr bwMode="auto">
                <a:xfrm>
                  <a:off x="3635896" y="188640"/>
                  <a:ext cx="5256584" cy="6532835"/>
                </a:xfrm>
                <a:prstGeom prst="rect">
                  <a:avLst/>
                </a:prstGeom>
                <a:solidFill>
                  <a:srgbClr val="FDFCDC"/>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grpSp>
              <p:nvGrpSpPr>
                <p:cNvPr id="15" name="Groupe 14"/>
                <p:cNvGrpSpPr/>
                <p:nvPr/>
              </p:nvGrpSpPr>
              <p:grpSpPr>
                <a:xfrm>
                  <a:off x="3870164" y="396746"/>
                  <a:ext cx="4816636" cy="6086604"/>
                  <a:chOff x="1765152" y="158621"/>
                  <a:chExt cx="6324600" cy="6562854"/>
                </a:xfrm>
              </p:grpSpPr>
              <p:pic>
                <p:nvPicPr>
                  <p:cNvPr id="16" name="Picture 2" descr="Afficher l'image d'orig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65152" y="2882247"/>
                    <a:ext cx="6324600" cy="2106633"/>
                  </a:xfrm>
                  <a:prstGeom prst="rect">
                    <a:avLst/>
                  </a:prstGeom>
                  <a:noFill/>
                  <a:ln w="38100">
                    <a:noFill/>
                  </a:ln>
                  <a:extLst>
                    <a:ext uri="{909E8E84-426E-40dd-AFC4-6F175D3DCCD1}">
                      <a14:hiddenFill xmlns:a14="http://schemas.microsoft.com/office/drawing/2010/main" xmlns="">
                        <a:solidFill>
                          <a:srgbClr val="FFFFFF"/>
                        </a:solidFill>
                      </a14:hiddenFill>
                    </a:ext>
                  </a:extLst>
                </p:spPr>
              </p:pic>
              <p:pic>
                <p:nvPicPr>
                  <p:cNvPr id="17" name="Image 16"/>
                  <p:cNvPicPr>
                    <a:picLocks noChangeAspect="1"/>
                  </p:cNvPicPr>
                  <p:nvPr/>
                </p:nvPicPr>
                <p:blipFill>
                  <a:blip r:embed="rId7"/>
                  <a:stretch>
                    <a:fillRect/>
                  </a:stretch>
                </p:blipFill>
                <p:spPr>
                  <a:xfrm>
                    <a:off x="1765152" y="158621"/>
                    <a:ext cx="6324600" cy="3686175"/>
                  </a:xfrm>
                  <a:prstGeom prst="rect">
                    <a:avLst/>
                  </a:prstGeom>
                  <a:ln w="38100">
                    <a:noFill/>
                  </a:ln>
                </p:spPr>
              </p:pic>
              <p:pic>
                <p:nvPicPr>
                  <p:cNvPr id="18" name="Image 17"/>
                  <p:cNvPicPr>
                    <a:picLocks noChangeAspect="1"/>
                  </p:cNvPicPr>
                  <p:nvPr/>
                </p:nvPicPr>
                <p:blipFill>
                  <a:blip r:embed="rId8"/>
                  <a:stretch>
                    <a:fillRect/>
                  </a:stretch>
                </p:blipFill>
                <p:spPr>
                  <a:xfrm>
                    <a:off x="1765152" y="4235450"/>
                    <a:ext cx="6324600" cy="2486025"/>
                  </a:xfrm>
                  <a:prstGeom prst="rect">
                    <a:avLst/>
                  </a:prstGeom>
                  <a:ln w="38100">
                    <a:noFill/>
                  </a:ln>
                </p:spPr>
              </p:pic>
            </p:grpSp>
          </p:grpSp>
          <p:sp>
            <p:nvSpPr>
              <p:cNvPr id="4" name="ZoneTexte 3"/>
              <p:cNvSpPr txBox="1"/>
              <p:nvPr/>
            </p:nvSpPr>
            <p:spPr>
              <a:xfrm>
                <a:off x="5027712" y="2953921"/>
                <a:ext cx="3175346" cy="369332"/>
              </a:xfrm>
              <a:prstGeom prst="rect">
                <a:avLst/>
              </a:prstGeom>
              <a:noFill/>
            </p:spPr>
            <p:txBody>
              <a:bodyPr wrap="square" rtlCol="0">
                <a:spAutoFit/>
              </a:bodyPr>
              <a:lstStyle/>
              <a:p>
                <a:pPr algn="ctr"/>
                <a:r>
                  <a:rPr lang="en-US" dirty="0" smtClean="0"/>
                  <a:t>Path </a:t>
                </a:r>
                <a:r>
                  <a:rPr lang="en-US" dirty="0"/>
                  <a:t>to global citizenship </a:t>
                </a:r>
                <a:endParaRPr lang="fr-FR" dirty="0"/>
              </a:p>
            </p:txBody>
          </p:sp>
        </p:grpSp>
        <p:pic>
          <p:nvPicPr>
            <p:cNvPr id="20" name="Image 19"/>
            <p:cNvPicPr>
              <a:picLocks noChangeAspect="1"/>
            </p:cNvPicPr>
            <p:nvPr/>
          </p:nvPicPr>
          <p:blipFill>
            <a:blip r:embed="rId9"/>
            <a:stretch>
              <a:fillRect/>
            </a:stretch>
          </p:blipFill>
          <p:spPr>
            <a:xfrm>
              <a:off x="7641828" y="2578191"/>
              <a:ext cx="1457325" cy="495300"/>
            </a:xfrm>
            <a:prstGeom prst="rect">
              <a:avLst/>
            </a:prstGeom>
          </p:spPr>
        </p:pic>
      </p:grpSp>
      <p:sp>
        <p:nvSpPr>
          <p:cNvPr id="19" name="ZoneTexte 18"/>
          <p:cNvSpPr txBox="1"/>
          <p:nvPr/>
        </p:nvSpPr>
        <p:spPr>
          <a:xfrm>
            <a:off x="7251626" y="3573016"/>
            <a:ext cx="1847527" cy="369332"/>
          </a:xfrm>
          <a:prstGeom prst="rect">
            <a:avLst/>
          </a:prstGeom>
          <a:solidFill>
            <a:schemeClr val="bg2">
              <a:lumMod val="20000"/>
              <a:lumOff val="80000"/>
            </a:schemeClr>
          </a:solidFill>
          <a:ln>
            <a:solidFill>
              <a:schemeClr val="tx1"/>
            </a:solidFill>
          </a:ln>
        </p:spPr>
        <p:txBody>
          <a:bodyPr wrap="square" rtlCol="0">
            <a:spAutoFit/>
          </a:bodyPr>
          <a:lstStyle/>
          <a:p>
            <a:r>
              <a:rPr lang="en-US" dirty="0" err="1"/>
              <a:t>Eija</a:t>
            </a:r>
            <a:r>
              <a:rPr lang="en-US" dirty="0"/>
              <a:t> </a:t>
            </a:r>
            <a:r>
              <a:rPr lang="en-US" dirty="0" err="1"/>
              <a:t>Ruohomäki</a:t>
            </a:r>
            <a:endParaRPr lang="fr-FR" dirty="0"/>
          </a:p>
        </p:txBody>
      </p:sp>
    </p:spTree>
    <p:extLst>
      <p:ext uri="{BB962C8B-B14F-4D97-AF65-F5344CB8AC3E}">
        <p14:creationId xmlns:p14="http://schemas.microsoft.com/office/powerpoint/2010/main" val="340914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2000"/>
                            </p:stCondLst>
                            <p:childTnLst>
                              <p:par>
                                <p:cTn id="11" presetID="53" presetClass="entr" presetSubtype="16" fill="hold" nodeType="afterEffect">
                                  <p:stCondLst>
                                    <p:cond delay="100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Effect transition="in" filter="fade">
                                      <p:cBhvr>
                                        <p:cTn id="15" dur="1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1+#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4</a:t>
            </a:fld>
            <a:endParaRPr lang="fr-FR"/>
          </a:p>
        </p:txBody>
      </p:sp>
      <p:pic>
        <p:nvPicPr>
          <p:cNvPr id="1026"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980728"/>
            <a:ext cx="7231458" cy="5012876"/>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9" name="Ellipse 8"/>
          <p:cNvSpPr/>
          <p:nvPr/>
        </p:nvSpPr>
        <p:spPr bwMode="auto">
          <a:xfrm>
            <a:off x="2627784" y="3969199"/>
            <a:ext cx="720080" cy="360040"/>
          </a:xfrm>
          <a:prstGeom prst="ellipse">
            <a:avLst/>
          </a:prstGeom>
          <a:no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cs typeface="Arial" charset="0"/>
            </a:endParaRPr>
          </a:p>
        </p:txBody>
      </p:sp>
      <p:pic>
        <p:nvPicPr>
          <p:cNvPr id="2" name="Image 1"/>
          <p:cNvPicPr>
            <a:picLocks noChangeAspect="1"/>
          </p:cNvPicPr>
          <p:nvPr/>
        </p:nvPicPr>
        <p:blipFill>
          <a:blip r:embed="rId4"/>
          <a:stretch>
            <a:fillRect/>
          </a:stretch>
        </p:blipFill>
        <p:spPr>
          <a:xfrm>
            <a:off x="3538364" y="2647680"/>
            <a:ext cx="5605636" cy="4210320"/>
          </a:xfrm>
          <a:prstGeom prst="rect">
            <a:avLst/>
          </a:prstGeom>
        </p:spPr>
      </p:pic>
    </p:spTree>
    <p:extLst>
      <p:ext uri="{BB962C8B-B14F-4D97-AF65-F5344CB8AC3E}">
        <p14:creationId xmlns:p14="http://schemas.microsoft.com/office/powerpoint/2010/main" val="378724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5</a:t>
            </a:fld>
            <a:endParaRPr lang="fr-FR"/>
          </a:p>
        </p:txBody>
      </p:sp>
      <p:pic>
        <p:nvPicPr>
          <p:cNvPr id="1026"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980728"/>
            <a:ext cx="7231458" cy="5012876"/>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6" name="Ellipse 5"/>
          <p:cNvSpPr/>
          <p:nvPr/>
        </p:nvSpPr>
        <p:spPr bwMode="auto">
          <a:xfrm>
            <a:off x="2843808" y="4382903"/>
            <a:ext cx="720080" cy="360040"/>
          </a:xfrm>
          <a:prstGeom prst="ellipse">
            <a:avLst/>
          </a:prstGeom>
          <a:no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cs typeface="Arial" charset="0"/>
            </a:endParaRPr>
          </a:p>
        </p:txBody>
      </p:sp>
      <p:pic>
        <p:nvPicPr>
          <p:cNvPr id="2" name="Image 1"/>
          <p:cNvPicPr>
            <a:picLocks noChangeAspect="1"/>
          </p:cNvPicPr>
          <p:nvPr/>
        </p:nvPicPr>
        <p:blipFill>
          <a:blip r:embed="rId4"/>
          <a:stretch>
            <a:fillRect/>
          </a:stretch>
        </p:blipFill>
        <p:spPr>
          <a:xfrm>
            <a:off x="6226" y="2003394"/>
            <a:ext cx="7115324" cy="5119057"/>
          </a:xfrm>
          <a:prstGeom prst="rect">
            <a:avLst/>
          </a:prstGeom>
          <a:ln>
            <a:solidFill>
              <a:srgbClr val="C00000"/>
            </a:solidFill>
          </a:ln>
        </p:spPr>
      </p:pic>
      <p:pic>
        <p:nvPicPr>
          <p:cNvPr id="5" name="Image 4"/>
          <p:cNvPicPr>
            <a:picLocks noChangeAspect="1"/>
          </p:cNvPicPr>
          <p:nvPr/>
        </p:nvPicPr>
        <p:blipFill>
          <a:blip r:embed="rId5"/>
          <a:stretch>
            <a:fillRect/>
          </a:stretch>
        </p:blipFill>
        <p:spPr>
          <a:xfrm>
            <a:off x="5985533" y="35388"/>
            <a:ext cx="3212976" cy="3473111"/>
          </a:xfrm>
          <a:prstGeom prst="rect">
            <a:avLst/>
          </a:prstGeom>
          <a:ln>
            <a:solidFill>
              <a:schemeClr val="tx1"/>
            </a:solidFill>
          </a:ln>
        </p:spPr>
      </p:pic>
      <p:pic>
        <p:nvPicPr>
          <p:cNvPr id="10" name="Image 9"/>
          <p:cNvPicPr>
            <a:picLocks noChangeAspect="1"/>
          </p:cNvPicPr>
          <p:nvPr/>
        </p:nvPicPr>
        <p:blipFill>
          <a:blip r:embed="rId6"/>
          <a:stretch>
            <a:fillRect/>
          </a:stretch>
        </p:blipFill>
        <p:spPr>
          <a:xfrm>
            <a:off x="5985533" y="1844824"/>
            <a:ext cx="3212976" cy="3481206"/>
          </a:xfrm>
          <a:prstGeom prst="rect">
            <a:avLst/>
          </a:prstGeom>
          <a:ln>
            <a:solidFill>
              <a:schemeClr val="tx1"/>
            </a:solidFill>
          </a:ln>
        </p:spPr>
      </p:pic>
      <p:pic>
        <p:nvPicPr>
          <p:cNvPr id="4" name="Image 3"/>
          <p:cNvPicPr>
            <a:picLocks noChangeAspect="1"/>
          </p:cNvPicPr>
          <p:nvPr/>
        </p:nvPicPr>
        <p:blipFill>
          <a:blip r:embed="rId7"/>
          <a:stretch>
            <a:fillRect/>
          </a:stretch>
        </p:blipFill>
        <p:spPr>
          <a:xfrm>
            <a:off x="5985533" y="3909475"/>
            <a:ext cx="3212976" cy="3212976"/>
          </a:xfrm>
          <a:prstGeom prst="rect">
            <a:avLst/>
          </a:prstGeom>
          <a:ln>
            <a:solidFill>
              <a:schemeClr val="tx1"/>
            </a:solidFill>
          </a:ln>
        </p:spPr>
      </p:pic>
    </p:spTree>
    <p:extLst>
      <p:ext uri="{BB962C8B-B14F-4D97-AF65-F5344CB8AC3E}">
        <p14:creationId xmlns:p14="http://schemas.microsoft.com/office/powerpoint/2010/main" val="85497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2" fill="hold" nodeType="afterEffect">
                                  <p:stCondLst>
                                    <p:cond delay="75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2750"/>
                            </p:stCondLst>
                            <p:childTnLst>
                              <p:par>
                                <p:cTn id="22" presetID="2" presetClass="entr" presetSubtype="2" fill="hold" nodeType="afterEffect">
                                  <p:stCondLst>
                                    <p:cond delay="75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1000" fill="hold"/>
                                        <p:tgtEl>
                                          <p:spTgt spid="4"/>
                                        </p:tgtEl>
                                        <p:attrNameLst>
                                          <p:attrName>ppt_x</p:attrName>
                                        </p:attrNameLst>
                                      </p:cBhvr>
                                      <p:tavLst>
                                        <p:tav tm="0">
                                          <p:val>
                                            <p:strVal val="1+#ppt_w/2"/>
                                          </p:val>
                                        </p:tav>
                                        <p:tav tm="100000">
                                          <p:val>
                                            <p:strVal val="#ppt_x"/>
                                          </p:val>
                                        </p:tav>
                                      </p:tavLst>
                                    </p:anim>
                                    <p:anim calcmode="lin" valueType="num">
                                      <p:cBhvr additive="base">
                                        <p:cTn id="25"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6</a:t>
            </a:fld>
            <a:endParaRPr lang="fr-FR"/>
          </a:p>
        </p:txBody>
      </p:sp>
      <p:pic>
        <p:nvPicPr>
          <p:cNvPr id="1026"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980728"/>
            <a:ext cx="7231458" cy="5012876"/>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8" name="Ellipse 7"/>
          <p:cNvSpPr/>
          <p:nvPr/>
        </p:nvSpPr>
        <p:spPr bwMode="auto">
          <a:xfrm>
            <a:off x="2267744" y="4562923"/>
            <a:ext cx="720080" cy="360040"/>
          </a:xfrm>
          <a:prstGeom prst="ellipse">
            <a:avLst/>
          </a:prstGeom>
          <a:no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cs typeface="Arial" charset="0"/>
            </a:endParaRPr>
          </a:p>
        </p:txBody>
      </p:sp>
      <p:pic>
        <p:nvPicPr>
          <p:cNvPr id="4" name="Image 3"/>
          <p:cNvPicPr>
            <a:picLocks noChangeAspect="1"/>
          </p:cNvPicPr>
          <p:nvPr/>
        </p:nvPicPr>
        <p:blipFill>
          <a:blip r:embed="rId4"/>
          <a:stretch>
            <a:fillRect/>
          </a:stretch>
        </p:blipFill>
        <p:spPr>
          <a:xfrm>
            <a:off x="4596854" y="-21799"/>
            <a:ext cx="4558780" cy="4314895"/>
          </a:xfrm>
          <a:prstGeom prst="rect">
            <a:avLst/>
          </a:prstGeom>
          <a:ln>
            <a:solidFill>
              <a:schemeClr val="tx1"/>
            </a:solidFill>
          </a:ln>
        </p:spPr>
      </p:pic>
      <p:pic>
        <p:nvPicPr>
          <p:cNvPr id="2" name="Image 1"/>
          <p:cNvPicPr>
            <a:picLocks noChangeAspect="1"/>
          </p:cNvPicPr>
          <p:nvPr/>
        </p:nvPicPr>
        <p:blipFill>
          <a:blip r:embed="rId5"/>
          <a:stretch>
            <a:fillRect/>
          </a:stretch>
        </p:blipFill>
        <p:spPr>
          <a:xfrm>
            <a:off x="4587329" y="2648297"/>
            <a:ext cx="4568305" cy="4237087"/>
          </a:xfrm>
          <a:prstGeom prst="rect">
            <a:avLst/>
          </a:prstGeom>
          <a:ln>
            <a:solidFill>
              <a:schemeClr val="tx1"/>
            </a:solidFill>
          </a:ln>
        </p:spPr>
      </p:pic>
    </p:spTree>
    <p:extLst>
      <p:ext uri="{BB962C8B-B14F-4D97-AF65-F5344CB8AC3E}">
        <p14:creationId xmlns:p14="http://schemas.microsoft.com/office/powerpoint/2010/main" val="150472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nodeType="afterEffect">
                                  <p:stCondLst>
                                    <p:cond delay="1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7</a:t>
            </a:fld>
            <a:endParaRPr lang="fr-FR"/>
          </a:p>
        </p:txBody>
      </p:sp>
      <p:sp>
        <p:nvSpPr>
          <p:cNvPr id="4" name="ZoneTexte 3"/>
          <p:cNvSpPr txBox="1"/>
          <p:nvPr/>
        </p:nvSpPr>
        <p:spPr>
          <a:xfrm>
            <a:off x="251520" y="505192"/>
            <a:ext cx="8640960" cy="5948144"/>
          </a:xfrm>
          <a:prstGeom prst="rect">
            <a:avLst/>
          </a:prstGeom>
          <a:solidFill>
            <a:srgbClr val="FDFCDC"/>
          </a:solidFill>
          <a:ln>
            <a:solidFill>
              <a:schemeClr val="tx1"/>
            </a:solidFill>
          </a:ln>
        </p:spPr>
        <p:txBody>
          <a:bodyPr wrap="square" rtlCol="0">
            <a:noAutofit/>
          </a:bodyPr>
          <a:lstStyle/>
          <a:p>
            <a:pPr algn="ctr"/>
            <a:r>
              <a:rPr lang="fr-FR" sz="2800" b="1" dirty="0" smtClean="0"/>
              <a:t>Axes de variation</a:t>
            </a:r>
          </a:p>
          <a:p>
            <a:pPr marL="342900" indent="-342900">
              <a:spcBef>
                <a:spcPts val="1200"/>
              </a:spcBef>
              <a:buFont typeface="Arial" panose="020B0604020202020204" pitchFamily="34" charset="0"/>
              <a:buChar char="•"/>
            </a:pPr>
            <a:r>
              <a:rPr lang="fr-FR" sz="2400" b="1" dirty="0" smtClean="0"/>
              <a:t>Référence attestée / non attestée aux Approches plurielles et au CARAP</a:t>
            </a:r>
          </a:p>
          <a:p>
            <a:pPr marL="342900" indent="-342900">
              <a:spcBef>
                <a:spcPts val="1200"/>
              </a:spcBef>
              <a:buFont typeface="Arial" panose="020B0604020202020204" pitchFamily="34" charset="0"/>
              <a:buChar char="•"/>
            </a:pPr>
            <a:r>
              <a:rPr lang="fr-FR" sz="2400" b="1" dirty="0" smtClean="0"/>
              <a:t>Nature des éléments en correspondance</a:t>
            </a:r>
          </a:p>
          <a:p>
            <a:pPr marL="800100" lvl="1" indent="-342900">
              <a:spcBef>
                <a:spcPts val="1200"/>
              </a:spcBef>
              <a:buFont typeface="Arial" panose="020B0604020202020204" pitchFamily="34" charset="0"/>
              <a:buChar char="•"/>
            </a:pPr>
            <a:r>
              <a:rPr lang="fr-FR" sz="2400" b="1" dirty="0" smtClean="0"/>
              <a:t>Principes qui fondent les approches plurielles</a:t>
            </a:r>
          </a:p>
          <a:p>
            <a:pPr marL="800100" lvl="1" indent="-342900">
              <a:spcBef>
                <a:spcPts val="1200"/>
              </a:spcBef>
              <a:buFont typeface="Arial" panose="020B0604020202020204" pitchFamily="34" charset="0"/>
              <a:buChar char="•"/>
            </a:pPr>
            <a:r>
              <a:rPr lang="fr-FR" sz="2400" b="1" dirty="0" smtClean="0"/>
              <a:t>Objectifs visés</a:t>
            </a:r>
          </a:p>
          <a:p>
            <a:pPr marL="800100" lvl="1" indent="-342900">
              <a:spcBef>
                <a:spcPts val="1200"/>
              </a:spcBef>
              <a:buFont typeface="Arial" panose="020B0604020202020204" pitchFamily="34" charset="0"/>
              <a:buChar char="•"/>
            </a:pPr>
            <a:r>
              <a:rPr lang="fr-FR" sz="2400" b="1" dirty="0" smtClean="0"/>
              <a:t>Contenus et démarches d’enseignement</a:t>
            </a:r>
          </a:p>
          <a:p>
            <a:pPr marL="342900" indent="-342900">
              <a:spcBef>
                <a:spcPts val="1200"/>
              </a:spcBef>
              <a:buFont typeface="Arial" panose="020B0604020202020204" pitchFamily="34" charset="0"/>
              <a:buChar char="•"/>
            </a:pPr>
            <a:r>
              <a:rPr lang="fr-FR" sz="2400" b="1" dirty="0" smtClean="0"/>
              <a:t>Part du domaine didactique couvert par les approches plurielles à laquelle ces éléments correspondent</a:t>
            </a:r>
          </a:p>
          <a:p>
            <a:pPr marL="342900" indent="-342900">
              <a:spcBef>
                <a:spcPts val="1200"/>
              </a:spcBef>
              <a:buFont typeface="Arial" panose="020B0604020202020204" pitchFamily="34" charset="0"/>
              <a:buChar char="•"/>
            </a:pPr>
            <a:r>
              <a:rPr lang="fr-FR" sz="2400" b="1" dirty="0" smtClean="0"/>
              <a:t>Champs disciplinaires concernés, transversalité</a:t>
            </a:r>
          </a:p>
          <a:p>
            <a:pPr marL="342900" indent="-342900">
              <a:spcBef>
                <a:spcPts val="1200"/>
              </a:spcBef>
              <a:buFont typeface="Arial" panose="020B0604020202020204" pitchFamily="34" charset="0"/>
              <a:buChar char="•"/>
            </a:pPr>
            <a:r>
              <a:rPr lang="fr-FR" sz="2400" b="1" dirty="0" smtClean="0"/>
              <a:t>Localisation de ces éléments dans l’ensemble </a:t>
            </a:r>
            <a:r>
              <a:rPr lang="fr-FR" sz="2400" b="1" dirty="0" err="1" smtClean="0"/>
              <a:t>curriculaire</a:t>
            </a:r>
            <a:endParaRPr lang="fr-FR" sz="2400" b="1" dirty="0" smtClean="0"/>
          </a:p>
          <a:p>
            <a:pPr marL="342900" indent="-342900">
              <a:spcBef>
                <a:spcPts val="600"/>
              </a:spcBef>
              <a:buFont typeface="Arial" panose="020B0604020202020204" pitchFamily="34" charset="0"/>
              <a:buChar char="•"/>
            </a:pPr>
            <a:endParaRPr lang="fr-FR" sz="2400" b="1" dirty="0" smtClean="0"/>
          </a:p>
        </p:txBody>
      </p:sp>
    </p:spTree>
    <p:extLst>
      <p:ext uri="{BB962C8B-B14F-4D97-AF65-F5344CB8AC3E}">
        <p14:creationId xmlns:p14="http://schemas.microsoft.com/office/powerpoint/2010/main" val="23762770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8</a:t>
            </a:fld>
            <a:endParaRPr lang="fr-FR"/>
          </a:p>
        </p:txBody>
      </p:sp>
      <p:grpSp>
        <p:nvGrpSpPr>
          <p:cNvPr id="2" name="Groupe 1"/>
          <p:cNvGrpSpPr/>
          <p:nvPr/>
        </p:nvGrpSpPr>
        <p:grpSpPr>
          <a:xfrm>
            <a:off x="17495" y="1"/>
            <a:ext cx="9081658" cy="6857999"/>
            <a:chOff x="17495" y="0"/>
            <a:chExt cx="9081658" cy="6857999"/>
          </a:xfrm>
        </p:grpSpPr>
        <p:pic>
          <p:nvPicPr>
            <p:cNvPr id="4" name="Image 3"/>
            <p:cNvPicPr>
              <a:picLocks noChangeAspect="1"/>
            </p:cNvPicPr>
            <p:nvPr/>
          </p:nvPicPr>
          <p:blipFill>
            <a:blip r:embed="rId3"/>
            <a:stretch>
              <a:fillRect/>
            </a:stretch>
          </p:blipFill>
          <p:spPr>
            <a:xfrm>
              <a:off x="17495" y="0"/>
              <a:ext cx="9081658" cy="6857999"/>
            </a:xfrm>
            <a:prstGeom prst="rect">
              <a:avLst/>
            </a:prstGeom>
          </p:spPr>
        </p:pic>
        <p:pic>
          <p:nvPicPr>
            <p:cNvPr id="5" name="Image 4"/>
            <p:cNvPicPr>
              <a:picLocks noChangeAspect="1"/>
            </p:cNvPicPr>
            <p:nvPr/>
          </p:nvPicPr>
          <p:blipFill>
            <a:blip r:embed="rId4"/>
            <a:stretch>
              <a:fillRect/>
            </a:stretch>
          </p:blipFill>
          <p:spPr>
            <a:xfrm>
              <a:off x="386856" y="5673154"/>
              <a:ext cx="2898491" cy="1144141"/>
            </a:xfrm>
            <a:prstGeom prst="rect">
              <a:avLst/>
            </a:prstGeom>
          </p:spPr>
        </p:pic>
      </p:grpSp>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98" y="10681"/>
            <a:ext cx="3055584" cy="4221088"/>
          </a:xfrm>
          <a:prstGeom prst="rect">
            <a:avLst/>
          </a:prstGeom>
          <a:ln>
            <a:solidFill>
              <a:schemeClr val="tx1"/>
            </a:solidFill>
          </a:ln>
        </p:spPr>
      </p:pic>
      <p:grpSp>
        <p:nvGrpSpPr>
          <p:cNvPr id="22" name="Groupe 21"/>
          <p:cNvGrpSpPr/>
          <p:nvPr/>
        </p:nvGrpSpPr>
        <p:grpSpPr>
          <a:xfrm>
            <a:off x="4416546" y="688777"/>
            <a:ext cx="4682606" cy="6052591"/>
            <a:chOff x="4416546" y="764704"/>
            <a:chExt cx="4682606" cy="6052591"/>
          </a:xfrm>
        </p:grpSpPr>
        <p:grpSp>
          <p:nvGrpSpPr>
            <p:cNvPr id="6" name="Groupe 5"/>
            <p:cNvGrpSpPr/>
            <p:nvPr/>
          </p:nvGrpSpPr>
          <p:grpSpPr>
            <a:xfrm>
              <a:off x="4416546" y="764704"/>
              <a:ext cx="4682606" cy="6052591"/>
              <a:chOff x="3635896" y="188640"/>
              <a:chExt cx="5256584" cy="6532835"/>
            </a:xfrm>
          </p:grpSpPr>
          <p:sp>
            <p:nvSpPr>
              <p:cNvPr id="7" name="Rectangle 6"/>
              <p:cNvSpPr/>
              <p:nvPr/>
            </p:nvSpPr>
            <p:spPr bwMode="auto">
              <a:xfrm>
                <a:off x="3635896" y="188640"/>
                <a:ext cx="5256584" cy="6532835"/>
              </a:xfrm>
              <a:prstGeom prst="rect">
                <a:avLst/>
              </a:prstGeom>
              <a:solidFill>
                <a:srgbClr val="FDFCDC"/>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cs typeface="Arial" charset="0"/>
                </a:endParaRPr>
              </a:p>
            </p:txBody>
          </p:sp>
          <p:grpSp>
            <p:nvGrpSpPr>
              <p:cNvPr id="8" name="Groupe 7"/>
              <p:cNvGrpSpPr/>
              <p:nvPr/>
            </p:nvGrpSpPr>
            <p:grpSpPr>
              <a:xfrm>
                <a:off x="3870164" y="396746"/>
                <a:ext cx="4816636" cy="6086604"/>
                <a:chOff x="1765152" y="158621"/>
                <a:chExt cx="6324600" cy="6562854"/>
              </a:xfrm>
            </p:grpSpPr>
            <p:pic>
              <p:nvPicPr>
                <p:cNvPr id="9" name="Picture 2" descr="Afficher l'image d'orig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65152" y="2882247"/>
                  <a:ext cx="6324600" cy="2106633"/>
                </a:xfrm>
                <a:prstGeom prst="rect">
                  <a:avLst/>
                </a:prstGeom>
                <a:noFill/>
                <a:ln w="38100">
                  <a:noFill/>
                </a:ln>
                <a:extLst>
                  <a:ext uri="{909E8E84-426E-40dd-AFC4-6F175D3DCCD1}">
                    <a14:hiddenFill xmlns:a14="http://schemas.microsoft.com/office/drawing/2010/main" xmlns="">
                      <a:solidFill>
                        <a:srgbClr val="FFFFFF"/>
                      </a:solidFill>
                    </a14:hiddenFill>
                  </a:ext>
                </a:extLst>
              </p:spPr>
            </p:pic>
            <p:pic>
              <p:nvPicPr>
                <p:cNvPr id="10" name="Image 9"/>
                <p:cNvPicPr>
                  <a:picLocks noChangeAspect="1"/>
                </p:cNvPicPr>
                <p:nvPr/>
              </p:nvPicPr>
              <p:blipFill>
                <a:blip r:embed="rId7"/>
                <a:stretch>
                  <a:fillRect/>
                </a:stretch>
              </p:blipFill>
              <p:spPr>
                <a:xfrm>
                  <a:off x="1765152" y="158621"/>
                  <a:ext cx="6324600" cy="3686175"/>
                </a:xfrm>
                <a:prstGeom prst="rect">
                  <a:avLst/>
                </a:prstGeom>
                <a:ln w="38100">
                  <a:noFill/>
                </a:ln>
              </p:spPr>
            </p:pic>
            <p:pic>
              <p:nvPicPr>
                <p:cNvPr id="11" name="Image 10"/>
                <p:cNvPicPr>
                  <a:picLocks noChangeAspect="1"/>
                </p:cNvPicPr>
                <p:nvPr/>
              </p:nvPicPr>
              <p:blipFill>
                <a:blip r:embed="rId8"/>
                <a:stretch>
                  <a:fillRect/>
                </a:stretch>
              </p:blipFill>
              <p:spPr>
                <a:xfrm>
                  <a:off x="1765152" y="4235450"/>
                  <a:ext cx="6324600" cy="2486025"/>
                </a:xfrm>
                <a:prstGeom prst="rect">
                  <a:avLst/>
                </a:prstGeom>
                <a:ln w="38100">
                  <a:noFill/>
                </a:ln>
              </p:spPr>
            </p:pic>
          </p:grpSp>
        </p:grpSp>
        <p:pic>
          <p:nvPicPr>
            <p:cNvPr id="19" name="Image 18"/>
            <p:cNvPicPr>
              <a:picLocks noChangeAspect="1"/>
            </p:cNvPicPr>
            <p:nvPr/>
          </p:nvPicPr>
          <p:blipFill>
            <a:blip r:embed="rId9"/>
            <a:stretch>
              <a:fillRect/>
            </a:stretch>
          </p:blipFill>
          <p:spPr>
            <a:xfrm>
              <a:off x="4621610" y="4454259"/>
              <a:ext cx="4342878" cy="2142415"/>
            </a:xfrm>
            <a:prstGeom prst="rect">
              <a:avLst/>
            </a:prstGeom>
          </p:spPr>
        </p:pic>
        <p:pic>
          <p:nvPicPr>
            <p:cNvPr id="20" name="Image 19"/>
            <p:cNvPicPr>
              <a:picLocks noChangeAspect="1"/>
            </p:cNvPicPr>
            <p:nvPr/>
          </p:nvPicPr>
          <p:blipFill>
            <a:blip r:embed="rId10"/>
            <a:stretch>
              <a:fillRect/>
            </a:stretch>
          </p:blipFill>
          <p:spPr>
            <a:xfrm>
              <a:off x="4491382" y="1556792"/>
              <a:ext cx="4558400" cy="2577673"/>
            </a:xfrm>
            <a:prstGeom prst="rect">
              <a:avLst/>
            </a:prstGeom>
          </p:spPr>
        </p:pic>
      </p:grpSp>
      <p:pic>
        <p:nvPicPr>
          <p:cNvPr id="23" name="Image 22"/>
          <p:cNvPicPr>
            <a:picLocks noChangeAspect="1"/>
          </p:cNvPicPr>
          <p:nvPr/>
        </p:nvPicPr>
        <p:blipFill>
          <a:blip r:embed="rId11"/>
          <a:stretch>
            <a:fillRect/>
          </a:stretch>
        </p:blipFill>
        <p:spPr>
          <a:xfrm>
            <a:off x="4000252" y="3364994"/>
            <a:ext cx="7029450" cy="1733550"/>
          </a:xfrm>
          <a:prstGeom prst="rect">
            <a:avLst/>
          </a:prstGeom>
          <a:ln>
            <a:solidFill>
              <a:schemeClr val="tx1"/>
            </a:solidFill>
          </a:ln>
        </p:spPr>
      </p:pic>
      <p:grpSp>
        <p:nvGrpSpPr>
          <p:cNvPr id="21" name="Groupe 20"/>
          <p:cNvGrpSpPr/>
          <p:nvPr/>
        </p:nvGrpSpPr>
        <p:grpSpPr>
          <a:xfrm>
            <a:off x="1336180" y="3240194"/>
            <a:ext cx="5010832" cy="2572432"/>
            <a:chOff x="1336180" y="3240194"/>
            <a:chExt cx="5010832" cy="2572432"/>
          </a:xfrm>
        </p:grpSpPr>
        <p:cxnSp>
          <p:nvCxnSpPr>
            <p:cNvPr id="15" name="Connecteur droit avec flèche 14"/>
            <p:cNvCxnSpPr/>
            <p:nvPr/>
          </p:nvCxnSpPr>
          <p:spPr bwMode="auto">
            <a:xfrm>
              <a:off x="1795410" y="3240194"/>
              <a:ext cx="4551602" cy="1744182"/>
            </a:xfrm>
            <a:prstGeom prst="straightConnector1">
              <a:avLst/>
            </a:prstGeom>
            <a:ln w="57150">
              <a:headEnd type="none" w="med" len="med"/>
              <a:tailEnd type="triangle"/>
            </a:ln>
            <a:extLst/>
          </p:spPr>
          <p:style>
            <a:lnRef idx="3">
              <a:schemeClr val="accent6"/>
            </a:lnRef>
            <a:fillRef idx="0">
              <a:schemeClr val="accent6"/>
            </a:fillRef>
            <a:effectRef idx="2">
              <a:schemeClr val="accent6"/>
            </a:effectRef>
            <a:fontRef idx="minor">
              <a:schemeClr val="tx1"/>
            </a:fontRef>
          </p:style>
        </p:cxnSp>
        <p:cxnSp>
          <p:nvCxnSpPr>
            <p:cNvPr id="16" name="Connecteur droit avec flèche 15"/>
            <p:cNvCxnSpPr/>
            <p:nvPr/>
          </p:nvCxnSpPr>
          <p:spPr bwMode="auto">
            <a:xfrm>
              <a:off x="1336180" y="3720377"/>
              <a:ext cx="961240" cy="2092249"/>
            </a:xfrm>
            <a:prstGeom prst="straightConnector1">
              <a:avLst/>
            </a:prstGeom>
            <a:ln w="57150">
              <a:headEnd type="none" w="med" len="med"/>
              <a:tailEnd type="triangle"/>
            </a:ln>
            <a:extLst/>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7350262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2000" fill="hold"/>
                                        <p:tgtEl>
                                          <p:spTgt spid="23"/>
                                        </p:tgtEl>
                                        <p:attrNameLst>
                                          <p:attrName>ppt_w</p:attrName>
                                        </p:attrNameLst>
                                      </p:cBhvr>
                                      <p:tavLst>
                                        <p:tav tm="0">
                                          <p:val>
                                            <p:fltVal val="0"/>
                                          </p:val>
                                        </p:tav>
                                        <p:tav tm="100000">
                                          <p:val>
                                            <p:strVal val="#ppt_w"/>
                                          </p:val>
                                        </p:tav>
                                      </p:tavLst>
                                    </p:anim>
                                    <p:anim calcmode="lin" valueType="num">
                                      <p:cBhvr>
                                        <p:cTn id="13" dur="2000" fill="hold"/>
                                        <p:tgtEl>
                                          <p:spTgt spid="23"/>
                                        </p:tgtEl>
                                        <p:attrNameLst>
                                          <p:attrName>ppt_h</p:attrName>
                                        </p:attrNameLst>
                                      </p:cBhvr>
                                      <p:tavLst>
                                        <p:tav tm="0">
                                          <p:val>
                                            <p:fltVal val="0"/>
                                          </p:val>
                                        </p:tav>
                                        <p:tav tm="100000">
                                          <p:val>
                                            <p:strVal val="#ppt_h"/>
                                          </p:val>
                                        </p:tav>
                                      </p:tavLst>
                                    </p:anim>
                                    <p:animEffect transition="in" filter="fade">
                                      <p:cBhvr>
                                        <p:cTn id="14" dur="2000"/>
                                        <p:tgtEl>
                                          <p:spTgt spid="23"/>
                                        </p:tgtEl>
                                      </p:cBhvr>
                                    </p:animEffect>
                                  </p:childTnLst>
                                </p:cTn>
                              </p:par>
                              <p:par>
                                <p:cTn id="15" presetID="42" presetClass="path" presetSubtype="0" accel="50000" decel="50000" fill="hold" nodeType="withEffect">
                                  <p:stCondLst>
                                    <p:cond delay="0"/>
                                  </p:stCondLst>
                                  <p:childTnLst>
                                    <p:animMotion origin="layout" path="M -0.03837 -0.2537 L -0.43994 0.26852 " pathEditMode="relative" rAng="0" ptsTypes="AA">
                                      <p:cBhvr>
                                        <p:cTn id="16" dur="2000" fill="hold"/>
                                        <p:tgtEl>
                                          <p:spTgt spid="23"/>
                                        </p:tgtEl>
                                        <p:attrNameLst>
                                          <p:attrName>ppt_x</p:attrName>
                                          <p:attrName>ppt_y</p:attrName>
                                        </p:attrNameLst>
                                      </p:cBhvr>
                                      <p:rCtr x="-20087" y="26111"/>
                                    </p:animMotion>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1500" fill="hold"/>
                                        <p:tgtEl>
                                          <p:spTgt spid="13"/>
                                        </p:tgtEl>
                                        <p:attrNameLst>
                                          <p:attrName>ppt_x</p:attrName>
                                        </p:attrNameLst>
                                      </p:cBhvr>
                                      <p:tavLst>
                                        <p:tav tm="0">
                                          <p:val>
                                            <p:strVal val="0-#ppt_w/2"/>
                                          </p:val>
                                        </p:tav>
                                        <p:tav tm="100000">
                                          <p:val>
                                            <p:strVal val="#ppt_x"/>
                                          </p:val>
                                        </p:tav>
                                      </p:tavLst>
                                    </p:anim>
                                    <p:anim calcmode="lin" valueType="num">
                                      <p:cBhvr additive="base">
                                        <p:cTn id="22" dur="1500" fill="hold"/>
                                        <p:tgtEl>
                                          <p:spTgt spid="13"/>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22" presetClass="entr" presetSubtype="1" fill="hold" nodeType="afterEffect">
                                  <p:stCondLst>
                                    <p:cond delay="50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8A05B4A-660E-4FF3-A4DF-D00CCA8BA4B2}" type="slidenum">
              <a:rPr lang="fr-FR" smtClean="0"/>
              <a:pPr>
                <a:defRPr/>
              </a:pPr>
              <a:t>9</a:t>
            </a:fld>
            <a:endParaRPr lang="fr-FR"/>
          </a:p>
        </p:txBody>
      </p:sp>
      <p:sp>
        <p:nvSpPr>
          <p:cNvPr id="4" name="Rectangle à coins arrondis 3"/>
          <p:cNvSpPr/>
          <p:nvPr/>
        </p:nvSpPr>
        <p:spPr bwMode="auto">
          <a:xfrm>
            <a:off x="179512" y="1988840"/>
            <a:ext cx="2304256" cy="2880320"/>
          </a:xfrm>
          <a:prstGeom prst="roundRect">
            <a:avLst/>
          </a:prstGeom>
          <a:solidFill>
            <a:srgbClr val="CCFF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hangingPunct="0"/>
            <a:r>
              <a:rPr kumimoji="0" lang="fr-FR" sz="2800" b="0" i="0" u="none" strike="noStrike" cap="none" normalizeH="0" baseline="0" dirty="0" smtClean="0">
                <a:ln>
                  <a:noFill/>
                </a:ln>
                <a:solidFill>
                  <a:schemeClr val="tx1"/>
                </a:solidFill>
                <a:effectLst/>
              </a:rPr>
              <a:t>Le </a:t>
            </a:r>
            <a:r>
              <a:rPr lang="fr-FR" sz="2800" dirty="0" smtClean="0"/>
              <a:t> </a:t>
            </a:r>
            <a:r>
              <a:rPr lang="fr-FR" sz="2800" i="1" dirty="0" smtClean="0"/>
              <a:t>Chemin vers la citoyenneté globale </a:t>
            </a:r>
            <a:br>
              <a:rPr lang="fr-FR" sz="2800" i="1" dirty="0" smtClean="0"/>
            </a:br>
            <a:r>
              <a:rPr lang="fr-FR" sz="2800" dirty="0" smtClean="0"/>
              <a:t>de Oulu</a:t>
            </a:r>
            <a:endParaRPr kumimoji="0" lang="fr-FR" sz="2800" b="0" i="1" u="none" strike="noStrike" cap="none" normalizeH="0" baseline="0" dirty="0" smtClean="0">
              <a:ln>
                <a:noFill/>
              </a:ln>
              <a:solidFill>
                <a:schemeClr val="tx1"/>
              </a:solidFill>
              <a:effectLst/>
            </a:endParaRPr>
          </a:p>
        </p:txBody>
      </p:sp>
      <p:sp>
        <p:nvSpPr>
          <p:cNvPr id="5" name="Rectangle à coins arrondis 4"/>
          <p:cNvSpPr/>
          <p:nvPr/>
        </p:nvSpPr>
        <p:spPr bwMode="auto">
          <a:xfrm>
            <a:off x="6697216" y="4233462"/>
            <a:ext cx="2160240" cy="1441938"/>
          </a:xfrm>
          <a:prstGeom prst="roundRect">
            <a:avLst/>
          </a:prstGeom>
          <a:solidFill>
            <a:srgbClr val="CCFF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hangingPunct="0"/>
            <a:r>
              <a:rPr lang="fr-FR" sz="2800" dirty="0" smtClean="0"/>
              <a:t>Nouveau Curriculum</a:t>
            </a:r>
            <a:br>
              <a:rPr lang="fr-FR" sz="2800" dirty="0" smtClean="0"/>
            </a:br>
            <a:r>
              <a:rPr lang="fr-FR" sz="2800" dirty="0" smtClean="0"/>
              <a:t>finnois</a:t>
            </a:r>
            <a:endParaRPr lang="fr-FR" sz="2800" dirty="0"/>
          </a:p>
        </p:txBody>
      </p:sp>
      <p:sp>
        <p:nvSpPr>
          <p:cNvPr id="8" name="Rectangle à coins arrondis 7"/>
          <p:cNvSpPr/>
          <p:nvPr/>
        </p:nvSpPr>
        <p:spPr bwMode="auto">
          <a:xfrm>
            <a:off x="6670509" y="1083695"/>
            <a:ext cx="2160240" cy="1441938"/>
          </a:xfrm>
          <a:prstGeom prst="roundRect">
            <a:avLst/>
          </a:prstGeom>
          <a:solidFill>
            <a:srgbClr val="CCFF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hangingPunct="0"/>
            <a:r>
              <a:rPr lang="fr-FR" sz="2800" dirty="0" smtClean="0"/>
              <a:t>CARAP</a:t>
            </a:r>
            <a:endParaRPr lang="fr-FR" sz="2800" dirty="0"/>
          </a:p>
        </p:txBody>
      </p:sp>
      <p:sp>
        <p:nvSpPr>
          <p:cNvPr id="9" name="ZoneTexte 8"/>
          <p:cNvSpPr txBox="1"/>
          <p:nvPr/>
        </p:nvSpPr>
        <p:spPr>
          <a:xfrm>
            <a:off x="2674842" y="4823170"/>
            <a:ext cx="4032448" cy="830997"/>
          </a:xfrm>
          <a:prstGeom prst="rect">
            <a:avLst/>
          </a:prstGeom>
          <a:noFill/>
        </p:spPr>
        <p:txBody>
          <a:bodyPr wrap="square" rtlCol="0">
            <a:spAutoFit/>
          </a:bodyPr>
          <a:lstStyle/>
          <a:p>
            <a:pPr algn="ctr"/>
            <a:r>
              <a:rPr lang="fr-FR" sz="2400" b="1" dirty="0" smtClean="0"/>
              <a:t>est un outil pour la </a:t>
            </a:r>
            <a:br>
              <a:rPr lang="fr-FR" sz="2400" b="1" dirty="0" smtClean="0"/>
            </a:br>
            <a:r>
              <a:rPr lang="fr-FR" sz="2400" b="1" dirty="0" smtClean="0"/>
              <a:t>mise en œuvre de</a:t>
            </a:r>
            <a:endParaRPr lang="fr-FR" sz="2400" b="1" dirty="0"/>
          </a:p>
        </p:txBody>
      </p:sp>
      <p:sp>
        <p:nvSpPr>
          <p:cNvPr id="10" name="ZoneTexte 9"/>
          <p:cNvSpPr txBox="1"/>
          <p:nvPr/>
        </p:nvSpPr>
        <p:spPr>
          <a:xfrm>
            <a:off x="2638061" y="1516720"/>
            <a:ext cx="4032448" cy="461665"/>
          </a:xfrm>
          <a:prstGeom prst="rect">
            <a:avLst/>
          </a:prstGeom>
          <a:noFill/>
        </p:spPr>
        <p:txBody>
          <a:bodyPr wrap="square" rtlCol="0">
            <a:spAutoFit/>
          </a:bodyPr>
          <a:lstStyle/>
          <a:p>
            <a:pPr algn="ctr"/>
            <a:r>
              <a:rPr lang="fr-FR" sz="2400" b="1" dirty="0" smtClean="0"/>
              <a:t>est adapté de</a:t>
            </a:r>
            <a:endParaRPr lang="fr-FR" sz="2400" b="1" dirty="0"/>
          </a:p>
        </p:txBody>
      </p:sp>
      <p:cxnSp>
        <p:nvCxnSpPr>
          <p:cNvPr id="12" name="Connecteur droit avec flèche 11"/>
          <p:cNvCxnSpPr/>
          <p:nvPr/>
        </p:nvCxnSpPr>
        <p:spPr bwMode="auto">
          <a:xfrm>
            <a:off x="2674842" y="4751162"/>
            <a:ext cx="3925416" cy="0"/>
          </a:xfrm>
          <a:prstGeom prst="straightConnector1">
            <a:avLst/>
          </a:prstGeom>
          <a:ln w="76200">
            <a:headEnd type="none" w="med" len="med"/>
            <a:tailEnd type="triangle"/>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3">
            <a:schemeClr val="accent4"/>
          </a:lnRef>
          <a:fillRef idx="0">
            <a:schemeClr val="accent4"/>
          </a:fillRef>
          <a:effectRef idx="2">
            <a:schemeClr val="accent4"/>
          </a:effectRef>
          <a:fontRef idx="minor">
            <a:schemeClr val="tx1"/>
          </a:fontRef>
        </p:style>
      </p:cxnSp>
      <p:cxnSp>
        <p:nvCxnSpPr>
          <p:cNvPr id="13" name="Connecteur droit avec flèche 12"/>
          <p:cNvCxnSpPr/>
          <p:nvPr/>
        </p:nvCxnSpPr>
        <p:spPr bwMode="auto">
          <a:xfrm flipH="1">
            <a:off x="2549049" y="2081506"/>
            <a:ext cx="4014428" cy="0"/>
          </a:xfrm>
          <a:prstGeom prst="straightConnector1">
            <a:avLst/>
          </a:prstGeom>
          <a:ln w="76200">
            <a:headEnd type="none" w="med" len="med"/>
            <a:tailEnd type="triangle"/>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3">
            <a:schemeClr val="accent4"/>
          </a:lnRef>
          <a:fillRef idx="0">
            <a:schemeClr val="accent4"/>
          </a:fillRef>
          <a:effectRef idx="2">
            <a:schemeClr val="accent4"/>
          </a:effectRef>
          <a:fontRef idx="minor">
            <a:schemeClr val="tx1"/>
          </a:fontRef>
        </p:style>
      </p:cxnSp>
      <p:cxnSp>
        <p:nvCxnSpPr>
          <p:cNvPr id="16" name="Connecteur droit avec flèche 15"/>
          <p:cNvCxnSpPr/>
          <p:nvPr/>
        </p:nvCxnSpPr>
        <p:spPr bwMode="auto">
          <a:xfrm>
            <a:off x="7812360" y="2708920"/>
            <a:ext cx="0" cy="1209151"/>
          </a:xfrm>
          <a:prstGeom prst="straightConnector1">
            <a:avLst/>
          </a:prstGeom>
          <a:ln w="38100">
            <a:prstDash val="sysDash"/>
            <a:headEnd type="none" w="med" len="med"/>
            <a:tailEnd type="triangle"/>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80361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rganigramme hiérarchique">
  <a:themeElements>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rganigramme hiérarchiq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rganigramme hiérarchiq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rganigramme hiérarchiq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rganigramme hiérarchiq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rganigramme hiérarchiq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rganigramme hiérarchiq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ganigramme hiérarchiq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ganigramme hiérarchiq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rganigramme hiérarchiq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rganigramme hiérarchiq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rganigramme hiérarchiq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rganigramme hiérarchiq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rganigramme hiérarchique">
  <a:themeElements>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rganigramme hiérarchiq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rganigramme hiérarchiq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rganigramme hiérarchiq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rganigramme hiérarchiq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rganigramme hiérarchiq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rganigramme hiérarchiq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ganigramme hiérarchiq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ganigramme hiérarchiq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rganigramme hiérarchiq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rganigramme hiérarchiq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rganigramme hiérarchiq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rganigramme hiérarchiq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rganigramme hiérarchique">
  <a:themeElements>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rganigramme hiérarchiq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rganigramme hiérarchiq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rganigramme hiérarchiq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rganigramme hiérarchiq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rganigramme hiérarchiq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rganigramme hiérarchiq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ganigramme hiérarchiq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ganigramme hiérarchiq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rganigramme hiérarchiq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rganigramme hiérarchiq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rganigramme hiérarchiq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rganigramme hiérarchiq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rganigramme hiérarchique">
  <a:themeElements>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rganigramme hiérarchiq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rganigramme hiérarchiq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rganigramme hiérarchiq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rganigramme hiérarchiq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rganigramme hiérarchiq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rganigramme hiérarchiq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ganigramme hiérarchiq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ganigramme hiérarchiq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rganigramme hiérarchiq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rganigramme hiérarchiq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rganigramme hiérarchiq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rganigramme hiérarchiq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10182</TotalTime>
  <Words>2011</Words>
  <Application>Microsoft Office PowerPoint</Application>
  <PresentationFormat>Affichage à l'écran (4:3)</PresentationFormat>
  <Paragraphs>225</Paragraphs>
  <Slides>22</Slides>
  <Notes>22</Notes>
  <HiddenSlides>0</HiddenSlides>
  <MMClips>0</MMClips>
  <ScaleCrop>false</ScaleCrop>
  <HeadingPairs>
    <vt:vector size="6" baseType="variant">
      <vt:variant>
        <vt:lpstr>Polices utilisées</vt:lpstr>
      </vt:variant>
      <vt:variant>
        <vt:i4>5</vt:i4>
      </vt:variant>
      <vt:variant>
        <vt:lpstr>Thème</vt:lpstr>
      </vt:variant>
      <vt:variant>
        <vt:i4>4</vt:i4>
      </vt:variant>
      <vt:variant>
        <vt:lpstr>Titres des diapositives</vt:lpstr>
      </vt:variant>
      <vt:variant>
        <vt:i4>22</vt:i4>
      </vt:variant>
    </vt:vector>
  </HeadingPairs>
  <TitlesOfParts>
    <vt:vector size="31" baseType="lpstr">
      <vt:lpstr>Arial</vt:lpstr>
      <vt:lpstr>Arial Narrow</vt:lpstr>
      <vt:lpstr>Calibri</vt:lpstr>
      <vt:lpstr>DejaVu Sans</vt:lpstr>
      <vt:lpstr>Times New Roman</vt:lpstr>
      <vt:lpstr>Organigramme hiérarchique</vt:lpstr>
      <vt:lpstr>1_Organigramme hiérarchique</vt:lpstr>
      <vt:lpstr>4_Organigramme hiérarchique</vt:lpstr>
      <vt:lpstr>3_Organigramme hiérarchique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Anna</dc:creator>
  <cp:lastModifiedBy>Michel Candelier</cp:lastModifiedBy>
  <cp:revision>436</cp:revision>
  <cp:lastPrinted>2016-04-29T16:46:47Z</cp:lastPrinted>
  <dcterms:created xsi:type="dcterms:W3CDTF">2014-02-11T21:38:14Z</dcterms:created>
  <dcterms:modified xsi:type="dcterms:W3CDTF">2016-05-02T05:58:33Z</dcterms:modified>
</cp:coreProperties>
</file>