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257" r:id="rId3"/>
    <p:sldId id="392" r:id="rId4"/>
    <p:sldId id="267" r:id="rId5"/>
    <p:sldId id="272" r:id="rId6"/>
    <p:sldId id="300" r:id="rId7"/>
    <p:sldId id="303" r:id="rId8"/>
    <p:sldId id="304" r:id="rId9"/>
    <p:sldId id="317" r:id="rId10"/>
    <p:sldId id="274" r:id="rId11"/>
    <p:sldId id="398" r:id="rId12"/>
    <p:sldId id="312" r:id="rId13"/>
    <p:sldId id="313" r:id="rId14"/>
    <p:sldId id="314" r:id="rId15"/>
    <p:sldId id="315" r:id="rId16"/>
    <p:sldId id="400" r:id="rId17"/>
    <p:sldId id="316" r:id="rId18"/>
    <p:sldId id="279" r:id="rId19"/>
    <p:sldId id="393" r:id="rId20"/>
    <p:sldId id="395" r:id="rId21"/>
    <p:sldId id="396" r:id="rId22"/>
    <p:sldId id="402" r:id="rId23"/>
    <p:sldId id="405" r:id="rId24"/>
    <p:sldId id="406" r:id="rId25"/>
    <p:sldId id="362" r:id="rId26"/>
    <p:sldId id="363" r:id="rId27"/>
    <p:sldId id="403" r:id="rId28"/>
    <p:sldId id="281" r:id="rId29"/>
    <p:sldId id="282" r:id="rId30"/>
    <p:sldId id="409" r:id="rId31"/>
    <p:sldId id="410" r:id="rId32"/>
    <p:sldId id="284" r:id="rId33"/>
    <p:sldId id="318" r:id="rId34"/>
    <p:sldId id="319" r:id="rId35"/>
    <p:sldId id="320" r:id="rId36"/>
    <p:sldId id="386" r:id="rId37"/>
    <p:sldId id="321" r:id="rId38"/>
    <p:sldId id="322" r:id="rId39"/>
    <p:sldId id="323" r:id="rId40"/>
    <p:sldId id="324" r:id="rId41"/>
    <p:sldId id="325" r:id="rId42"/>
    <p:sldId id="334" r:id="rId43"/>
    <p:sldId id="326" r:id="rId44"/>
    <p:sldId id="437" r:id="rId45"/>
    <p:sldId id="438" r:id="rId46"/>
    <p:sldId id="327" r:id="rId47"/>
    <p:sldId id="328" r:id="rId48"/>
    <p:sldId id="329" r:id="rId49"/>
    <p:sldId id="376" r:id="rId50"/>
    <p:sldId id="377" r:id="rId51"/>
    <p:sldId id="378" r:id="rId52"/>
    <p:sldId id="379" r:id="rId53"/>
    <p:sldId id="330" r:id="rId54"/>
    <p:sldId id="332" r:id="rId55"/>
    <p:sldId id="441" r:id="rId56"/>
    <p:sldId id="355" r:id="rId57"/>
    <p:sldId id="356" r:id="rId58"/>
    <p:sldId id="357" r:id="rId59"/>
    <p:sldId id="443" r:id="rId60"/>
    <p:sldId id="444" r:id="rId61"/>
    <p:sldId id="449" r:id="rId62"/>
    <p:sldId id="450" r:id="rId63"/>
    <p:sldId id="452" r:id="rId64"/>
    <p:sldId id="453" r:id="rId65"/>
    <p:sldId id="458" r:id="rId66"/>
    <p:sldId id="461" r:id="rId67"/>
    <p:sldId id="359" r:id="rId68"/>
    <p:sldId id="475" r:id="rId69"/>
    <p:sldId id="370" r:id="rId70"/>
    <p:sldId id="372" r:id="rId71"/>
    <p:sldId id="480" r:id="rId72"/>
    <p:sldId id="384" r:id="rId73"/>
    <p:sldId id="481" r:id="rId74"/>
    <p:sldId id="387" r:id="rId75"/>
    <p:sldId id="260" r:id="rId76"/>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49" autoAdjust="0"/>
  </p:normalViewPr>
  <p:slideViewPr>
    <p:cSldViewPr>
      <p:cViewPr varScale="1">
        <p:scale>
          <a:sx n="66" d="100"/>
          <a:sy n="66" d="100"/>
        </p:scale>
        <p:origin x="-136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9117BD3-0D9E-415F-9A6E-6BC1F6412959}" type="datetimeFigureOut">
              <a:rPr lang="fr-CH" smtClean="0"/>
              <a:t>25.11.2016</a:t>
            </a:fld>
            <a:endParaRPr lang="fr-CH"/>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181AB1C-D250-4139-90F7-4BF8D5BAE3AC}" type="slidenum">
              <a:rPr lang="fr-CH" smtClean="0"/>
              <a:t>‹N°›</a:t>
            </a:fld>
            <a:endParaRPr lang="fr-CH"/>
          </a:p>
        </p:txBody>
      </p:sp>
    </p:spTree>
    <p:extLst>
      <p:ext uri="{BB962C8B-B14F-4D97-AF65-F5344CB8AC3E}">
        <p14:creationId xmlns:p14="http://schemas.microsoft.com/office/powerpoint/2010/main" val="991173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2D2F876-5D5E-4D80-8AFB-AB8AC6F5D264}" type="datetimeFigureOut">
              <a:rPr lang="fr-CH" smtClean="0"/>
              <a:t>25.11.2016</a:t>
            </a:fld>
            <a:endParaRPr lang="fr-CH"/>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208281F-1B00-45F1-8AF2-512C588A6F1F}" type="slidenum">
              <a:rPr lang="fr-CH" smtClean="0"/>
              <a:t>‹N°›</a:t>
            </a:fld>
            <a:endParaRPr lang="fr-CH"/>
          </a:p>
        </p:txBody>
      </p:sp>
    </p:spTree>
    <p:extLst>
      <p:ext uri="{BB962C8B-B14F-4D97-AF65-F5344CB8AC3E}">
        <p14:creationId xmlns:p14="http://schemas.microsoft.com/office/powerpoint/2010/main" val="421571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Bef>
                <a:spcPct val="50000"/>
              </a:spcBef>
            </a:pPr>
            <a:r>
              <a:rPr lang="fr-FR" altLang="fr-FR" sz="1800" b="0" dirty="0" smtClean="0">
                <a:latin typeface="Times New Roman" pitchFamily="18" charset="0"/>
              </a:rPr>
              <a:t>Un début bien timide…</a:t>
            </a:r>
          </a:p>
          <a:p>
            <a:pPr>
              <a:spcBef>
                <a:spcPct val="50000"/>
              </a:spcBef>
            </a:pPr>
            <a:r>
              <a:rPr lang="fr-FR" altLang="fr-FR" sz="1800" b="0" dirty="0" smtClean="0">
                <a:latin typeface="Times New Roman" pitchFamily="18" charset="0"/>
              </a:rPr>
              <a:t>Méthodes traditionnelles puis communicatives. (strictes, mais…)</a:t>
            </a:r>
          </a:p>
          <a:p>
            <a:endParaRPr lang="fr-FR" dirty="0"/>
          </a:p>
        </p:txBody>
      </p:sp>
      <p:sp>
        <p:nvSpPr>
          <p:cNvPr id="4" name="Espace réservé du numéro de diapositive 3"/>
          <p:cNvSpPr>
            <a:spLocks noGrp="1"/>
          </p:cNvSpPr>
          <p:nvPr>
            <p:ph type="sldNum" sz="quarter" idx="10"/>
          </p:nvPr>
        </p:nvSpPr>
        <p:spPr/>
        <p:txBody>
          <a:bodyPr/>
          <a:lstStyle/>
          <a:p>
            <a:fld id="{7829F1F7-084D-7F45-A0B3-C5D4125680EE}" type="slidenum">
              <a:rPr lang="fr-FR" smtClean="0"/>
              <a:t>4</a:t>
            </a:fld>
            <a:endParaRPr lang="fr-FR"/>
          </a:p>
        </p:txBody>
      </p:sp>
    </p:spTree>
    <p:extLst>
      <p:ext uri="{BB962C8B-B14F-4D97-AF65-F5344CB8AC3E}">
        <p14:creationId xmlns:p14="http://schemas.microsoft.com/office/powerpoint/2010/main" val="1848452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 enseignement bilingue, échanges, italien dès la 7</a:t>
            </a:r>
            <a:r>
              <a:rPr lang="fr-CH" baseline="30000" dirty="0" smtClean="0"/>
              <a:t>e</a:t>
            </a:r>
            <a:r>
              <a:rPr lang="fr-CH" dirty="0" smtClean="0"/>
              <a:t>, portfolio (évaluation basée sur le</a:t>
            </a:r>
            <a:r>
              <a:rPr lang="fr-CH" baseline="0" dirty="0" smtClean="0"/>
              <a:t> CECR)</a:t>
            </a:r>
            <a:r>
              <a:rPr lang="fr-CH" dirty="0" smtClean="0"/>
              <a:t>…</a:t>
            </a:r>
          </a:p>
          <a:p>
            <a:endParaRPr lang="fr-CH" dirty="0"/>
          </a:p>
        </p:txBody>
      </p:sp>
      <p:sp>
        <p:nvSpPr>
          <p:cNvPr id="4" name="Espace réservé du numéro de diapositive 3"/>
          <p:cNvSpPr>
            <a:spLocks noGrp="1"/>
          </p:cNvSpPr>
          <p:nvPr>
            <p:ph type="sldNum" sz="quarter" idx="10"/>
          </p:nvPr>
        </p:nvSpPr>
        <p:spPr/>
        <p:txBody>
          <a:bodyPr/>
          <a:lstStyle/>
          <a:p>
            <a:fld id="{0208281F-1B00-45F1-8AF2-512C588A6F1F}" type="slidenum">
              <a:rPr lang="fr-CH" smtClean="0"/>
              <a:t>17</a:t>
            </a:fld>
            <a:endParaRPr lang="fr-CH"/>
          </a:p>
        </p:txBody>
      </p:sp>
    </p:spTree>
    <p:extLst>
      <p:ext uri="{BB962C8B-B14F-4D97-AF65-F5344CB8AC3E}">
        <p14:creationId xmlns:p14="http://schemas.microsoft.com/office/powerpoint/2010/main" val="94421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NB:</a:t>
            </a:r>
            <a:r>
              <a:rPr lang="fr-CH" baseline="0" dirty="0" smtClean="0"/>
              <a:t> Symposium en F</a:t>
            </a:r>
            <a:r>
              <a:rPr lang="fr-CH" dirty="0" smtClean="0"/>
              <a:t>inlande.</a:t>
            </a:r>
            <a:endParaRPr lang="fr-CH" dirty="0"/>
          </a:p>
        </p:txBody>
      </p:sp>
      <p:sp>
        <p:nvSpPr>
          <p:cNvPr id="4" name="Espace réservé du numéro de diapositive 3"/>
          <p:cNvSpPr>
            <a:spLocks noGrp="1"/>
          </p:cNvSpPr>
          <p:nvPr>
            <p:ph type="sldNum" sz="quarter" idx="10"/>
          </p:nvPr>
        </p:nvSpPr>
        <p:spPr/>
        <p:txBody>
          <a:bodyPr/>
          <a:lstStyle/>
          <a:p>
            <a:fld id="{978A2A62-DF85-4FC3-AF0B-74BA4A739228}" type="slidenum">
              <a:rPr lang="fr-CH" smtClean="0"/>
              <a:t>18</a:t>
            </a:fld>
            <a:endParaRPr lang="fr-CH"/>
          </a:p>
        </p:txBody>
      </p:sp>
    </p:spTree>
    <p:extLst>
      <p:ext uri="{BB962C8B-B14F-4D97-AF65-F5344CB8AC3E}">
        <p14:creationId xmlns:p14="http://schemas.microsoft.com/office/powerpoint/2010/main" val="1239487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29F1F7-084D-7F45-A0B3-C5D4125680EE}" type="slidenum">
              <a:rPr lang="fr-FR" smtClean="0"/>
              <a:t>20</a:t>
            </a:fld>
            <a:endParaRPr lang="fr-FR"/>
          </a:p>
        </p:txBody>
      </p:sp>
    </p:spTree>
    <p:extLst>
      <p:ext uri="{BB962C8B-B14F-4D97-AF65-F5344CB8AC3E}">
        <p14:creationId xmlns:p14="http://schemas.microsoft.com/office/powerpoint/2010/main" val="1519517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dirty="0" smtClean="0"/>
              <a:t>Développement</a:t>
            </a:r>
            <a:r>
              <a:rPr lang="fr-CH" baseline="0" dirty="0" smtClean="0"/>
              <a:t> de travaux, de groupes (Ch. Müller, CREA…), mais relativement peu d’impact…</a:t>
            </a:r>
          </a:p>
          <a:p>
            <a:pPr marL="0" marR="0" indent="0" algn="l" defTabSz="457200" rtl="0" eaLnBrk="1" fontAlgn="auto" latinLnBrk="0" hangingPunct="1">
              <a:lnSpc>
                <a:spcPct val="100000"/>
              </a:lnSpc>
              <a:spcBef>
                <a:spcPts val="0"/>
              </a:spcBef>
              <a:spcAft>
                <a:spcPts val="0"/>
              </a:spcAft>
              <a:buClrTx/>
              <a:buSzTx/>
              <a:buFontTx/>
              <a:buNone/>
              <a:tabLst/>
              <a:defRPr/>
            </a:pPr>
            <a:r>
              <a:rPr lang="fr-CH" baseline="0" dirty="0" smtClean="0"/>
              <a:t>Développements importants vers 2010 (</a:t>
            </a:r>
            <a:r>
              <a:rPr lang="fr-CH" baseline="0" dirty="0" err="1" smtClean="0"/>
              <a:t>Babylonia</a:t>
            </a:r>
            <a:r>
              <a:rPr lang="fr-CH" baseline="0" dirty="0" smtClean="0"/>
              <a:t> : S. </a:t>
            </a:r>
            <a:r>
              <a:rPr lang="fr-CH" baseline="0" dirty="0" err="1" smtClean="0"/>
              <a:t>Wokusch</a:t>
            </a:r>
            <a:r>
              <a:rPr lang="fr-CH" baseline="0" dirty="0" smtClean="0"/>
              <a:t>…) + </a:t>
            </a:r>
            <a:r>
              <a:rPr lang="fr-CH" baseline="0" dirty="0" err="1" smtClean="0"/>
              <a:t>Tertiärdidaktik</a:t>
            </a:r>
            <a:r>
              <a:rPr lang="fr-CH" baseline="0" dirty="0" smtClean="0"/>
              <a: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7829F1F7-084D-7F45-A0B3-C5D4125680EE}" type="slidenum">
              <a:rPr lang="fr-FR" smtClean="0"/>
              <a:t>21</a:t>
            </a:fld>
            <a:endParaRPr lang="fr-FR"/>
          </a:p>
        </p:txBody>
      </p:sp>
    </p:spTree>
    <p:extLst>
      <p:ext uri="{BB962C8B-B14F-4D97-AF65-F5344CB8AC3E}">
        <p14:creationId xmlns:p14="http://schemas.microsoft.com/office/powerpoint/2010/main" val="2796676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NB:</a:t>
            </a:r>
            <a:r>
              <a:rPr lang="fr-CH" baseline="0" dirty="0" smtClean="0"/>
              <a:t> Symposium en F</a:t>
            </a:r>
            <a:r>
              <a:rPr lang="fr-CH" dirty="0" smtClean="0"/>
              <a:t>inlande.</a:t>
            </a:r>
            <a:endParaRPr lang="fr-CH" dirty="0"/>
          </a:p>
        </p:txBody>
      </p:sp>
      <p:sp>
        <p:nvSpPr>
          <p:cNvPr id="4" name="Espace réservé du numéro de diapositive 3"/>
          <p:cNvSpPr>
            <a:spLocks noGrp="1"/>
          </p:cNvSpPr>
          <p:nvPr>
            <p:ph type="sldNum" sz="quarter" idx="10"/>
          </p:nvPr>
        </p:nvSpPr>
        <p:spPr/>
        <p:txBody>
          <a:bodyPr/>
          <a:lstStyle/>
          <a:p>
            <a:fld id="{978A2A62-DF85-4FC3-AF0B-74BA4A739228}" type="slidenum">
              <a:rPr lang="fr-CH" smtClean="0"/>
              <a:t>22</a:t>
            </a:fld>
            <a:endParaRPr lang="fr-CH"/>
          </a:p>
        </p:txBody>
      </p:sp>
    </p:spTree>
    <p:extLst>
      <p:ext uri="{BB962C8B-B14F-4D97-AF65-F5344CB8AC3E}">
        <p14:creationId xmlns:p14="http://schemas.microsoft.com/office/powerpoint/2010/main" val="1239487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NB:</a:t>
            </a:r>
            <a:r>
              <a:rPr lang="fr-CH" baseline="0" dirty="0" smtClean="0"/>
              <a:t> Symposium en F</a:t>
            </a:r>
            <a:r>
              <a:rPr lang="fr-CH" dirty="0" smtClean="0"/>
              <a:t>inlande.</a:t>
            </a:r>
            <a:endParaRPr lang="fr-CH" dirty="0"/>
          </a:p>
        </p:txBody>
      </p:sp>
      <p:sp>
        <p:nvSpPr>
          <p:cNvPr id="4" name="Espace réservé du numéro de diapositive 3"/>
          <p:cNvSpPr>
            <a:spLocks noGrp="1"/>
          </p:cNvSpPr>
          <p:nvPr>
            <p:ph type="sldNum" sz="quarter" idx="10"/>
          </p:nvPr>
        </p:nvSpPr>
        <p:spPr/>
        <p:txBody>
          <a:bodyPr/>
          <a:lstStyle/>
          <a:p>
            <a:fld id="{978A2A62-DF85-4FC3-AF0B-74BA4A739228}" type="slidenum">
              <a:rPr lang="fr-CH" smtClean="0"/>
              <a:t>23</a:t>
            </a:fld>
            <a:endParaRPr lang="fr-CH"/>
          </a:p>
        </p:txBody>
      </p:sp>
    </p:spTree>
    <p:extLst>
      <p:ext uri="{BB962C8B-B14F-4D97-AF65-F5344CB8AC3E}">
        <p14:creationId xmlns:p14="http://schemas.microsoft.com/office/powerpoint/2010/main" val="1239487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NB:</a:t>
            </a:r>
            <a:r>
              <a:rPr lang="fr-CH" baseline="0" dirty="0" smtClean="0"/>
              <a:t> Symposium en F</a:t>
            </a:r>
            <a:r>
              <a:rPr lang="fr-CH" dirty="0" smtClean="0"/>
              <a:t>inlande.</a:t>
            </a:r>
            <a:endParaRPr lang="fr-CH" dirty="0"/>
          </a:p>
        </p:txBody>
      </p:sp>
      <p:sp>
        <p:nvSpPr>
          <p:cNvPr id="4" name="Espace réservé du numéro de diapositive 3"/>
          <p:cNvSpPr>
            <a:spLocks noGrp="1"/>
          </p:cNvSpPr>
          <p:nvPr>
            <p:ph type="sldNum" sz="quarter" idx="10"/>
          </p:nvPr>
        </p:nvSpPr>
        <p:spPr/>
        <p:txBody>
          <a:bodyPr/>
          <a:lstStyle/>
          <a:p>
            <a:fld id="{978A2A62-DF85-4FC3-AF0B-74BA4A739228}" type="slidenum">
              <a:rPr lang="fr-CH" smtClean="0"/>
              <a:t>24</a:t>
            </a:fld>
            <a:endParaRPr lang="fr-CH"/>
          </a:p>
        </p:txBody>
      </p:sp>
    </p:spTree>
    <p:extLst>
      <p:ext uri="{BB962C8B-B14F-4D97-AF65-F5344CB8AC3E}">
        <p14:creationId xmlns:p14="http://schemas.microsoft.com/office/powerpoint/2010/main" val="1239487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NB: Education plurilingue = formation plurilingue et éducation au plurilinguisme</a:t>
            </a:r>
            <a:endParaRPr lang="fr-CH" dirty="0"/>
          </a:p>
        </p:txBody>
      </p:sp>
      <p:sp>
        <p:nvSpPr>
          <p:cNvPr id="4" name="Espace réservé du numéro de diapositive 3"/>
          <p:cNvSpPr>
            <a:spLocks noGrp="1"/>
          </p:cNvSpPr>
          <p:nvPr>
            <p:ph type="sldNum" sz="quarter" idx="10"/>
          </p:nvPr>
        </p:nvSpPr>
        <p:spPr/>
        <p:txBody>
          <a:bodyPr/>
          <a:lstStyle/>
          <a:p>
            <a:fld id="{0208281F-1B00-45F1-8AF2-512C588A6F1F}" type="slidenum">
              <a:rPr lang="fr-CH" smtClean="0"/>
              <a:t>25</a:t>
            </a:fld>
            <a:endParaRPr lang="fr-CH"/>
          </a:p>
        </p:txBody>
      </p:sp>
    </p:spTree>
    <p:extLst>
      <p:ext uri="{BB962C8B-B14F-4D97-AF65-F5344CB8AC3E}">
        <p14:creationId xmlns:p14="http://schemas.microsoft.com/office/powerpoint/2010/main" val="429834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Forte implication de la Suisse</a:t>
            </a:r>
            <a:r>
              <a:rPr lang="fr-CH" baseline="0" dirty="0" smtClean="0"/>
              <a:t> dans le CECR et le Portfolio.</a:t>
            </a:r>
            <a:endParaRPr lang="fr-CH" dirty="0"/>
          </a:p>
        </p:txBody>
      </p:sp>
      <p:sp>
        <p:nvSpPr>
          <p:cNvPr id="4" name="Espace réservé du numéro de diapositive 3"/>
          <p:cNvSpPr>
            <a:spLocks noGrp="1"/>
          </p:cNvSpPr>
          <p:nvPr>
            <p:ph type="sldNum" sz="quarter" idx="10"/>
          </p:nvPr>
        </p:nvSpPr>
        <p:spPr/>
        <p:txBody>
          <a:bodyPr/>
          <a:lstStyle/>
          <a:p>
            <a:fld id="{0208281F-1B00-45F1-8AF2-512C588A6F1F}" type="slidenum">
              <a:rPr lang="fr-CH" smtClean="0"/>
              <a:t>26</a:t>
            </a:fld>
            <a:endParaRPr lang="fr-CH"/>
          </a:p>
        </p:txBody>
      </p:sp>
    </p:spTree>
    <p:extLst>
      <p:ext uri="{BB962C8B-B14F-4D97-AF65-F5344CB8AC3E}">
        <p14:creationId xmlns:p14="http://schemas.microsoft.com/office/powerpoint/2010/main" val="956799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NB:</a:t>
            </a:r>
            <a:r>
              <a:rPr lang="fr-CH" baseline="0" dirty="0" smtClean="0"/>
              <a:t> Symposium en F</a:t>
            </a:r>
            <a:r>
              <a:rPr lang="fr-CH" dirty="0" smtClean="0"/>
              <a:t>inlande.</a:t>
            </a:r>
            <a:endParaRPr lang="fr-CH" dirty="0"/>
          </a:p>
        </p:txBody>
      </p:sp>
      <p:sp>
        <p:nvSpPr>
          <p:cNvPr id="4" name="Espace réservé du numéro de diapositive 3"/>
          <p:cNvSpPr>
            <a:spLocks noGrp="1"/>
          </p:cNvSpPr>
          <p:nvPr>
            <p:ph type="sldNum" sz="quarter" idx="10"/>
          </p:nvPr>
        </p:nvSpPr>
        <p:spPr/>
        <p:txBody>
          <a:bodyPr/>
          <a:lstStyle/>
          <a:p>
            <a:fld id="{978A2A62-DF85-4FC3-AF0B-74BA4A739228}" type="slidenum">
              <a:rPr lang="fr-CH" smtClean="0"/>
              <a:t>27</a:t>
            </a:fld>
            <a:endParaRPr lang="fr-CH"/>
          </a:p>
        </p:txBody>
      </p:sp>
    </p:spTree>
    <p:extLst>
      <p:ext uri="{BB962C8B-B14F-4D97-AF65-F5344CB8AC3E}">
        <p14:creationId xmlns:p14="http://schemas.microsoft.com/office/powerpoint/2010/main" val="123948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ln/>
        </p:spPr>
      </p:sp>
      <p:sp>
        <p:nvSpPr>
          <p:cNvPr id="72707" name="Espace réservé des commentaires 2"/>
          <p:cNvSpPr>
            <a:spLocks noGrp="1"/>
          </p:cNvSpPr>
          <p:nvPr>
            <p:ph type="body" idx="1"/>
          </p:nvPr>
        </p:nvSpPr>
        <p:spPr>
          <a:noFill/>
        </p:spPr>
        <p:txBody>
          <a:bodyPr/>
          <a:lstStyle/>
          <a:p>
            <a:r>
              <a:rPr lang="fr-CH" altLang="fr-FR" smtClean="0"/>
              <a:t>(J-François)</a:t>
            </a:r>
          </a:p>
          <a:p>
            <a:r>
              <a:rPr lang="fr-CH" altLang="fr-FR" smtClean="0"/>
              <a:t>Supprimer?</a:t>
            </a:r>
          </a:p>
        </p:txBody>
      </p:sp>
      <p:sp>
        <p:nvSpPr>
          <p:cNvPr id="72708" name="Espace réservé du numéro de diapositive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69BF900-8460-4D61-A8F6-09EF8FFAF812}" type="slidenum">
              <a:rPr lang="fr-FR" altLang="fr-FR" smtClean="0"/>
              <a:pPr eaLnBrk="1" hangingPunct="1">
                <a:spcBef>
                  <a:spcPct val="0"/>
                </a:spcBef>
              </a:pPr>
              <a:t>6</a:t>
            </a:fld>
            <a:endParaRPr lang="fr-FR" alt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&lt; échec relatif tant dans la perspective de l’intégration</a:t>
            </a:r>
            <a:r>
              <a:rPr lang="fr-CH" baseline="0" dirty="0" smtClean="0"/>
              <a:t> que dans celle de l’apprentissage de l’allemand… Cf. trois motivations d’Hawkins.</a:t>
            </a:r>
            <a:endParaRPr lang="fr-CH" dirty="0"/>
          </a:p>
        </p:txBody>
      </p:sp>
      <p:sp>
        <p:nvSpPr>
          <p:cNvPr id="4" name="Espace réservé du numéro de diapositive 3"/>
          <p:cNvSpPr>
            <a:spLocks noGrp="1"/>
          </p:cNvSpPr>
          <p:nvPr>
            <p:ph type="sldNum" sz="quarter" idx="10"/>
          </p:nvPr>
        </p:nvSpPr>
        <p:spPr/>
        <p:txBody>
          <a:bodyPr/>
          <a:lstStyle/>
          <a:p>
            <a:fld id="{0208281F-1B00-45F1-8AF2-512C588A6F1F}" type="slidenum">
              <a:rPr lang="fr-CH" smtClean="0"/>
              <a:t>28</a:t>
            </a:fld>
            <a:endParaRPr lang="fr-CH"/>
          </a:p>
        </p:txBody>
      </p:sp>
    </p:spTree>
    <p:extLst>
      <p:ext uri="{BB962C8B-B14F-4D97-AF65-F5344CB8AC3E}">
        <p14:creationId xmlns:p14="http://schemas.microsoft.com/office/powerpoint/2010/main" val="1682028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0208281F-1B00-45F1-8AF2-512C588A6F1F}" type="slidenum">
              <a:rPr lang="fr-CH" smtClean="0"/>
              <a:t>35</a:t>
            </a:fld>
            <a:endParaRPr lang="fr-CH"/>
          </a:p>
        </p:txBody>
      </p:sp>
    </p:spTree>
    <p:extLst>
      <p:ext uri="{BB962C8B-B14F-4D97-AF65-F5344CB8AC3E}">
        <p14:creationId xmlns:p14="http://schemas.microsoft.com/office/powerpoint/2010/main" val="3177461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FF0000"/>
                </a:solidFill>
              </a:rPr>
              <a:t>Cf.</a:t>
            </a:r>
            <a:r>
              <a:rPr lang="fr-FR" baseline="0" dirty="0" smtClean="0">
                <a:solidFill>
                  <a:srgbClr val="FF0000"/>
                </a:solidFill>
              </a:rPr>
              <a:t> </a:t>
            </a:r>
            <a:r>
              <a:rPr lang="fr-FR" baseline="0" dirty="0" err="1" smtClean="0">
                <a:solidFill>
                  <a:srgbClr val="FF0000"/>
                </a:solidFill>
              </a:rPr>
              <a:t>Tertiärdidaktik</a:t>
            </a:r>
            <a:r>
              <a:rPr lang="fr-FR" baseline="0" dirty="0" smtClean="0">
                <a:solidFill>
                  <a:srgbClr val="FF0000"/>
                </a:solidFill>
              </a:rPr>
              <a:t>, Le français après l’anglais…</a:t>
            </a: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7829F1F7-084D-7F45-A0B3-C5D4125680EE}" type="slidenum">
              <a:rPr lang="fr-FR" smtClean="0"/>
              <a:t>36</a:t>
            </a:fld>
            <a:endParaRPr lang="fr-FR"/>
          </a:p>
        </p:txBody>
      </p:sp>
    </p:spTree>
    <p:extLst>
      <p:ext uri="{BB962C8B-B14F-4D97-AF65-F5344CB8AC3E}">
        <p14:creationId xmlns:p14="http://schemas.microsoft.com/office/powerpoint/2010/main" val="2085546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29F1F7-084D-7F45-A0B3-C5D4125680EE}" type="slidenum">
              <a:rPr lang="fr-FR" smtClean="0"/>
              <a:t>38</a:t>
            </a:fld>
            <a:endParaRPr lang="fr-FR"/>
          </a:p>
        </p:txBody>
      </p:sp>
    </p:spTree>
    <p:extLst>
      <p:ext uri="{BB962C8B-B14F-4D97-AF65-F5344CB8AC3E}">
        <p14:creationId xmlns:p14="http://schemas.microsoft.com/office/powerpoint/2010/main" val="3335496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NB: absence d’enquête, absence d’évaluation…</a:t>
            </a:r>
            <a:endParaRPr lang="fr-CH" dirty="0"/>
          </a:p>
        </p:txBody>
      </p:sp>
      <p:sp>
        <p:nvSpPr>
          <p:cNvPr id="4" name="Espace réservé du numéro de diapositive 3"/>
          <p:cNvSpPr>
            <a:spLocks noGrp="1"/>
          </p:cNvSpPr>
          <p:nvPr>
            <p:ph type="sldNum" sz="quarter" idx="10"/>
          </p:nvPr>
        </p:nvSpPr>
        <p:spPr/>
        <p:txBody>
          <a:bodyPr/>
          <a:lstStyle/>
          <a:p>
            <a:fld id="{978A2A62-DF85-4FC3-AF0B-74BA4A739228}" type="slidenum">
              <a:rPr lang="fr-CH" smtClean="0"/>
              <a:t>41</a:t>
            </a:fld>
            <a:endParaRPr lang="fr-CH"/>
          </a:p>
        </p:txBody>
      </p:sp>
    </p:spTree>
    <p:extLst>
      <p:ext uri="{BB962C8B-B14F-4D97-AF65-F5344CB8AC3E}">
        <p14:creationId xmlns:p14="http://schemas.microsoft.com/office/powerpoint/2010/main" val="160935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 histoire + géo + math</a:t>
            </a:r>
            <a:endParaRPr lang="fr-CH" dirty="0"/>
          </a:p>
        </p:txBody>
      </p:sp>
      <p:sp>
        <p:nvSpPr>
          <p:cNvPr id="4" name="Espace réservé du numéro de diapositive 3"/>
          <p:cNvSpPr>
            <a:spLocks noGrp="1"/>
          </p:cNvSpPr>
          <p:nvPr>
            <p:ph type="sldNum" sz="quarter" idx="10"/>
          </p:nvPr>
        </p:nvSpPr>
        <p:spPr/>
        <p:txBody>
          <a:bodyPr/>
          <a:lstStyle/>
          <a:p>
            <a:fld id="{978A2A62-DF85-4FC3-AF0B-74BA4A739228}" type="slidenum">
              <a:rPr lang="fr-CH" smtClean="0"/>
              <a:t>46</a:t>
            </a:fld>
            <a:endParaRPr lang="fr-CH"/>
          </a:p>
        </p:txBody>
      </p:sp>
    </p:spTree>
    <p:extLst>
      <p:ext uri="{BB962C8B-B14F-4D97-AF65-F5344CB8AC3E}">
        <p14:creationId xmlns:p14="http://schemas.microsoft.com/office/powerpoint/2010/main" val="2525273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Voir moyens d’histoire</a:t>
            </a:r>
            <a:endParaRPr lang="fr-CH" dirty="0"/>
          </a:p>
        </p:txBody>
      </p:sp>
      <p:sp>
        <p:nvSpPr>
          <p:cNvPr id="4" name="Espace réservé du numéro de diapositive 3"/>
          <p:cNvSpPr>
            <a:spLocks noGrp="1"/>
          </p:cNvSpPr>
          <p:nvPr>
            <p:ph type="sldNum" sz="quarter" idx="10"/>
          </p:nvPr>
        </p:nvSpPr>
        <p:spPr/>
        <p:txBody>
          <a:bodyPr/>
          <a:lstStyle/>
          <a:p>
            <a:fld id="{978A2A62-DF85-4FC3-AF0B-74BA4A739228}" type="slidenum">
              <a:rPr lang="fr-CH" smtClean="0"/>
              <a:t>48</a:t>
            </a:fld>
            <a:endParaRPr lang="fr-CH"/>
          </a:p>
        </p:txBody>
      </p:sp>
    </p:spTree>
    <p:extLst>
      <p:ext uri="{BB962C8B-B14F-4D97-AF65-F5344CB8AC3E}">
        <p14:creationId xmlns:p14="http://schemas.microsoft.com/office/powerpoint/2010/main" val="2559430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829F1F7-084D-7F45-A0B3-C5D4125680EE}" type="slidenum">
              <a:rPr lang="fr-FR" smtClean="0"/>
              <a:t>49</a:t>
            </a:fld>
            <a:endParaRPr lang="fr-FR"/>
          </a:p>
        </p:txBody>
      </p:sp>
    </p:spTree>
    <p:extLst>
      <p:ext uri="{BB962C8B-B14F-4D97-AF65-F5344CB8AC3E}">
        <p14:creationId xmlns:p14="http://schemas.microsoft.com/office/powerpoint/2010/main" val="375380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Mais aussi MIRIADI par exemple</a:t>
            </a:r>
            <a:endParaRPr lang="fr-CH" dirty="0"/>
          </a:p>
        </p:txBody>
      </p:sp>
      <p:sp>
        <p:nvSpPr>
          <p:cNvPr id="4" name="Espace réservé du numéro de diapositive 3"/>
          <p:cNvSpPr>
            <a:spLocks noGrp="1"/>
          </p:cNvSpPr>
          <p:nvPr>
            <p:ph type="sldNum" sz="quarter" idx="10"/>
          </p:nvPr>
        </p:nvSpPr>
        <p:spPr/>
        <p:txBody>
          <a:bodyPr/>
          <a:lstStyle/>
          <a:p>
            <a:fld id="{0208281F-1B00-45F1-8AF2-512C588A6F1F}" type="slidenum">
              <a:rPr lang="fr-CH" smtClean="0"/>
              <a:t>56</a:t>
            </a:fld>
            <a:endParaRPr lang="fr-CH"/>
          </a:p>
        </p:txBody>
      </p:sp>
    </p:spTree>
    <p:extLst>
      <p:ext uri="{BB962C8B-B14F-4D97-AF65-F5344CB8AC3E}">
        <p14:creationId xmlns:p14="http://schemas.microsoft.com/office/powerpoint/2010/main" val="3840056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8930" name="Text Box 2"/>
          <p:cNvSpPr txBox="1">
            <a:spLocks noChangeArrowheads="1"/>
          </p:cNvSpPr>
          <p:nvPr/>
        </p:nvSpPr>
        <p:spPr bwMode="auto">
          <a:xfrm>
            <a:off x="865189" y="739776"/>
            <a:ext cx="4935537" cy="37020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da-DK">
              <a:ea typeface="ＭＳ Ｐゴシック" charset="0"/>
            </a:endParaRPr>
          </a:p>
        </p:txBody>
      </p:sp>
      <p:sp>
        <p:nvSpPr>
          <p:cNvPr id="508931" name="Text Box 3"/>
          <p:cNvSpPr>
            <a:spLocks noGrp="1" noChangeArrowheads="1"/>
          </p:cNvSpPr>
          <p:nvPr>
            <p:ph type="body"/>
          </p:nvPr>
        </p:nvSpPr>
        <p:spPr>
          <a:xfrm>
            <a:off x="906463" y="4716465"/>
            <a:ext cx="4978400" cy="4465637"/>
          </a:xfrm>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wrap="none" anchor="ctr"/>
          <a:lstStyle/>
          <a:p>
            <a:pPr>
              <a:defRPr/>
            </a:pPr>
            <a:r>
              <a:rPr lang="en-US" dirty="0" smtClean="0">
                <a:ea typeface="ＭＳ Ｐゴシック" charset="0"/>
              </a:rPr>
              <a:t>= cadre pour </a:t>
            </a:r>
            <a:r>
              <a:rPr lang="en-US" dirty="0" err="1" smtClean="0">
                <a:ea typeface="ＭＳ Ｐゴシック" charset="0"/>
              </a:rPr>
              <a:t>penser</a:t>
            </a:r>
            <a:r>
              <a:rPr lang="en-US" dirty="0" smtClean="0">
                <a:ea typeface="ＭＳ Ｐゴシック" charset="0"/>
              </a:rPr>
              <a:t> </a:t>
            </a:r>
            <a:r>
              <a:rPr lang="en-US" b="1" dirty="0" smtClean="0">
                <a:ea typeface="ＭＳ Ｐゴシック" charset="0"/>
              </a:rPr>
              <a:t>des</a:t>
            </a:r>
            <a:r>
              <a:rPr lang="en-US" dirty="0" smtClean="0">
                <a:ea typeface="ＭＳ Ｐゴシック" charset="0"/>
              </a:rPr>
              <a:t> </a:t>
            </a:r>
            <a:r>
              <a:rPr lang="en-US" dirty="0" err="1" smtClean="0">
                <a:ea typeface="ＭＳ Ｐゴシック" charset="0"/>
              </a:rPr>
              <a:t>approches</a:t>
            </a:r>
            <a:r>
              <a:rPr lang="en-US" dirty="0" smtClean="0">
                <a:ea typeface="ＭＳ Ｐゴシック" charset="0"/>
              </a:rPr>
              <a:t> </a:t>
            </a:r>
            <a:r>
              <a:rPr lang="en-US" dirty="0" err="1" smtClean="0">
                <a:ea typeface="ＭＳ Ｐゴシック" charset="0"/>
              </a:rPr>
              <a:t>plurielles</a:t>
            </a:r>
            <a:endParaRPr lang="en-US" dirty="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REVOIR</a:t>
            </a:r>
            <a:endParaRPr lang="fr-CH" dirty="0"/>
          </a:p>
        </p:txBody>
      </p:sp>
      <p:sp>
        <p:nvSpPr>
          <p:cNvPr id="4" name="Espace réservé du numéro de diapositive 3"/>
          <p:cNvSpPr>
            <a:spLocks noGrp="1"/>
          </p:cNvSpPr>
          <p:nvPr>
            <p:ph type="sldNum" sz="quarter" idx="10"/>
          </p:nvPr>
        </p:nvSpPr>
        <p:spPr/>
        <p:txBody>
          <a:bodyPr/>
          <a:lstStyle/>
          <a:p>
            <a:fld id="{978A2A62-DF85-4FC3-AF0B-74BA4A739228}" type="slidenum">
              <a:rPr lang="fr-CH" smtClean="0"/>
              <a:t>7</a:t>
            </a:fld>
            <a:endParaRPr lang="fr-CH"/>
          </a:p>
        </p:txBody>
      </p:sp>
    </p:spTree>
    <p:extLst>
      <p:ext uri="{BB962C8B-B14F-4D97-AF65-F5344CB8AC3E}">
        <p14:creationId xmlns:p14="http://schemas.microsoft.com/office/powerpoint/2010/main" val="1223205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a:ln/>
        </p:spPr>
      </p:sp>
      <p:sp>
        <p:nvSpPr>
          <p:cNvPr id="7885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H" altLang="fr-FR" smtClean="0">
              <a:latin typeface="Arial" pitchFamily="34" charset="0"/>
              <a:cs typeface="Arial" pitchFamily="34" charset="0"/>
            </a:endParaRPr>
          </a:p>
        </p:txBody>
      </p:sp>
      <p:sp>
        <p:nvSpPr>
          <p:cNvPr id="78852" name="Espace réservé du numéro de diapositive 3"/>
          <p:cNvSpPr txBox="1">
            <a:spLocks noGrp="1"/>
          </p:cNvSpPr>
          <p:nvPr/>
        </p:nvSpPr>
        <p:spPr bwMode="auto">
          <a:xfrm>
            <a:off x="3851276" y="9430137"/>
            <a:ext cx="2944813" cy="49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cs typeface="Arial" pitchFamily="34" charset="0"/>
              </a:defRPr>
            </a:lvl1pPr>
            <a:lvl2pPr marL="742950" indent="-285750">
              <a:spcBef>
                <a:spcPct val="30000"/>
              </a:spcBef>
              <a:defRPr sz="1200">
                <a:solidFill>
                  <a:schemeClr val="tx1"/>
                </a:solidFill>
                <a:latin typeface="Arial" pitchFamily="34" charset="0"/>
                <a:cs typeface="Arial" pitchFamily="34" charset="0"/>
              </a:defRPr>
            </a:lvl2pPr>
            <a:lvl3pPr marL="1143000" indent="-228600">
              <a:spcBef>
                <a:spcPct val="30000"/>
              </a:spcBef>
              <a:defRPr sz="1200">
                <a:solidFill>
                  <a:schemeClr val="tx1"/>
                </a:solidFill>
                <a:latin typeface="Arial" pitchFamily="34" charset="0"/>
                <a:cs typeface="Arial" pitchFamily="34" charset="0"/>
              </a:defRPr>
            </a:lvl3pPr>
            <a:lvl4pPr marL="1600200" indent="-228600">
              <a:spcBef>
                <a:spcPct val="30000"/>
              </a:spcBef>
              <a:defRPr sz="1200">
                <a:solidFill>
                  <a:schemeClr val="tx1"/>
                </a:solidFill>
                <a:latin typeface="Arial" pitchFamily="34" charset="0"/>
                <a:cs typeface="Arial" pitchFamily="34" charset="0"/>
              </a:defRPr>
            </a:lvl4pPr>
            <a:lvl5pPr marL="2057400" indent="-22860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0438769F-745D-41F8-9752-34D6493D57D2}" type="slidenum">
              <a:rPr lang="fr-CH" altLang="fr-FR">
                <a:latin typeface="Calibri" pitchFamily="34" charset="0"/>
              </a:rPr>
              <a:pPr algn="r" eaLnBrk="1" hangingPunct="1">
                <a:spcBef>
                  <a:spcPct val="0"/>
                </a:spcBef>
              </a:pPr>
              <a:t>60</a:t>
            </a:fld>
            <a:endParaRPr lang="fr-CH" altLang="fr-FR">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Langues présentes dans l’école mais ni reconnues ni enseignées  - langues</a:t>
            </a:r>
            <a:r>
              <a:rPr lang="fr-FR" baseline="0" dirty="0" smtClean="0"/>
              <a:t> reconnues mais non enseignées – langues enseignées </a:t>
            </a:r>
          </a:p>
          <a:p>
            <a:r>
              <a:rPr lang="fr-FR" baseline="0" dirty="0" smtClean="0"/>
              <a:t>Statuts différents –  matière ou servent d’autres apprentissages  relations entre elles  </a:t>
            </a:r>
          </a:p>
          <a:p>
            <a:r>
              <a:rPr lang="fr-FR" baseline="0" dirty="0" smtClean="0"/>
              <a:t>But : mettre en œuvre vision holistique – considérer la complexité de l’ensemble, avec influences réciproques – organiser les convergences</a:t>
            </a:r>
          </a:p>
          <a:p>
            <a:r>
              <a:rPr lang="fr-FR" baseline="0" dirty="0" smtClean="0"/>
              <a:t>Notion de compétence plurilingue diffusée par le CECR, mais utilisation pour rédaction d’objectifs et évaluation – plutôt juxtaposition </a:t>
            </a:r>
          </a:p>
          <a:p>
            <a:r>
              <a:rPr lang="fr-FR" baseline="0" dirty="0" smtClean="0"/>
              <a:t>Médiation peu prise en compte  - besoin d’approches pour mise en œuvre de la pluralité</a:t>
            </a:r>
            <a:endParaRPr lang="fr-FR" dirty="0"/>
          </a:p>
        </p:txBody>
      </p:sp>
      <p:sp>
        <p:nvSpPr>
          <p:cNvPr id="4" name="Espace réservé du numéro de diapositive 3"/>
          <p:cNvSpPr>
            <a:spLocks noGrp="1"/>
          </p:cNvSpPr>
          <p:nvPr>
            <p:ph type="sldNum" sz="quarter" idx="10"/>
          </p:nvPr>
        </p:nvSpPr>
        <p:spPr/>
        <p:txBody>
          <a:bodyPr/>
          <a:lstStyle/>
          <a:p>
            <a:fld id="{7829F1F7-084D-7F45-A0B3-C5D4125680EE}" type="slidenum">
              <a:rPr lang="fr-FR" smtClean="0"/>
              <a:t>67</a:t>
            </a:fld>
            <a:endParaRPr lang="fr-FR"/>
          </a:p>
        </p:txBody>
      </p:sp>
    </p:spTree>
    <p:extLst>
      <p:ext uri="{BB962C8B-B14F-4D97-AF65-F5344CB8AC3E}">
        <p14:creationId xmlns:p14="http://schemas.microsoft.com/office/powerpoint/2010/main" val="1716817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Espace réservé de l'image des diapositives 1"/>
          <p:cNvSpPr>
            <a:spLocks noGrp="1" noRot="1" noChangeAspect="1" noTextEdit="1"/>
          </p:cNvSpPr>
          <p:nvPr>
            <p:ph type="sldImg"/>
          </p:nvPr>
        </p:nvSpPr>
        <p:spPr>
          <a:ln/>
        </p:spPr>
      </p:sp>
      <p:sp>
        <p:nvSpPr>
          <p:cNvPr id="178179" name="Espace réservé des commentaires 2"/>
          <p:cNvSpPr>
            <a:spLocks noGrp="1"/>
          </p:cNvSpPr>
          <p:nvPr>
            <p:ph type="body" idx="1"/>
          </p:nvPr>
        </p:nvSpPr>
        <p:spPr>
          <a:noFill/>
          <a:ln/>
        </p:spPr>
        <p:txBody>
          <a:bodyPr/>
          <a:lstStyle/>
          <a:p>
            <a:pPr eaLnBrk="1" hangingPunct="1"/>
            <a:endParaRPr lang="fr-CH" smtClean="0"/>
          </a:p>
        </p:txBody>
      </p:sp>
      <p:sp>
        <p:nvSpPr>
          <p:cNvPr id="178180" name="Espace réservé du numéro de diapositive 3"/>
          <p:cNvSpPr>
            <a:spLocks noGrp="1"/>
          </p:cNvSpPr>
          <p:nvPr>
            <p:ph type="sldNum" sz="quarter" idx="5"/>
          </p:nvPr>
        </p:nvSpPr>
        <p:spPr>
          <a:noFill/>
        </p:spPr>
        <p:txBody>
          <a:bodyPr/>
          <a:lstStyle/>
          <a:p>
            <a:fld id="{BC0291DF-0D8A-4595-9F81-15917B373066}" type="slidenum">
              <a:rPr lang="fr-FR" smtClean="0"/>
              <a:pPr/>
              <a:t>71</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REVOIR</a:t>
            </a:r>
            <a:endParaRPr lang="fr-CH" dirty="0"/>
          </a:p>
        </p:txBody>
      </p:sp>
      <p:sp>
        <p:nvSpPr>
          <p:cNvPr id="4" name="Espace réservé du numéro de diapositive 3"/>
          <p:cNvSpPr>
            <a:spLocks noGrp="1"/>
          </p:cNvSpPr>
          <p:nvPr>
            <p:ph type="sldNum" sz="quarter" idx="10"/>
          </p:nvPr>
        </p:nvSpPr>
        <p:spPr/>
        <p:txBody>
          <a:bodyPr/>
          <a:lstStyle/>
          <a:p>
            <a:fld id="{978A2A62-DF85-4FC3-AF0B-74BA4A739228}" type="slidenum">
              <a:rPr lang="fr-CH" smtClean="0"/>
              <a:t>8</a:t>
            </a:fld>
            <a:endParaRPr lang="fr-CH"/>
          </a:p>
        </p:txBody>
      </p:sp>
    </p:spTree>
    <p:extLst>
      <p:ext uri="{BB962C8B-B14F-4D97-AF65-F5344CB8AC3E}">
        <p14:creationId xmlns:p14="http://schemas.microsoft.com/office/powerpoint/2010/main" val="122320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Dans l'intérêt de la coordination, on veillera à ce que, à la fin de la 5e année scolaire, tous les élèves aient appris le même programme</a:t>
            </a:r>
          </a:p>
          <a:p>
            <a:r>
              <a:rPr lang="fr-CH" dirty="0" smtClean="0"/>
              <a:t>minimal et que, jusqu'à la fin de la scolarité obligatoire, un équilibre ait</a:t>
            </a:r>
            <a:r>
              <a:rPr lang="fr-CH" baseline="0" dirty="0" smtClean="0"/>
              <a:t> </a:t>
            </a:r>
            <a:r>
              <a:rPr lang="fr-CH" dirty="0" smtClean="0"/>
              <a:t>été réalisé concernant les objectifs, les contenus, les programmes et les moyens</a:t>
            </a:r>
          </a:p>
          <a:p>
            <a:r>
              <a:rPr lang="fr-CH" dirty="0" smtClean="0"/>
              <a:t>d'enseignement. En raison des différences qui existent entre les régimes scolaires</a:t>
            </a:r>
            <a:r>
              <a:rPr lang="fr-CH" baseline="0" dirty="0" smtClean="0"/>
              <a:t> </a:t>
            </a:r>
            <a:r>
              <a:rPr lang="fr-CH" dirty="0" smtClean="0"/>
              <a:t>des cantons et des régions, compte tenu aussi des conditions particulières aux</a:t>
            </a:r>
          </a:p>
          <a:p>
            <a:r>
              <a:rPr lang="fr-CH" dirty="0" smtClean="0"/>
              <a:t>cantons plurilingues et au Tessin, il est impossible pour le moment de déterminer</a:t>
            </a:r>
            <a:r>
              <a:rPr lang="fr-CH" baseline="0" dirty="0" smtClean="0"/>
              <a:t> </a:t>
            </a:r>
            <a:r>
              <a:rPr lang="fr-CH" dirty="0" smtClean="0"/>
              <a:t>de manière uniforme pour toute la Suisse l'année scolaire où l'enseignement de la</a:t>
            </a:r>
          </a:p>
          <a:p>
            <a:r>
              <a:rPr lang="fr-CH" dirty="0" smtClean="0"/>
              <a:t>deuxième langue nationale doit commencer.</a:t>
            </a:r>
          </a:p>
          <a:p>
            <a:r>
              <a:rPr lang="fr-CH" dirty="0" smtClean="0"/>
              <a:t>+ pas de concurrence avec l’anglais!</a:t>
            </a:r>
          </a:p>
        </p:txBody>
      </p:sp>
      <p:sp>
        <p:nvSpPr>
          <p:cNvPr id="4" name="Espace réservé du numéro de diapositive 3"/>
          <p:cNvSpPr>
            <a:spLocks noGrp="1"/>
          </p:cNvSpPr>
          <p:nvPr>
            <p:ph type="sldNum" sz="quarter" idx="10"/>
          </p:nvPr>
        </p:nvSpPr>
        <p:spPr/>
        <p:txBody>
          <a:bodyPr/>
          <a:lstStyle/>
          <a:p>
            <a:fld id="{0208281F-1B00-45F1-8AF2-512C588A6F1F}" type="slidenum">
              <a:rPr lang="fr-CH" smtClean="0"/>
              <a:t>9</a:t>
            </a:fld>
            <a:endParaRPr lang="fr-CH"/>
          </a:p>
        </p:txBody>
      </p:sp>
    </p:spTree>
    <p:extLst>
      <p:ext uri="{BB962C8B-B14F-4D97-AF65-F5344CB8AC3E}">
        <p14:creationId xmlns:p14="http://schemas.microsoft.com/office/powerpoint/2010/main" val="205161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Voir aussi : 1972, 1976, </a:t>
            </a:r>
            <a:r>
              <a:rPr lang="fr-CH" b="1" dirty="0" smtClean="0">
                <a:solidFill>
                  <a:srgbClr val="FF0000"/>
                </a:solidFill>
              </a:rPr>
              <a:t>1985</a:t>
            </a:r>
            <a:r>
              <a:rPr lang="fr-CH" dirty="0" smtClean="0"/>
              <a:t>, 1994! </a:t>
            </a:r>
          </a:p>
          <a:p>
            <a:r>
              <a:rPr lang="fr-CH" dirty="0" smtClean="0"/>
              <a:t>Dire quelque chose de la situation des migrants («saisonniers», illégaux…)</a:t>
            </a:r>
          </a:p>
          <a:p>
            <a:r>
              <a:rPr lang="fr-CH" dirty="0" smtClean="0"/>
              <a:t>+ </a:t>
            </a:r>
            <a:r>
              <a:rPr lang="fr-FR" sz="1200" kern="1200" dirty="0" smtClean="0">
                <a:solidFill>
                  <a:schemeClr val="tx1"/>
                </a:solidFill>
                <a:latin typeface="+mn-lt"/>
                <a:ea typeface="+mn-ea"/>
                <a:cs typeface="+mn-cs"/>
              </a:rPr>
              <a:t>tenir compte dans une mesure appropriée de l'</a:t>
            </a:r>
            <a:r>
              <a:rPr lang="fr-FR" sz="1200" kern="1200" dirty="0" err="1" smtClean="0">
                <a:solidFill>
                  <a:schemeClr val="tx1"/>
                </a:solidFill>
                <a:latin typeface="+mn-lt"/>
                <a:ea typeface="+mn-ea"/>
                <a:cs typeface="+mn-cs"/>
              </a:rPr>
              <a:t>allophonie</a:t>
            </a:r>
            <a:r>
              <a:rPr lang="fr-FR" sz="1200" kern="1200" dirty="0" smtClean="0">
                <a:solidFill>
                  <a:schemeClr val="tx1"/>
                </a:solidFill>
                <a:latin typeface="+mn-lt"/>
                <a:ea typeface="+mn-ea"/>
                <a:cs typeface="+mn-cs"/>
              </a:rPr>
              <a:t> et des </a:t>
            </a:r>
            <a:r>
              <a:rPr lang="fr-FR" sz="1200" kern="1200" dirty="0" smtClean="0">
                <a:solidFill>
                  <a:srgbClr val="FF0000"/>
                </a:solidFill>
                <a:latin typeface="+mn-lt"/>
                <a:ea typeface="+mn-ea"/>
                <a:cs typeface="+mn-cs"/>
              </a:rPr>
              <a:t>connaissances supplémentaires dans la langue et la culture du pays d'origine </a:t>
            </a:r>
            <a:r>
              <a:rPr lang="fr-FR" sz="1200" kern="1200" dirty="0" smtClean="0">
                <a:solidFill>
                  <a:schemeClr val="tx1"/>
                </a:solidFill>
                <a:latin typeface="+mn-lt"/>
                <a:ea typeface="+mn-ea"/>
                <a:cs typeface="+mn-cs"/>
              </a:rPr>
              <a:t>dans le cadre de l'évaluation des élèves</a:t>
            </a:r>
            <a:endParaRPr lang="fr-CH" dirty="0" smtClean="0"/>
          </a:p>
        </p:txBody>
      </p:sp>
      <p:sp>
        <p:nvSpPr>
          <p:cNvPr id="4" name="Espace réservé du numéro de diapositive 3"/>
          <p:cNvSpPr>
            <a:spLocks noGrp="1"/>
          </p:cNvSpPr>
          <p:nvPr>
            <p:ph type="sldNum" sz="quarter" idx="10"/>
          </p:nvPr>
        </p:nvSpPr>
        <p:spPr/>
        <p:txBody>
          <a:bodyPr/>
          <a:lstStyle/>
          <a:p>
            <a:fld id="{7829F1F7-084D-7F45-A0B3-C5D4125680EE}" type="slidenum">
              <a:rPr lang="fr-FR" smtClean="0"/>
              <a:t>10</a:t>
            </a:fld>
            <a:endParaRPr lang="fr-FR"/>
          </a:p>
        </p:txBody>
      </p:sp>
    </p:spTree>
    <p:extLst>
      <p:ext uri="{BB962C8B-B14F-4D97-AF65-F5344CB8AC3E}">
        <p14:creationId xmlns:p14="http://schemas.microsoft.com/office/powerpoint/2010/main" val="17463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Eviter que l’enseignement bilingue ne concerne que des privilégiés…</a:t>
            </a:r>
          </a:p>
          <a:p>
            <a:r>
              <a:rPr lang="fr-CH" dirty="0" smtClean="0"/>
              <a:t>Portfolio </a:t>
            </a:r>
            <a:r>
              <a:rPr lang="fr-CH" dirty="0" smtClean="0">
                <a:sym typeface="Wingdings" panose="05000000000000000000" pitchFamily="2" charset="2"/>
              </a:rPr>
              <a:t> «… </a:t>
            </a:r>
            <a:r>
              <a:rPr lang="fr-CH" sz="1200" b="0" i="0" u="none" strike="noStrike" kern="1200" baseline="0" dirty="0" smtClean="0">
                <a:solidFill>
                  <a:schemeClr val="tx1"/>
                </a:solidFill>
                <a:latin typeface="+mn-lt"/>
                <a:ea typeface="+mn-ea"/>
                <a:cs typeface="+mn-cs"/>
              </a:rPr>
              <a:t>pour promouvoir le plurilinguisme individuel en tant qu’atout dans une société plurilingue, tout en respectant non seulement les langues à large diffusion, mais aussi les langues minoritaires et les langues de la migration.»</a:t>
            </a:r>
            <a:endParaRPr lang="fr-CH" dirty="0"/>
          </a:p>
        </p:txBody>
      </p:sp>
      <p:sp>
        <p:nvSpPr>
          <p:cNvPr id="4" name="Espace réservé du numéro de diapositive 3"/>
          <p:cNvSpPr>
            <a:spLocks noGrp="1"/>
          </p:cNvSpPr>
          <p:nvPr>
            <p:ph type="sldNum" sz="quarter" idx="10"/>
          </p:nvPr>
        </p:nvSpPr>
        <p:spPr/>
        <p:txBody>
          <a:bodyPr/>
          <a:lstStyle/>
          <a:p>
            <a:fld id="{0208281F-1B00-45F1-8AF2-512C588A6F1F}" type="slidenum">
              <a:rPr lang="fr-CH" smtClean="0"/>
              <a:t>11</a:t>
            </a:fld>
            <a:endParaRPr lang="fr-CH"/>
          </a:p>
        </p:txBody>
      </p:sp>
    </p:spTree>
    <p:extLst>
      <p:ext uri="{BB962C8B-B14F-4D97-AF65-F5344CB8AC3E}">
        <p14:creationId xmlns:p14="http://schemas.microsoft.com/office/powerpoint/2010/main" val="2818434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ATTENTION</a:t>
            </a:r>
            <a:r>
              <a:rPr lang="fr-CH" baseline="0" dirty="0" smtClean="0"/>
              <a:t> : le débat se poursuit!</a:t>
            </a:r>
            <a:endParaRPr lang="fr-CH" dirty="0"/>
          </a:p>
        </p:txBody>
      </p:sp>
      <p:sp>
        <p:nvSpPr>
          <p:cNvPr id="4" name="Espace réservé du numéro de diapositive 3"/>
          <p:cNvSpPr>
            <a:spLocks noGrp="1"/>
          </p:cNvSpPr>
          <p:nvPr>
            <p:ph type="sldNum" sz="quarter" idx="10"/>
          </p:nvPr>
        </p:nvSpPr>
        <p:spPr/>
        <p:txBody>
          <a:bodyPr/>
          <a:lstStyle/>
          <a:p>
            <a:fld id="{0208281F-1B00-45F1-8AF2-512C588A6F1F}" type="slidenum">
              <a:rPr lang="fr-CH" smtClean="0"/>
              <a:t>12</a:t>
            </a:fld>
            <a:endParaRPr lang="fr-CH"/>
          </a:p>
        </p:txBody>
      </p:sp>
    </p:spTree>
    <p:extLst>
      <p:ext uri="{BB962C8B-B14F-4D97-AF65-F5344CB8AC3E}">
        <p14:creationId xmlns:p14="http://schemas.microsoft.com/office/powerpoint/2010/main" val="130796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Le </a:t>
            </a:r>
            <a:r>
              <a:rPr lang="fr-CH" dirty="0" err="1" smtClean="0"/>
              <a:t>Gesamt</a:t>
            </a:r>
            <a:r>
              <a:rPr lang="fr-CH" dirty="0" smtClean="0"/>
              <a:t> pose les bases d’une didactique plurilingue !</a:t>
            </a:r>
            <a:endParaRPr lang="fr-CH" dirty="0"/>
          </a:p>
        </p:txBody>
      </p:sp>
      <p:sp>
        <p:nvSpPr>
          <p:cNvPr id="4" name="Espace réservé du numéro de diapositive 3"/>
          <p:cNvSpPr>
            <a:spLocks noGrp="1"/>
          </p:cNvSpPr>
          <p:nvPr>
            <p:ph type="sldNum" sz="quarter" idx="10"/>
          </p:nvPr>
        </p:nvSpPr>
        <p:spPr/>
        <p:txBody>
          <a:bodyPr/>
          <a:lstStyle/>
          <a:p>
            <a:fld id="{0208281F-1B00-45F1-8AF2-512C588A6F1F}" type="slidenum">
              <a:rPr lang="fr-CH" smtClean="0"/>
              <a:t>13</a:t>
            </a:fld>
            <a:endParaRPr lang="fr-CH"/>
          </a:p>
        </p:txBody>
      </p:sp>
    </p:spTree>
    <p:extLst>
      <p:ext uri="{BB962C8B-B14F-4D97-AF65-F5344CB8AC3E}">
        <p14:creationId xmlns:p14="http://schemas.microsoft.com/office/powerpoint/2010/main" val="1444608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CFF1363B-84BD-4F90-B41F-D38E244D1058}" type="datetimeFigureOut">
              <a:rPr lang="fr-CH" smtClean="0"/>
              <a:t>25.11.2016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8AC0F58-F4DB-4DFA-AA05-DAA2D4032379}" type="slidenum">
              <a:rPr lang="fr-CH" smtClean="0"/>
              <a:t>‹N°›</a:t>
            </a:fld>
            <a:endParaRPr lang="fr-CH"/>
          </a:p>
        </p:txBody>
      </p:sp>
    </p:spTree>
    <p:extLst>
      <p:ext uri="{BB962C8B-B14F-4D97-AF65-F5344CB8AC3E}">
        <p14:creationId xmlns:p14="http://schemas.microsoft.com/office/powerpoint/2010/main" val="33040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CFF1363B-84BD-4F90-B41F-D38E244D1058}" type="datetimeFigureOut">
              <a:rPr lang="fr-CH" smtClean="0"/>
              <a:t>25.11.2016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8AC0F58-F4DB-4DFA-AA05-DAA2D4032379}" type="slidenum">
              <a:rPr lang="fr-CH" smtClean="0"/>
              <a:t>‹N°›</a:t>
            </a:fld>
            <a:endParaRPr lang="fr-CH"/>
          </a:p>
        </p:txBody>
      </p:sp>
    </p:spTree>
    <p:extLst>
      <p:ext uri="{BB962C8B-B14F-4D97-AF65-F5344CB8AC3E}">
        <p14:creationId xmlns:p14="http://schemas.microsoft.com/office/powerpoint/2010/main" val="82619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CFF1363B-84BD-4F90-B41F-D38E244D1058}" type="datetimeFigureOut">
              <a:rPr lang="fr-CH" smtClean="0"/>
              <a:t>25.11.2016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8AC0F58-F4DB-4DFA-AA05-DAA2D4032379}" type="slidenum">
              <a:rPr lang="fr-CH" smtClean="0"/>
              <a:t>‹N°›</a:t>
            </a:fld>
            <a:endParaRPr lang="fr-CH"/>
          </a:p>
        </p:txBody>
      </p:sp>
    </p:spTree>
    <p:extLst>
      <p:ext uri="{BB962C8B-B14F-4D97-AF65-F5344CB8AC3E}">
        <p14:creationId xmlns:p14="http://schemas.microsoft.com/office/powerpoint/2010/main" val="102275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CFF1363B-84BD-4F90-B41F-D38E244D1058}" type="datetimeFigureOut">
              <a:rPr lang="fr-CH" smtClean="0"/>
              <a:t>25.11.2016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8AC0F58-F4DB-4DFA-AA05-DAA2D4032379}" type="slidenum">
              <a:rPr lang="fr-CH" smtClean="0"/>
              <a:t>‹N°›</a:t>
            </a:fld>
            <a:endParaRPr lang="fr-CH"/>
          </a:p>
        </p:txBody>
      </p:sp>
    </p:spTree>
    <p:extLst>
      <p:ext uri="{BB962C8B-B14F-4D97-AF65-F5344CB8AC3E}">
        <p14:creationId xmlns:p14="http://schemas.microsoft.com/office/powerpoint/2010/main" val="196956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FF1363B-84BD-4F90-B41F-D38E244D1058}" type="datetimeFigureOut">
              <a:rPr lang="fr-CH" smtClean="0"/>
              <a:t>25.11.2016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8AC0F58-F4DB-4DFA-AA05-DAA2D4032379}" type="slidenum">
              <a:rPr lang="fr-CH" smtClean="0"/>
              <a:t>‹N°›</a:t>
            </a:fld>
            <a:endParaRPr lang="fr-CH"/>
          </a:p>
        </p:txBody>
      </p:sp>
    </p:spTree>
    <p:extLst>
      <p:ext uri="{BB962C8B-B14F-4D97-AF65-F5344CB8AC3E}">
        <p14:creationId xmlns:p14="http://schemas.microsoft.com/office/powerpoint/2010/main" val="337230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CFF1363B-84BD-4F90-B41F-D38E244D1058}" type="datetimeFigureOut">
              <a:rPr lang="fr-CH" smtClean="0"/>
              <a:t>25.11.2016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8AC0F58-F4DB-4DFA-AA05-DAA2D4032379}" type="slidenum">
              <a:rPr lang="fr-CH" smtClean="0"/>
              <a:t>‹N°›</a:t>
            </a:fld>
            <a:endParaRPr lang="fr-CH"/>
          </a:p>
        </p:txBody>
      </p:sp>
    </p:spTree>
    <p:extLst>
      <p:ext uri="{BB962C8B-B14F-4D97-AF65-F5344CB8AC3E}">
        <p14:creationId xmlns:p14="http://schemas.microsoft.com/office/powerpoint/2010/main" val="419462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CFF1363B-84BD-4F90-B41F-D38E244D1058}" type="datetimeFigureOut">
              <a:rPr lang="fr-CH" smtClean="0"/>
              <a:t>25.11.2016</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28AC0F58-F4DB-4DFA-AA05-DAA2D4032379}" type="slidenum">
              <a:rPr lang="fr-CH" smtClean="0"/>
              <a:t>‹N°›</a:t>
            </a:fld>
            <a:endParaRPr lang="fr-CH"/>
          </a:p>
        </p:txBody>
      </p:sp>
    </p:spTree>
    <p:extLst>
      <p:ext uri="{BB962C8B-B14F-4D97-AF65-F5344CB8AC3E}">
        <p14:creationId xmlns:p14="http://schemas.microsoft.com/office/powerpoint/2010/main" val="314858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CFF1363B-84BD-4F90-B41F-D38E244D1058}" type="datetimeFigureOut">
              <a:rPr lang="fr-CH" smtClean="0"/>
              <a:t>25.11.2016</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28AC0F58-F4DB-4DFA-AA05-DAA2D4032379}" type="slidenum">
              <a:rPr lang="fr-CH" smtClean="0"/>
              <a:t>‹N°›</a:t>
            </a:fld>
            <a:endParaRPr lang="fr-CH"/>
          </a:p>
        </p:txBody>
      </p:sp>
    </p:spTree>
    <p:extLst>
      <p:ext uri="{BB962C8B-B14F-4D97-AF65-F5344CB8AC3E}">
        <p14:creationId xmlns:p14="http://schemas.microsoft.com/office/powerpoint/2010/main" val="262723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F1363B-84BD-4F90-B41F-D38E244D1058}" type="datetimeFigureOut">
              <a:rPr lang="fr-CH" smtClean="0"/>
              <a:t>25.11.2016</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28AC0F58-F4DB-4DFA-AA05-DAA2D4032379}" type="slidenum">
              <a:rPr lang="fr-CH" smtClean="0"/>
              <a:t>‹N°›</a:t>
            </a:fld>
            <a:endParaRPr lang="fr-CH"/>
          </a:p>
        </p:txBody>
      </p:sp>
    </p:spTree>
    <p:extLst>
      <p:ext uri="{BB962C8B-B14F-4D97-AF65-F5344CB8AC3E}">
        <p14:creationId xmlns:p14="http://schemas.microsoft.com/office/powerpoint/2010/main" val="189131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F1363B-84BD-4F90-B41F-D38E244D1058}" type="datetimeFigureOut">
              <a:rPr lang="fr-CH" smtClean="0"/>
              <a:t>25.11.2016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8AC0F58-F4DB-4DFA-AA05-DAA2D4032379}" type="slidenum">
              <a:rPr lang="fr-CH" smtClean="0"/>
              <a:t>‹N°›</a:t>
            </a:fld>
            <a:endParaRPr lang="fr-CH"/>
          </a:p>
        </p:txBody>
      </p:sp>
    </p:spTree>
    <p:extLst>
      <p:ext uri="{BB962C8B-B14F-4D97-AF65-F5344CB8AC3E}">
        <p14:creationId xmlns:p14="http://schemas.microsoft.com/office/powerpoint/2010/main" val="343485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F1363B-84BD-4F90-B41F-D38E244D1058}" type="datetimeFigureOut">
              <a:rPr lang="fr-CH" smtClean="0"/>
              <a:t>25.11.2016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8AC0F58-F4DB-4DFA-AA05-DAA2D4032379}" type="slidenum">
              <a:rPr lang="fr-CH" smtClean="0"/>
              <a:t>‹N°›</a:t>
            </a:fld>
            <a:endParaRPr lang="fr-CH"/>
          </a:p>
        </p:txBody>
      </p:sp>
    </p:spTree>
    <p:extLst>
      <p:ext uri="{BB962C8B-B14F-4D97-AF65-F5344CB8AC3E}">
        <p14:creationId xmlns:p14="http://schemas.microsoft.com/office/powerpoint/2010/main" val="69419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1363B-84BD-4F90-B41F-D38E244D1058}" type="datetimeFigureOut">
              <a:rPr lang="fr-CH" smtClean="0"/>
              <a:t>25.11.2016</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C0F58-F4DB-4DFA-AA05-DAA2D4032379}" type="slidenum">
              <a:rPr lang="fr-CH" smtClean="0"/>
              <a:t>‹N°›</a:t>
            </a:fld>
            <a:endParaRPr lang="fr-CH"/>
          </a:p>
        </p:txBody>
      </p:sp>
    </p:spTree>
    <p:extLst>
      <p:ext uri="{BB962C8B-B14F-4D97-AF65-F5344CB8AC3E}">
        <p14:creationId xmlns:p14="http://schemas.microsoft.com/office/powerpoint/2010/main" val="3655220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e-ser.ch/system/files/documents/06_CDIP_Concept_gen_ens_langues.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coe.int/lang/f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irdp.ch/eole/index.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irdp.ch/eole/eole_txts_fdl/index.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www.irdp.ch/eole/index.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irdp.ch/eole/activites.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2817"/>
            <a:ext cx="7772400" cy="1827634"/>
          </a:xfrm>
        </p:spPr>
        <p:txBody>
          <a:bodyPr>
            <a:noAutofit/>
          </a:bodyPr>
          <a:lstStyle/>
          <a:p>
            <a:r>
              <a:rPr lang="fr-CH" sz="3200" b="1" dirty="0" smtClean="0">
                <a:solidFill>
                  <a:srgbClr val="FF0000"/>
                </a:solidFill>
              </a:rPr>
              <a:t>De la didactique intégrée </a:t>
            </a:r>
            <a:br>
              <a:rPr lang="fr-CH" sz="3200" b="1" dirty="0" smtClean="0">
                <a:solidFill>
                  <a:srgbClr val="FF0000"/>
                </a:solidFill>
              </a:rPr>
            </a:br>
            <a:r>
              <a:rPr lang="fr-CH" sz="3200" b="1" dirty="0" smtClean="0">
                <a:solidFill>
                  <a:srgbClr val="FF0000"/>
                </a:solidFill>
              </a:rPr>
              <a:t>aux approches interlinguistiques</a:t>
            </a:r>
            <a:br>
              <a:rPr lang="fr-CH" sz="3200" b="1" dirty="0" smtClean="0">
                <a:solidFill>
                  <a:srgbClr val="FF0000"/>
                </a:solidFill>
              </a:rPr>
            </a:br>
            <a:r>
              <a:rPr lang="fr-CH" sz="2800" b="1" dirty="0" smtClean="0">
                <a:solidFill>
                  <a:srgbClr val="FF0000"/>
                </a:solidFill>
              </a:rPr>
              <a:t>Comment le nouveau Plan d’études pour la Suisse francophone conçoit-il le plurilinguisme ?</a:t>
            </a:r>
            <a:endParaRPr lang="fr-CH" sz="2800" b="1" dirty="0">
              <a:solidFill>
                <a:srgbClr val="FF0000"/>
              </a:solidFill>
            </a:endParaRPr>
          </a:p>
        </p:txBody>
      </p:sp>
      <p:sp>
        <p:nvSpPr>
          <p:cNvPr id="3" name="Sous-titre 2"/>
          <p:cNvSpPr>
            <a:spLocks noGrp="1"/>
          </p:cNvSpPr>
          <p:nvPr>
            <p:ph type="subTitle" idx="1"/>
          </p:nvPr>
        </p:nvSpPr>
        <p:spPr>
          <a:xfrm>
            <a:off x="1331640" y="4005064"/>
            <a:ext cx="6400800" cy="1752600"/>
          </a:xfrm>
        </p:spPr>
        <p:txBody>
          <a:bodyPr>
            <a:normAutofit/>
          </a:bodyPr>
          <a:lstStyle/>
          <a:p>
            <a:r>
              <a:rPr lang="fr-CH" dirty="0" smtClean="0">
                <a:solidFill>
                  <a:schemeClr val="tx1"/>
                </a:solidFill>
              </a:rPr>
              <a:t>Jean-François de Pietro</a:t>
            </a:r>
          </a:p>
          <a:p>
            <a:r>
              <a:rPr lang="fr-CH" sz="2600" dirty="0" smtClean="0">
                <a:solidFill>
                  <a:schemeClr val="tx1"/>
                </a:solidFill>
              </a:rPr>
              <a:t>Institut de recherche et de documentation pédagogique (IRDP), Neuchâtel, Suisse</a:t>
            </a:r>
            <a:endParaRPr lang="fr-CH" sz="2600" dirty="0">
              <a:solidFill>
                <a:schemeClr val="tx1"/>
              </a:solidFill>
            </a:endParaRPr>
          </a:p>
        </p:txBody>
      </p:sp>
      <p:sp>
        <p:nvSpPr>
          <p:cNvPr id="4" name="ZoneTexte 3"/>
          <p:cNvSpPr txBox="1"/>
          <p:nvPr/>
        </p:nvSpPr>
        <p:spPr>
          <a:xfrm>
            <a:off x="827584" y="332656"/>
            <a:ext cx="7272808" cy="1323439"/>
          </a:xfrm>
          <a:prstGeom prst="rect">
            <a:avLst/>
          </a:prstGeom>
          <a:noFill/>
        </p:spPr>
        <p:txBody>
          <a:bodyPr wrap="square" rtlCol="0">
            <a:spAutoFit/>
          </a:bodyPr>
          <a:lstStyle/>
          <a:p>
            <a:pPr algn="ctr"/>
            <a:r>
              <a:rPr lang="de-DE" sz="1600" b="1" dirty="0"/>
              <a:t>17 </a:t>
            </a:r>
            <a:r>
              <a:rPr lang="de-DE" sz="1600" b="1" dirty="0" err="1"/>
              <a:t>Novembre</a:t>
            </a:r>
            <a:r>
              <a:rPr lang="de-DE" sz="1600" b="1" dirty="0"/>
              <a:t> 2016 / Göttingen</a:t>
            </a:r>
            <a:endParaRPr lang="fr-CH" sz="1600" dirty="0"/>
          </a:p>
          <a:p>
            <a:pPr algn="ctr"/>
            <a:r>
              <a:rPr lang="de-DE" sz="1600" i="1" dirty="0"/>
              <a:t>Europäische Perspektiven auf Mehrsprachigkeit und </a:t>
            </a:r>
            <a:r>
              <a:rPr lang="de-DE" sz="1600" i="1" dirty="0" err="1"/>
              <a:t>Mehrkulturalität</a:t>
            </a:r>
            <a:r>
              <a:rPr lang="de-DE" sz="1600" i="1" dirty="0"/>
              <a:t> im Fremdsprachenunterricht: Rahmentexte, Materialien, Empirie</a:t>
            </a:r>
            <a:endParaRPr lang="fr-CH" sz="1600" dirty="0"/>
          </a:p>
          <a:p>
            <a:pPr algn="ctr"/>
            <a:r>
              <a:rPr lang="fr-FR" sz="1600" dirty="0"/>
              <a:t>Regards croisés européens sur le plurilinguisme/pluriculturalisme et l'apprentissage  des langues : textes officiels, supports didactiques et </a:t>
            </a:r>
            <a:r>
              <a:rPr lang="fr-FR" sz="1600" dirty="0" smtClean="0"/>
              <a:t>empirie</a:t>
            </a:r>
            <a:endParaRPr lang="fr-CH" sz="16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5" y="5776956"/>
            <a:ext cx="2523629" cy="74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491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3569" y="228600"/>
            <a:ext cx="7920879" cy="752128"/>
          </a:xfrm>
        </p:spPr>
        <p:txBody>
          <a:bodyPr>
            <a:noAutofit/>
          </a:bodyPr>
          <a:lstStyle/>
          <a:p>
            <a:r>
              <a:rPr lang="fr-CH" sz="2400" b="1" dirty="0" smtClean="0"/>
              <a:t>De la «découverte» des langues liées aux processus migratoires aux premières décisions de politique éducative</a:t>
            </a:r>
            <a:endParaRPr lang="fr-CH" altLang="fr-FR" sz="2400" b="1" dirty="0" smtClean="0"/>
          </a:p>
        </p:txBody>
      </p:sp>
      <p:sp>
        <p:nvSpPr>
          <p:cNvPr id="7171" name="Text Box 3"/>
          <p:cNvSpPr txBox="1">
            <a:spLocks noChangeArrowheads="1"/>
          </p:cNvSpPr>
          <p:nvPr/>
        </p:nvSpPr>
        <p:spPr bwMode="auto">
          <a:xfrm>
            <a:off x="792188" y="2276872"/>
            <a:ext cx="74231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50000"/>
              </a:spcBef>
              <a:buClrTx/>
              <a:buSzTx/>
              <a:buFontTx/>
              <a:buAutoNum type="arabicPeriod"/>
            </a:pPr>
            <a:r>
              <a:rPr lang="fr-FR" altLang="fr-FR" sz="2800" dirty="0">
                <a:latin typeface="Times New Roman" panose="02020603050405020304" pitchFamily="18" charset="0"/>
                <a:cs typeface="Times New Roman" panose="02020603050405020304" pitchFamily="18" charset="0"/>
              </a:rPr>
              <a:t>La CDIP réaffirme le principe selon lequel il importe d’</a:t>
            </a:r>
            <a:r>
              <a:rPr lang="fr-FR" altLang="fr-FR" sz="2800" dirty="0">
                <a:solidFill>
                  <a:srgbClr val="FF0000"/>
                </a:solidFill>
                <a:latin typeface="Times New Roman" panose="02020603050405020304" pitchFamily="18" charset="0"/>
                <a:cs typeface="Times New Roman" panose="02020603050405020304" pitchFamily="18" charset="0"/>
              </a:rPr>
              <a:t>intégrer tous les enfants de langue étrangère vivant en Suisse </a:t>
            </a:r>
            <a:r>
              <a:rPr lang="fr-FR" altLang="fr-FR" sz="2800" dirty="0">
                <a:latin typeface="Times New Roman" panose="02020603050405020304" pitchFamily="18" charset="0"/>
                <a:cs typeface="Times New Roman" panose="02020603050405020304" pitchFamily="18" charset="0"/>
              </a:rPr>
              <a:t>dans les écoles publiques en évitant toute discrimination. Elle souligne que l'intégration doit intervenir </a:t>
            </a:r>
            <a:r>
              <a:rPr lang="fr-FR" altLang="fr-FR" sz="2800" dirty="0">
                <a:solidFill>
                  <a:srgbClr val="FF0000"/>
                </a:solidFill>
                <a:latin typeface="Times New Roman" panose="02020603050405020304" pitchFamily="18" charset="0"/>
                <a:cs typeface="Times New Roman" panose="02020603050405020304" pitchFamily="18" charset="0"/>
              </a:rPr>
              <a:t>dans le respect du droit de l'enfant au maintien de la langue et de la culture du pays d'origine</a:t>
            </a:r>
            <a:r>
              <a:rPr lang="fr-FR" altLang="fr-FR" sz="2800" dirty="0" smtClean="0">
                <a:latin typeface="Times New Roman" panose="02020603050405020304" pitchFamily="18" charset="0"/>
                <a:cs typeface="Times New Roman" panose="02020603050405020304" pitchFamily="18" charset="0"/>
              </a:rPr>
              <a:t>.</a:t>
            </a:r>
            <a:endParaRPr lang="fr-FR" altLang="fr-FR" sz="2800" dirty="0">
              <a:latin typeface="Times New Roman" panose="02020603050405020304" pitchFamily="18" charset="0"/>
              <a:cs typeface="Times New Roman" panose="02020603050405020304" pitchFamily="18" charset="0"/>
            </a:endParaRPr>
          </a:p>
        </p:txBody>
      </p:sp>
      <p:sp>
        <p:nvSpPr>
          <p:cNvPr id="7172" name="ZoneTexte 3"/>
          <p:cNvSpPr txBox="1">
            <a:spLocks noChangeArrowheads="1"/>
          </p:cNvSpPr>
          <p:nvPr/>
        </p:nvSpPr>
        <p:spPr bwMode="auto">
          <a:xfrm>
            <a:off x="792188" y="1124744"/>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SzTx/>
              <a:buFontTx/>
              <a:buNone/>
            </a:pPr>
            <a:r>
              <a:rPr lang="fr-CH" altLang="fr-FR" sz="2000" dirty="0" smtClean="0">
                <a:latin typeface="Times New Roman" pitchFamily="18" charset="0"/>
              </a:rPr>
              <a:t>Conférence </a:t>
            </a:r>
            <a:r>
              <a:rPr lang="fr-CH" altLang="fr-FR" sz="2000" dirty="0">
                <a:latin typeface="Times New Roman" pitchFamily="18" charset="0"/>
              </a:rPr>
              <a:t>suisse des directeurs cantonaux de l'instruction publique</a:t>
            </a:r>
            <a:r>
              <a:rPr lang="fr-CH" altLang="fr-FR" sz="2000" b="1" dirty="0">
                <a:latin typeface="Times New Roman" pitchFamily="18" charset="0"/>
              </a:rPr>
              <a:t> </a:t>
            </a:r>
            <a:br>
              <a:rPr lang="fr-CH" altLang="fr-FR" sz="2000" b="1" dirty="0">
                <a:latin typeface="Times New Roman" pitchFamily="18" charset="0"/>
              </a:rPr>
            </a:br>
            <a:r>
              <a:rPr lang="fr-CH" altLang="fr-FR" sz="2000" b="1" dirty="0">
                <a:latin typeface="Times New Roman" pitchFamily="18" charset="0"/>
              </a:rPr>
              <a:t>Recommandations concernant la scolarisation des enfants de langue étrangère </a:t>
            </a:r>
            <a:r>
              <a:rPr lang="fr-CH" altLang="fr-FR" sz="2000" dirty="0">
                <a:latin typeface="Times New Roman" pitchFamily="18" charset="0"/>
              </a:rPr>
              <a:t>du 24 octobre 1991</a:t>
            </a:r>
          </a:p>
        </p:txBody>
      </p:sp>
      <p:sp>
        <p:nvSpPr>
          <p:cNvPr id="2" name="ZoneTexte 1"/>
          <p:cNvSpPr txBox="1"/>
          <p:nvPr/>
        </p:nvSpPr>
        <p:spPr>
          <a:xfrm>
            <a:off x="395536" y="5517232"/>
            <a:ext cx="8280920" cy="1200329"/>
          </a:xfrm>
          <a:prstGeom prst="rect">
            <a:avLst/>
          </a:prstGeom>
          <a:noFill/>
        </p:spPr>
        <p:txBody>
          <a:bodyPr wrap="square" rtlCol="0">
            <a:spAutoFit/>
          </a:bodyPr>
          <a:lstStyle/>
          <a:p>
            <a:r>
              <a:rPr lang="de-DE" i="1" dirty="0"/>
              <a:t>1. Die EDK bekräftigt den Grundsatz, alle in der Schweiz </a:t>
            </a:r>
            <a:r>
              <a:rPr lang="de-DE" i="1" dirty="0" smtClean="0"/>
              <a:t>lebenden fremdsprachigen</a:t>
            </a:r>
            <a:endParaRPr lang="de-DE" i="1" dirty="0"/>
          </a:p>
          <a:p>
            <a:r>
              <a:rPr lang="de-DE" i="1" dirty="0"/>
              <a:t>Kinder in die öffentlichen Schulen zu integrieren. Jede Diskriminierung ist zu </a:t>
            </a:r>
            <a:r>
              <a:rPr lang="de-DE" i="1" dirty="0" smtClean="0"/>
              <a:t>vermeiden. Die </a:t>
            </a:r>
            <a:r>
              <a:rPr lang="de-DE" i="1" dirty="0"/>
              <a:t>Integration respektiert das Recht des Kindes, Sprache und Kultur des</a:t>
            </a:r>
          </a:p>
          <a:p>
            <a:r>
              <a:rPr lang="fr-CH" i="1" dirty="0" err="1"/>
              <a:t>Herkunftslandes</a:t>
            </a:r>
            <a:r>
              <a:rPr lang="fr-CH" i="1" dirty="0"/>
              <a:t> </a:t>
            </a:r>
            <a:r>
              <a:rPr lang="fr-CH" i="1" dirty="0" err="1"/>
              <a:t>zu</a:t>
            </a:r>
            <a:r>
              <a:rPr lang="fr-CH" i="1" dirty="0"/>
              <a:t> </a:t>
            </a:r>
            <a:r>
              <a:rPr lang="fr-CH" i="1" dirty="0" err="1"/>
              <a:t>pflegen</a:t>
            </a:r>
            <a:r>
              <a:rPr lang="fr-CH" i="1" dirty="0" smtClean="0"/>
              <a:t>.</a:t>
            </a:r>
            <a:endParaRPr lang="fr-CH" i="1" dirty="0"/>
          </a:p>
        </p:txBody>
      </p:sp>
    </p:spTree>
    <p:extLst>
      <p:ext uri="{BB962C8B-B14F-4D97-AF65-F5344CB8AC3E}">
        <p14:creationId xmlns:p14="http://schemas.microsoft.com/office/powerpoint/2010/main" val="368158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3200" b="1" dirty="0" smtClean="0"/>
              <a:t>D’autres recommandations encore, orientées vers le plurilinguisme</a:t>
            </a:r>
            <a:endParaRPr lang="fr-CH" sz="3200" b="1" dirty="0"/>
          </a:p>
        </p:txBody>
      </p:sp>
      <p:sp>
        <p:nvSpPr>
          <p:cNvPr id="3" name="Espace réservé du contenu 2"/>
          <p:cNvSpPr>
            <a:spLocks noGrp="1"/>
          </p:cNvSpPr>
          <p:nvPr>
            <p:ph idx="1"/>
          </p:nvPr>
        </p:nvSpPr>
        <p:spPr/>
        <p:txBody>
          <a:bodyPr/>
          <a:lstStyle/>
          <a:p>
            <a:r>
              <a:rPr lang="fr-CH" dirty="0"/>
              <a:t>Pour </a:t>
            </a:r>
            <a:r>
              <a:rPr lang="fr-CH" dirty="0" smtClean="0"/>
              <a:t>une offre généralisée d’enseignement de l’italien dans les lycées (1985)</a:t>
            </a:r>
          </a:p>
          <a:p>
            <a:r>
              <a:rPr lang="fr-CH" dirty="0" smtClean="0"/>
              <a:t>Pour un développement des échanges (élèves, enseignant-e-s) (1985)</a:t>
            </a:r>
            <a:endParaRPr lang="fr-CH" dirty="0"/>
          </a:p>
          <a:p>
            <a:r>
              <a:rPr lang="fr-CH" dirty="0" smtClean="0"/>
              <a:t>Pour l’enseignement bilingue (1995)</a:t>
            </a:r>
          </a:p>
          <a:p>
            <a:r>
              <a:rPr lang="fr-CH" dirty="0" smtClean="0"/>
              <a:t>Introduction du portfolio européen (2001) (en lien au CECR)…</a:t>
            </a:r>
          </a:p>
          <a:p>
            <a:endParaRPr lang="fr-CH" dirty="0"/>
          </a:p>
        </p:txBody>
      </p:sp>
    </p:spTree>
    <p:extLst>
      <p:ext uri="{BB962C8B-B14F-4D97-AF65-F5344CB8AC3E}">
        <p14:creationId xmlns:p14="http://schemas.microsoft.com/office/powerpoint/2010/main" val="3956599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515" y="116632"/>
            <a:ext cx="8229600" cy="1143000"/>
          </a:xfrm>
        </p:spPr>
        <p:txBody>
          <a:bodyPr>
            <a:normAutofit/>
          </a:bodyPr>
          <a:lstStyle/>
          <a:p>
            <a:r>
              <a:rPr lang="fr-CH" sz="3200" b="1" dirty="0" smtClean="0"/>
              <a:t>Mais… rien n’est jamais joué…</a:t>
            </a:r>
            <a:br>
              <a:rPr lang="fr-CH" sz="3200" b="1" dirty="0" smtClean="0"/>
            </a:br>
            <a:r>
              <a:rPr lang="fr-CH" sz="3200" b="1" dirty="0" smtClean="0"/>
              <a:t>Et si la Suisse parlait anglais?</a:t>
            </a:r>
            <a:endParaRPr lang="fr-CH" sz="3200" b="1" dirty="0"/>
          </a:p>
        </p:txBody>
      </p:sp>
      <p:sp>
        <p:nvSpPr>
          <p:cNvPr id="4" name="ZoneTexte 3"/>
          <p:cNvSpPr txBox="1"/>
          <p:nvPr/>
        </p:nvSpPr>
        <p:spPr>
          <a:xfrm>
            <a:off x="755576" y="1772816"/>
            <a:ext cx="7776864" cy="369332"/>
          </a:xfrm>
          <a:prstGeom prst="rect">
            <a:avLst/>
          </a:prstGeom>
          <a:noFill/>
        </p:spPr>
        <p:txBody>
          <a:bodyPr wrap="square" rtlCol="0">
            <a:spAutoFit/>
          </a:bodyPr>
          <a:lstStyle/>
          <a:p>
            <a:endParaRPr lang="fr-CH" dirty="0"/>
          </a:p>
        </p:txBody>
      </p:sp>
      <p:sp>
        <p:nvSpPr>
          <p:cNvPr id="5" name="ZoneTexte 4"/>
          <p:cNvSpPr txBox="1"/>
          <p:nvPr/>
        </p:nvSpPr>
        <p:spPr>
          <a:xfrm>
            <a:off x="549871" y="1412776"/>
            <a:ext cx="7992888" cy="4832092"/>
          </a:xfrm>
          <a:prstGeom prst="rect">
            <a:avLst/>
          </a:prstGeom>
          <a:noFill/>
        </p:spPr>
        <p:txBody>
          <a:bodyPr wrap="square" rtlCol="0">
            <a:spAutoFit/>
          </a:bodyPr>
          <a:lstStyle/>
          <a:p>
            <a:pPr marL="285750" indent="-285750" algn="just">
              <a:buFont typeface="Arial" panose="020B0604020202020204" pitchFamily="34" charset="0"/>
              <a:buChar char="•"/>
            </a:pPr>
            <a:r>
              <a:rPr lang="fr-CH" sz="2800" dirty="0" smtClean="0"/>
              <a:t>Au tournant des années 2000, une décision politique unilatérale d’un canton (Zurich), sous pression économique: enseigner l’anglais avant le français…</a:t>
            </a:r>
          </a:p>
          <a:p>
            <a:pPr marL="285750" indent="-285750" algn="just">
              <a:buFont typeface="Arial" panose="020B0604020202020204" pitchFamily="34" charset="0"/>
              <a:buChar char="•"/>
            </a:pPr>
            <a:r>
              <a:rPr lang="fr-CH" sz="2800" dirty="0" smtClean="0"/>
              <a:t>Des réactions violentes des minorités francophones et italophones.</a:t>
            </a:r>
          </a:p>
          <a:p>
            <a:pPr algn="just"/>
            <a:endParaRPr lang="fr-CH" sz="2800" dirty="0" smtClean="0"/>
          </a:p>
          <a:p>
            <a:pPr marL="285750" indent="-285750" algn="just">
              <a:buFont typeface="Wingdings" pitchFamily="2" charset="2"/>
              <a:buChar char="è"/>
            </a:pPr>
            <a:r>
              <a:rPr lang="fr-CH" sz="2800" dirty="0" smtClean="0">
                <a:sym typeface="Wingdings" panose="05000000000000000000" pitchFamily="2" charset="2"/>
              </a:rPr>
              <a:t>La nécessité de repenser l’enseignement des langues et la cohabitation linguistique en Suisse !</a:t>
            </a:r>
          </a:p>
          <a:p>
            <a:pPr marL="285750" indent="-285750" algn="just">
              <a:buFont typeface="Wingdings" pitchFamily="2" charset="2"/>
              <a:buChar char="è"/>
            </a:pPr>
            <a:r>
              <a:rPr lang="fr-CH" sz="2800" dirty="0" smtClean="0">
                <a:sym typeface="Wingdings" panose="05000000000000000000" pitchFamily="2" charset="2"/>
              </a:rPr>
              <a:t>Le « </a:t>
            </a:r>
            <a:r>
              <a:rPr lang="fr-CH" sz="2800" dirty="0" err="1" smtClean="0">
                <a:sym typeface="Wingdings" panose="05000000000000000000" pitchFamily="2" charset="2"/>
              </a:rPr>
              <a:t>Gesamtsprachenkonzepzt</a:t>
            </a:r>
            <a:r>
              <a:rPr lang="fr-CH" sz="2800" dirty="0" smtClean="0">
                <a:sym typeface="Wingdings" panose="05000000000000000000" pitchFamily="2" charset="2"/>
              </a:rPr>
              <a:t> » et la « stratégie » de la CDIP (2004) : un compromis très helvétique…</a:t>
            </a:r>
            <a:endParaRPr lang="fr-CH" sz="2800" dirty="0"/>
          </a:p>
        </p:txBody>
      </p:sp>
    </p:spTree>
    <p:extLst>
      <p:ext uri="{BB962C8B-B14F-4D97-AF65-F5344CB8AC3E}">
        <p14:creationId xmlns:p14="http://schemas.microsoft.com/office/powerpoint/2010/main" val="3196458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381000"/>
            <a:ext cx="7772400" cy="990600"/>
          </a:xfrm>
        </p:spPr>
        <p:txBody>
          <a:bodyPr>
            <a:normAutofit fontScale="90000"/>
          </a:bodyPr>
          <a:lstStyle/>
          <a:p>
            <a:r>
              <a:rPr lang="fr-CH" altLang="fr-FR" sz="3600" dirty="0"/>
              <a:t>Le « </a:t>
            </a:r>
            <a:r>
              <a:rPr lang="fr-CH" altLang="fr-FR" sz="3600" dirty="0" err="1"/>
              <a:t>Sprachgesamtkonzept</a:t>
            </a:r>
            <a:r>
              <a:rPr lang="fr-CH" altLang="fr-FR" sz="3600" dirty="0"/>
              <a:t> </a:t>
            </a:r>
            <a:r>
              <a:rPr lang="fr-CH" altLang="fr-FR" sz="3600" dirty="0" smtClean="0"/>
              <a:t>» </a:t>
            </a:r>
            <a:r>
              <a:rPr lang="de-CH" altLang="fr-FR" sz="3600" dirty="0">
                <a:solidFill>
                  <a:srgbClr val="000000"/>
                </a:solidFill>
                <a:cs typeface="Times New Roman" pitchFamily="18" charset="0"/>
              </a:rPr>
              <a:t>(1998)</a:t>
            </a:r>
            <a:r>
              <a:rPr lang="fr-CH" altLang="fr-FR" sz="3600" dirty="0" smtClean="0"/>
              <a:t> </a:t>
            </a:r>
            <a:r>
              <a:rPr lang="fr-CH" altLang="fr-FR" sz="3600" dirty="0"/>
              <a:t>(1)</a:t>
            </a:r>
            <a:br>
              <a:rPr lang="fr-CH" altLang="fr-FR" sz="3600" dirty="0"/>
            </a:br>
            <a:r>
              <a:rPr lang="de-CH" altLang="fr-FR" sz="1800" dirty="0" smtClean="0">
                <a:solidFill>
                  <a:srgbClr val="000000"/>
                </a:solidFill>
                <a:cs typeface="Times New Roman" pitchFamily="18" charset="0"/>
              </a:rPr>
              <a:t>(</a:t>
            </a:r>
            <a:r>
              <a:rPr lang="de-CH" altLang="fr-FR" sz="1800" i="1" dirty="0">
                <a:solidFill>
                  <a:srgbClr val="000000"/>
                </a:solidFill>
                <a:cs typeface="Times New Roman" pitchFamily="18" charset="0"/>
              </a:rPr>
              <a:t>cf</a:t>
            </a:r>
            <a:r>
              <a:rPr lang="de-CH" altLang="fr-FR" sz="1800" dirty="0">
                <a:solidFill>
                  <a:srgbClr val="000000"/>
                </a:solidFill>
                <a:cs typeface="Times New Roman" pitchFamily="18" charset="0"/>
              </a:rPr>
              <a:t>. </a:t>
            </a:r>
            <a:r>
              <a:rPr lang="de-CH" altLang="fr-FR" sz="1800" dirty="0">
                <a:solidFill>
                  <a:srgbClr val="000000"/>
                </a:solidFill>
                <a:cs typeface="Times New Roman" pitchFamily="18" charset="0"/>
                <a:hlinkClick r:id="rId3"/>
              </a:rPr>
              <a:t>http://</a:t>
            </a:r>
            <a:r>
              <a:rPr lang="de-CH" altLang="fr-FR" sz="1800" dirty="0" smtClean="0">
                <a:solidFill>
                  <a:srgbClr val="000000"/>
                </a:solidFill>
                <a:cs typeface="Times New Roman" pitchFamily="18" charset="0"/>
                <a:hlinkClick r:id="rId3"/>
              </a:rPr>
              <a:t>www.le-ser.ch/system/files/documents/06_CDIP_Concept_gen_ens_langues.pdf</a:t>
            </a:r>
            <a:r>
              <a:rPr lang="de-CH" altLang="fr-FR" sz="1800" dirty="0" smtClean="0">
                <a:solidFill>
                  <a:srgbClr val="000000"/>
                </a:solidFill>
                <a:cs typeface="Times New Roman" pitchFamily="18" charset="0"/>
              </a:rPr>
              <a:t>)</a:t>
            </a:r>
            <a:r>
              <a:rPr lang="fr-CH" altLang="fr-FR" sz="1800" b="1" dirty="0">
                <a:solidFill>
                  <a:srgbClr val="000000"/>
                </a:solidFill>
                <a:ea typeface="Arial Unicode MS" pitchFamily="34" charset="-128"/>
                <a:cs typeface="Arial Unicode MS" pitchFamily="34" charset="-128"/>
              </a:rPr>
              <a:t/>
            </a:r>
            <a:br>
              <a:rPr lang="fr-CH" altLang="fr-FR" sz="1800" b="1" dirty="0">
                <a:solidFill>
                  <a:srgbClr val="000000"/>
                </a:solidFill>
                <a:ea typeface="Arial Unicode MS" pitchFamily="34" charset="-128"/>
                <a:cs typeface="Arial Unicode MS" pitchFamily="34" charset="-128"/>
              </a:rPr>
            </a:br>
            <a:endParaRPr lang="fr-CH" altLang="fr-FR" sz="1800" b="1" dirty="0">
              <a:solidFill>
                <a:srgbClr val="000000"/>
              </a:solidFill>
              <a:ea typeface="Arial Unicode MS" pitchFamily="34" charset="-128"/>
              <a:cs typeface="Arial Unicode MS" pitchFamily="34" charset="-128"/>
            </a:endParaRPr>
          </a:p>
        </p:txBody>
      </p:sp>
      <p:sp>
        <p:nvSpPr>
          <p:cNvPr id="59395" name="Text Box 3"/>
          <p:cNvSpPr txBox="1">
            <a:spLocks noChangeArrowheads="1"/>
          </p:cNvSpPr>
          <p:nvPr/>
        </p:nvSpPr>
        <p:spPr bwMode="auto">
          <a:xfrm>
            <a:off x="712887" y="1484784"/>
            <a:ext cx="7620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CH" altLang="fr-FR" sz="2400" b="1" dirty="0">
                <a:solidFill>
                  <a:srgbClr val="000000"/>
                </a:solidFill>
                <a:cs typeface="Times New Roman" pitchFamily="18" charset="0"/>
              </a:rPr>
              <a:t>8. L'enseignement de l'ensemble des langues figurant dans les plans d'études, </a:t>
            </a:r>
            <a:r>
              <a:rPr lang="fr-CH" altLang="fr-FR" sz="2400" b="1" dirty="0">
                <a:solidFill>
                  <a:srgbClr val="FF0000"/>
                </a:solidFill>
                <a:cs typeface="Times New Roman" pitchFamily="18" charset="0"/>
              </a:rPr>
              <a:t>y compris la langue nationale locale</a:t>
            </a:r>
            <a:r>
              <a:rPr lang="fr-CH" altLang="fr-FR" sz="2400" b="1" dirty="0">
                <a:solidFill>
                  <a:srgbClr val="000000"/>
                </a:solidFill>
                <a:cs typeface="Times New Roman" pitchFamily="18" charset="0"/>
              </a:rPr>
              <a:t>, s'inscrit dans le cadre de </a:t>
            </a:r>
            <a:r>
              <a:rPr lang="fr-CH" altLang="fr-FR" sz="2400" b="1" dirty="0">
                <a:solidFill>
                  <a:srgbClr val="FF0000"/>
                </a:solidFill>
                <a:cs typeface="Times New Roman" pitchFamily="18" charset="0"/>
              </a:rPr>
              <a:t>didactiques des langues coordonnées</a:t>
            </a:r>
            <a:r>
              <a:rPr lang="fr-CH" altLang="fr-FR" sz="2400" b="1" dirty="0">
                <a:solidFill>
                  <a:srgbClr val="000000"/>
                </a:solidFill>
                <a:cs typeface="Times New Roman" pitchFamily="18" charset="0"/>
              </a:rPr>
              <a:t>. </a:t>
            </a:r>
            <a:endParaRPr lang="fr-CH" altLang="fr-FR" sz="2400" b="1" dirty="0">
              <a:solidFill>
                <a:srgbClr val="000000"/>
              </a:solidFill>
              <a:ea typeface="Arial Unicode MS" pitchFamily="34" charset="-128"/>
              <a:cs typeface="Arial Unicode MS" pitchFamily="34" charset="-128"/>
            </a:endParaRPr>
          </a:p>
          <a:p>
            <a:pPr algn="just">
              <a:spcBef>
                <a:spcPct val="50000"/>
              </a:spcBef>
            </a:pPr>
            <a:r>
              <a:rPr lang="fr-FR" altLang="fr-FR" sz="2400" dirty="0">
                <a:solidFill>
                  <a:srgbClr val="000000"/>
                </a:solidFill>
                <a:cs typeface="Times New Roman" pitchFamily="18" charset="0"/>
              </a:rPr>
              <a:t>Les pédagogies/didactiques coordonnées impliquent </a:t>
            </a:r>
            <a:r>
              <a:rPr lang="fr-FR" altLang="fr-FR" sz="2400" b="1" dirty="0">
                <a:solidFill>
                  <a:srgbClr val="000000"/>
                </a:solidFill>
                <a:cs typeface="Times New Roman" pitchFamily="18" charset="0"/>
              </a:rPr>
              <a:t>le </a:t>
            </a:r>
            <a:r>
              <a:rPr lang="fr-FR" altLang="fr-FR" sz="2400" b="1" dirty="0">
                <a:solidFill>
                  <a:srgbClr val="FF0000"/>
                </a:solidFill>
                <a:cs typeface="Times New Roman" pitchFamily="18" charset="0"/>
              </a:rPr>
              <a:t>décloisonnement des enseignements de la langue </a:t>
            </a:r>
            <a:r>
              <a:rPr lang="fr-FR" altLang="fr-FR" sz="2400" b="1" dirty="0">
                <a:solidFill>
                  <a:srgbClr val="000000"/>
                </a:solidFill>
                <a:cs typeface="Times New Roman" pitchFamily="18" charset="0"/>
              </a:rPr>
              <a:t>nationale du lieu et des autres langues</a:t>
            </a:r>
            <a:r>
              <a:rPr lang="fr-FR" altLang="fr-FR" sz="2400" dirty="0">
                <a:solidFill>
                  <a:srgbClr val="000000"/>
                </a:solidFill>
                <a:cs typeface="Times New Roman" pitchFamily="18" charset="0"/>
              </a:rPr>
              <a:t> </a:t>
            </a:r>
            <a:r>
              <a:rPr lang="fr-FR" altLang="fr-FR" sz="2400" b="1" dirty="0">
                <a:solidFill>
                  <a:srgbClr val="000000"/>
                </a:solidFill>
                <a:cs typeface="Times New Roman" pitchFamily="18" charset="0"/>
              </a:rPr>
              <a:t>nationales et étrangères</a:t>
            </a:r>
            <a:r>
              <a:rPr lang="fr-FR" altLang="fr-FR" sz="2400" dirty="0">
                <a:solidFill>
                  <a:srgbClr val="000000"/>
                </a:solidFill>
                <a:cs typeface="Times New Roman" pitchFamily="18" charset="0"/>
              </a:rPr>
              <a:t>. Il ne s'agit donc pas simplement d'éviter superficiellement des décalages chronologiques et terminologiques gênants entre l'introduction des mêmes chapitres de grammaire dans les différentes langues. L'enjeu véritable est plus profond: </a:t>
            </a:r>
            <a:endParaRPr lang="fr-FR" altLang="fr-FR" sz="2400"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203411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04664"/>
            <a:ext cx="7772400" cy="457200"/>
          </a:xfrm>
        </p:spPr>
        <p:txBody>
          <a:bodyPr/>
          <a:lstStyle/>
          <a:p>
            <a:r>
              <a:rPr lang="fr-CH" altLang="fr-FR" sz="2400" b="1" dirty="0" err="1"/>
              <a:t>Sprachgesamtkonzept</a:t>
            </a:r>
            <a:r>
              <a:rPr lang="fr-CH" altLang="fr-FR" sz="2400" b="1" dirty="0"/>
              <a:t> (2)</a:t>
            </a:r>
          </a:p>
        </p:txBody>
      </p:sp>
      <p:sp>
        <p:nvSpPr>
          <p:cNvPr id="60419" name="Text Box 3"/>
          <p:cNvSpPr txBox="1">
            <a:spLocks noChangeArrowheads="1"/>
          </p:cNvSpPr>
          <p:nvPr/>
        </p:nvSpPr>
        <p:spPr bwMode="auto">
          <a:xfrm>
            <a:off x="685800" y="1066800"/>
            <a:ext cx="76200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fr-CH" altLang="fr-FR" sz="2400" dirty="0">
                <a:cs typeface="Times New Roman" pitchFamily="18" charset="0"/>
              </a:rPr>
              <a:t>Il s'agit, d'une part, de découvrir à travers l'étude de la langue première et la </a:t>
            </a:r>
            <a:r>
              <a:rPr lang="fr-CH" altLang="fr-FR" sz="2400" dirty="0">
                <a:solidFill>
                  <a:srgbClr val="FF0000"/>
                </a:solidFill>
                <a:cs typeface="Times New Roman" pitchFamily="18" charset="0"/>
              </a:rPr>
              <a:t>comparaison avec d'autres langues </a:t>
            </a:r>
            <a:r>
              <a:rPr lang="fr-CH" altLang="fr-FR" sz="2400" dirty="0">
                <a:cs typeface="Times New Roman" pitchFamily="18" charset="0"/>
              </a:rPr>
              <a:t>des principes qui commandent le fonctionnement de toute langue </a:t>
            </a:r>
            <a:r>
              <a:rPr lang="fr-CH" altLang="fr-FR" sz="2400" dirty="0" smtClean="0">
                <a:cs typeface="Times New Roman" pitchFamily="18" charset="0"/>
              </a:rPr>
              <a:t>(…). </a:t>
            </a:r>
            <a:endParaRPr lang="fr-FR" altLang="fr-FR" sz="2400" dirty="0"/>
          </a:p>
          <a:p>
            <a:pPr algn="just">
              <a:spcBef>
                <a:spcPct val="50000"/>
              </a:spcBef>
            </a:pPr>
            <a:r>
              <a:rPr lang="fr-CH" altLang="fr-FR" sz="2400" dirty="0">
                <a:cs typeface="Times New Roman" pitchFamily="18" charset="0"/>
              </a:rPr>
              <a:t>On profitera, d'autre part, de l'enseignement des langues étrangères, mais aussi de la </a:t>
            </a:r>
            <a:r>
              <a:rPr lang="fr-CH" altLang="fr-FR" sz="2400" dirty="0">
                <a:solidFill>
                  <a:srgbClr val="FF0000"/>
                </a:solidFill>
                <a:cs typeface="Times New Roman" pitchFamily="18" charset="0"/>
              </a:rPr>
              <a:t>présence d'autres langues</a:t>
            </a:r>
            <a:r>
              <a:rPr lang="fr-CH" altLang="fr-FR" sz="2400" dirty="0">
                <a:cs typeface="Times New Roman" pitchFamily="18" charset="0"/>
              </a:rPr>
              <a:t>, par exemple de celles qui sont utilisées dans les familles des élèves ou d'autres qui ne sont pas enseignées à l'école, pour </a:t>
            </a:r>
            <a:r>
              <a:rPr lang="fr-CH" altLang="fr-FR" sz="2400" dirty="0">
                <a:solidFill>
                  <a:srgbClr val="FF0000"/>
                </a:solidFill>
                <a:cs typeface="Times New Roman" pitchFamily="18" charset="0"/>
              </a:rPr>
              <a:t>développer les capacités réflexives </a:t>
            </a:r>
            <a:r>
              <a:rPr lang="fr-CH" altLang="fr-FR" sz="2400" dirty="0">
                <a:cs typeface="Times New Roman" pitchFamily="18" charset="0"/>
              </a:rPr>
              <a:t>de ces derniers. L'apprentissage et la maîtrise d'une langue étrangère vont exercer en retour une influence sur la langue première et participer au développement de celle-ci. </a:t>
            </a:r>
            <a:endParaRPr lang="fr-FR" altLang="fr-FR" sz="2400" dirty="0"/>
          </a:p>
        </p:txBody>
      </p:sp>
    </p:spTree>
    <p:extLst>
      <p:ext uri="{BB962C8B-B14F-4D97-AF65-F5344CB8AC3E}">
        <p14:creationId xmlns:p14="http://schemas.microsoft.com/office/powerpoint/2010/main" val="604941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22065" y="188913"/>
            <a:ext cx="8366348" cy="1367879"/>
          </a:xfrm>
        </p:spPr>
        <p:txBody>
          <a:bodyPr>
            <a:normAutofit fontScale="90000"/>
          </a:bodyPr>
          <a:lstStyle/>
          <a:p>
            <a:pPr algn="ctr" eaLnBrk="1" hangingPunct="1"/>
            <a:r>
              <a:rPr lang="fr-CH" sz="3600" b="1" dirty="0" smtClean="0"/>
              <a:t>En Suisse romande : une réponse forte</a:t>
            </a:r>
            <a:br>
              <a:rPr lang="fr-CH" sz="3600" b="1" dirty="0" smtClean="0"/>
            </a:br>
            <a:r>
              <a:rPr lang="fr-CH" sz="2700" b="1" dirty="0" smtClean="0"/>
              <a:t>La Déclaration de la CIIP relative à la politique de l’enseignement des langues en Suisse romande du 30 janvier 2003</a:t>
            </a:r>
            <a:endParaRPr lang="fr-CH" sz="2700" b="1" dirty="0" smtClean="0">
              <a:latin typeface="Arial,Bold" charset="0"/>
            </a:endParaRPr>
          </a:p>
        </p:txBody>
      </p:sp>
      <p:sp>
        <p:nvSpPr>
          <p:cNvPr id="95235" name="Text Box 4"/>
          <p:cNvSpPr txBox="1">
            <a:spLocks noChangeArrowheads="1"/>
          </p:cNvSpPr>
          <p:nvPr/>
        </p:nvSpPr>
        <p:spPr bwMode="auto">
          <a:xfrm>
            <a:off x="495114" y="1628800"/>
            <a:ext cx="8267328" cy="4524315"/>
          </a:xfrm>
          <a:prstGeom prst="rect">
            <a:avLst/>
          </a:prstGeom>
          <a:noFill/>
          <a:ln w="9525">
            <a:noFill/>
            <a:miter lim="800000"/>
            <a:headEnd/>
            <a:tailEnd/>
          </a:ln>
        </p:spPr>
        <p:txBody>
          <a:bodyPr wrap="square">
            <a:spAutoFit/>
          </a:bodyPr>
          <a:lstStyle/>
          <a:p>
            <a:pPr algn="just">
              <a:spcBef>
                <a:spcPct val="50000"/>
              </a:spcBef>
            </a:pPr>
            <a:r>
              <a:rPr lang="fr-FR" sz="2400" b="1" dirty="0" smtClean="0"/>
              <a:t>1.2. Intentions générales</a:t>
            </a:r>
            <a:endParaRPr lang="fr-FR" sz="2400" b="1" i="1" dirty="0"/>
          </a:p>
          <a:p>
            <a:pPr algn="just"/>
            <a:r>
              <a:rPr lang="fr-CH" sz="2400" dirty="0"/>
              <a:t>En plus de </a:t>
            </a:r>
            <a:r>
              <a:rPr lang="fr-CH" sz="2400" dirty="0" smtClean="0"/>
              <a:t>l’enseignement </a:t>
            </a:r>
            <a:r>
              <a:rPr lang="fr-CH" sz="2400" dirty="0"/>
              <a:t>du français (</a:t>
            </a:r>
            <a:r>
              <a:rPr lang="fr-CH" sz="2400" dirty="0">
                <a:solidFill>
                  <a:srgbClr val="FF0000"/>
                </a:solidFill>
              </a:rPr>
              <a:t>langue locale</a:t>
            </a:r>
            <a:r>
              <a:rPr lang="fr-CH" sz="2400" dirty="0"/>
              <a:t>), </a:t>
            </a:r>
            <a:r>
              <a:rPr lang="fr-CH" sz="2400" dirty="0">
                <a:solidFill>
                  <a:srgbClr val="FF0000"/>
                </a:solidFill>
              </a:rPr>
              <a:t>tous les élèves</a:t>
            </a:r>
            <a:r>
              <a:rPr lang="fr-CH" sz="2400" dirty="0"/>
              <a:t> bénéficient, </a:t>
            </a:r>
            <a:r>
              <a:rPr lang="fr-CH" sz="2400" dirty="0" smtClean="0"/>
              <a:t>au cours </a:t>
            </a:r>
            <a:r>
              <a:rPr lang="fr-CH" sz="2400" dirty="0"/>
              <a:t>de leur scolarité obligatoire, </a:t>
            </a:r>
            <a:r>
              <a:rPr lang="fr-CH" sz="2400" dirty="0" smtClean="0"/>
              <a:t>d’un </a:t>
            </a:r>
            <a:r>
              <a:rPr lang="fr-CH" sz="2400" dirty="0">
                <a:solidFill>
                  <a:srgbClr val="FF0000"/>
                </a:solidFill>
              </a:rPr>
              <a:t>enseignement de </a:t>
            </a:r>
            <a:r>
              <a:rPr lang="fr-CH" sz="2400" dirty="0" smtClean="0">
                <a:solidFill>
                  <a:srgbClr val="FF0000"/>
                </a:solidFill>
              </a:rPr>
              <a:t>l’allemand </a:t>
            </a:r>
            <a:r>
              <a:rPr lang="fr-CH" sz="2400" dirty="0">
                <a:solidFill>
                  <a:srgbClr val="FF0000"/>
                </a:solidFill>
              </a:rPr>
              <a:t>et de </a:t>
            </a:r>
            <a:r>
              <a:rPr lang="fr-CH" sz="2400" dirty="0" smtClean="0">
                <a:solidFill>
                  <a:srgbClr val="FF0000"/>
                </a:solidFill>
              </a:rPr>
              <a:t>l’anglais</a:t>
            </a:r>
            <a:r>
              <a:rPr lang="fr-CH" sz="2400" dirty="0" smtClean="0"/>
              <a:t>. L’enseignement d’au </a:t>
            </a:r>
            <a:r>
              <a:rPr lang="fr-CH" sz="2400" dirty="0"/>
              <a:t>moins une langue étrangère se poursuit au niveau </a:t>
            </a:r>
            <a:r>
              <a:rPr lang="fr-CH" sz="2400" dirty="0" smtClean="0"/>
              <a:t>secondaire II</a:t>
            </a:r>
            <a:r>
              <a:rPr lang="fr-CH" sz="2400" dirty="0"/>
              <a:t>. En parallèle à ces enseignements, il est offert aux élèves des </a:t>
            </a:r>
            <a:r>
              <a:rPr lang="fr-CH" sz="2400" dirty="0">
                <a:solidFill>
                  <a:srgbClr val="FF0000"/>
                </a:solidFill>
              </a:rPr>
              <a:t>occasions de </a:t>
            </a:r>
            <a:r>
              <a:rPr lang="fr-CH" sz="2400" dirty="0" smtClean="0">
                <a:solidFill>
                  <a:srgbClr val="FF0000"/>
                </a:solidFill>
              </a:rPr>
              <a:t>contact avec d’autres </a:t>
            </a:r>
            <a:r>
              <a:rPr lang="fr-CH" sz="2400" dirty="0">
                <a:solidFill>
                  <a:srgbClr val="FF0000"/>
                </a:solidFill>
              </a:rPr>
              <a:t>langues</a:t>
            </a:r>
            <a:r>
              <a:rPr lang="fr-CH" sz="2400" dirty="0" smtClean="0"/>
              <a:t>.</a:t>
            </a:r>
          </a:p>
          <a:p>
            <a:pPr algn="just"/>
            <a:r>
              <a:rPr lang="fr-CH" sz="2400" dirty="0" smtClean="0"/>
              <a:t>L’enseignement </a:t>
            </a:r>
            <a:r>
              <a:rPr lang="fr-CH" sz="2400" dirty="0"/>
              <a:t>des langues est orienté vers une approche centrée sur les </a:t>
            </a:r>
            <a:r>
              <a:rPr lang="fr-CH" sz="2400" dirty="0" smtClean="0"/>
              <a:t>processus d’apprentissage </a:t>
            </a:r>
            <a:r>
              <a:rPr lang="fr-CH" sz="2400" dirty="0"/>
              <a:t>des élèves. Il participe au développement chez </a:t>
            </a:r>
            <a:r>
              <a:rPr lang="fr-CH" sz="2400" dirty="0" smtClean="0"/>
              <a:t>l’élève de </a:t>
            </a:r>
            <a:r>
              <a:rPr lang="fr-CH" sz="2400" dirty="0" smtClean="0">
                <a:solidFill>
                  <a:srgbClr val="FF0000"/>
                </a:solidFill>
              </a:rPr>
              <a:t>compétences </a:t>
            </a:r>
            <a:r>
              <a:rPr lang="fr-CH" sz="2400" dirty="0">
                <a:solidFill>
                  <a:srgbClr val="FF0000"/>
                </a:solidFill>
              </a:rPr>
              <a:t>de communication opérationnelles dans plusieurs </a:t>
            </a:r>
            <a:r>
              <a:rPr lang="fr-CH" sz="2400" dirty="0" smtClean="0">
                <a:solidFill>
                  <a:srgbClr val="FF0000"/>
                </a:solidFill>
              </a:rPr>
              <a:t>langues (plurilinguisme</a:t>
            </a:r>
            <a:r>
              <a:rPr lang="fr-CH" sz="2400" dirty="0">
                <a:solidFill>
                  <a:srgbClr val="FF0000"/>
                </a:solidFill>
              </a:rPr>
              <a:t>).</a:t>
            </a:r>
            <a:endParaRPr lang="fr-FR" sz="2400" dirty="0">
              <a:solidFill>
                <a:srgbClr val="FF0000"/>
              </a:solidFill>
            </a:endParaRPr>
          </a:p>
        </p:txBody>
      </p:sp>
    </p:spTree>
    <p:extLst>
      <p:ext uri="{BB962C8B-B14F-4D97-AF65-F5344CB8AC3E}">
        <p14:creationId xmlns:p14="http://schemas.microsoft.com/office/powerpoint/2010/main" val="3793715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22065" y="188913"/>
            <a:ext cx="8366348" cy="1367879"/>
          </a:xfrm>
        </p:spPr>
        <p:txBody>
          <a:bodyPr>
            <a:normAutofit/>
          </a:bodyPr>
          <a:lstStyle/>
          <a:p>
            <a:pPr algn="ctr" eaLnBrk="1" hangingPunct="1"/>
            <a:r>
              <a:rPr lang="fr-CH" sz="2000" b="1" dirty="0" smtClean="0"/>
              <a:t>En Suisse romande : une réponse forte</a:t>
            </a:r>
            <a:br>
              <a:rPr lang="fr-CH" sz="2000" b="1" dirty="0" smtClean="0"/>
            </a:br>
            <a:r>
              <a:rPr lang="fr-CH" sz="2000" b="1" dirty="0" smtClean="0"/>
              <a:t>La Déclaration de la CIIP relative à la politique de l’enseignement des langues en Suisse romande du 30 janvier 2003</a:t>
            </a:r>
            <a:endParaRPr lang="fr-CH" sz="2000" b="1" dirty="0" smtClean="0">
              <a:latin typeface="Arial,Bold" charset="0"/>
            </a:endParaRPr>
          </a:p>
        </p:txBody>
      </p:sp>
      <p:sp>
        <p:nvSpPr>
          <p:cNvPr id="95235" name="Text Box 4"/>
          <p:cNvSpPr txBox="1">
            <a:spLocks noChangeArrowheads="1"/>
          </p:cNvSpPr>
          <p:nvPr/>
        </p:nvSpPr>
        <p:spPr bwMode="auto">
          <a:xfrm>
            <a:off x="508191" y="1844824"/>
            <a:ext cx="8267328" cy="3893374"/>
          </a:xfrm>
          <a:prstGeom prst="rect">
            <a:avLst/>
          </a:prstGeom>
          <a:noFill/>
          <a:ln w="9525">
            <a:noFill/>
            <a:miter lim="800000"/>
            <a:headEnd/>
            <a:tailEnd/>
          </a:ln>
        </p:spPr>
        <p:txBody>
          <a:bodyPr wrap="square">
            <a:spAutoFit/>
          </a:bodyPr>
          <a:lstStyle/>
          <a:p>
            <a:pPr algn="just">
              <a:spcBef>
                <a:spcPct val="50000"/>
              </a:spcBef>
            </a:pPr>
            <a:r>
              <a:rPr lang="fr-FR" sz="2600" b="1" dirty="0">
                <a:latin typeface="+mj-lt"/>
              </a:rPr>
              <a:t>1.3. Relations entre les apprentissages / </a:t>
            </a:r>
            <a:r>
              <a:rPr lang="fr-FR" sz="2600" b="1" i="1" dirty="0">
                <a:latin typeface="+mj-lt"/>
              </a:rPr>
              <a:t>curriculum intégré</a:t>
            </a:r>
          </a:p>
          <a:p>
            <a:pPr algn="just">
              <a:spcBef>
                <a:spcPct val="50000"/>
              </a:spcBef>
            </a:pPr>
            <a:r>
              <a:rPr lang="fr-FR" sz="2600" dirty="0">
                <a:latin typeface="+mj-lt"/>
              </a:rPr>
              <a:t>L’enseignement/apprentissage des langues doit s’inscrire à l’intérieur d’un </a:t>
            </a:r>
            <a:r>
              <a:rPr lang="fr-FR" sz="2600" i="1" dirty="0">
                <a:solidFill>
                  <a:srgbClr val="FF0000"/>
                </a:solidFill>
                <a:latin typeface="+mj-lt"/>
              </a:rPr>
              <a:t>curriculum intégré </a:t>
            </a:r>
            <a:r>
              <a:rPr lang="fr-FR" sz="2600" dirty="0">
                <a:latin typeface="+mj-lt"/>
              </a:rPr>
              <a:t>commun à l’ensemble des langues (langue locale, langues étrangères et langues anciennes). Ce </a:t>
            </a:r>
            <a:r>
              <a:rPr lang="fr-FR" sz="2600" i="1" dirty="0">
                <a:latin typeface="+mj-lt"/>
              </a:rPr>
              <a:t>curriculum intégré des langues </a:t>
            </a:r>
            <a:r>
              <a:rPr lang="fr-FR" sz="2600" dirty="0">
                <a:latin typeface="+mj-lt"/>
              </a:rPr>
              <a:t>définira la place et le rôle de chacune d’entre elles par rapport aux objectifs linguistiques et culturels généraux. Il précisera les apports respectifs et les interactions entre les divers apprentissages linguistiques.</a:t>
            </a:r>
          </a:p>
        </p:txBody>
      </p:sp>
    </p:spTree>
    <p:extLst>
      <p:ext uri="{BB962C8B-B14F-4D97-AF65-F5344CB8AC3E}">
        <p14:creationId xmlns:p14="http://schemas.microsoft.com/office/powerpoint/2010/main" val="1346577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115616" y="188640"/>
            <a:ext cx="7128147" cy="431800"/>
          </a:xfrm>
        </p:spPr>
        <p:txBody>
          <a:bodyPr/>
          <a:lstStyle/>
          <a:p>
            <a:pPr algn="ctr" eaLnBrk="1" hangingPunct="1"/>
            <a:r>
              <a:rPr lang="fr-CH" sz="2000" b="1" dirty="0" smtClean="0"/>
              <a:t>Déclaration de la CIIP (3)</a:t>
            </a:r>
          </a:p>
        </p:txBody>
      </p:sp>
      <p:sp>
        <p:nvSpPr>
          <p:cNvPr id="29699" name="Text Box 4"/>
          <p:cNvSpPr txBox="1">
            <a:spLocks noChangeArrowheads="1"/>
          </p:cNvSpPr>
          <p:nvPr/>
        </p:nvSpPr>
        <p:spPr bwMode="auto">
          <a:xfrm>
            <a:off x="755576" y="836613"/>
            <a:ext cx="7848674" cy="5816977"/>
          </a:xfrm>
          <a:prstGeom prst="rect">
            <a:avLst/>
          </a:prstGeom>
          <a:noFill/>
          <a:ln w="9525">
            <a:noFill/>
            <a:miter lim="800000"/>
            <a:headEnd/>
            <a:tailEnd/>
          </a:ln>
        </p:spPr>
        <p:txBody>
          <a:bodyPr wrap="square">
            <a:spAutoFit/>
          </a:bodyPr>
          <a:lstStyle/>
          <a:p>
            <a:pPr marL="457200" indent="-457200" algn="just">
              <a:spcBef>
                <a:spcPct val="50000"/>
              </a:spcBef>
              <a:defRPr/>
            </a:pPr>
            <a:r>
              <a:rPr lang="fr-FR" sz="2400" b="1" dirty="0">
                <a:latin typeface="+mj-lt"/>
              </a:rPr>
              <a:t>2.1. Place des langues dans le curriculum</a:t>
            </a:r>
          </a:p>
          <a:p>
            <a:pPr marL="457200" indent="-457200" algn="just">
              <a:spcBef>
                <a:spcPct val="50000"/>
              </a:spcBef>
              <a:buFontTx/>
              <a:buAutoNum type="arabicPeriod"/>
              <a:defRPr/>
            </a:pPr>
            <a:r>
              <a:rPr lang="fr-FR" sz="2400" dirty="0">
                <a:latin typeface="+mj-lt"/>
              </a:rPr>
              <a:t>L’enseignement du français, </a:t>
            </a:r>
            <a:r>
              <a:rPr lang="fr-FR" sz="2400" dirty="0">
                <a:solidFill>
                  <a:srgbClr val="FF0000"/>
                </a:solidFill>
                <a:latin typeface="+mj-lt"/>
              </a:rPr>
              <a:t>langue véhiculaire et de culture du lieu</a:t>
            </a:r>
            <a:r>
              <a:rPr lang="fr-FR" sz="2400" dirty="0">
                <a:latin typeface="+mj-lt"/>
              </a:rPr>
              <a:t> ainsi que </a:t>
            </a:r>
            <a:r>
              <a:rPr lang="fr-FR" sz="2400" dirty="0">
                <a:solidFill>
                  <a:srgbClr val="FF0000"/>
                </a:solidFill>
                <a:latin typeface="+mj-lt"/>
              </a:rPr>
              <a:t>langue d’intégration</a:t>
            </a:r>
            <a:r>
              <a:rPr lang="fr-FR" sz="2400" dirty="0">
                <a:latin typeface="+mj-lt"/>
              </a:rPr>
              <a:t>, est objet d’une attention particulière tout au long de la scolarité, de l’école enfantine à la fin du cursus de formation de chaque élève.            (…)</a:t>
            </a:r>
          </a:p>
          <a:p>
            <a:pPr marL="457200" indent="-457200" algn="just">
              <a:spcBef>
                <a:spcPct val="50000"/>
              </a:spcBef>
              <a:defRPr/>
            </a:pPr>
            <a:r>
              <a:rPr lang="fr-FR" sz="2400" dirty="0">
                <a:latin typeface="+mj-lt"/>
              </a:rPr>
              <a:t>7.	Les </a:t>
            </a:r>
            <a:r>
              <a:rPr lang="fr-FR" sz="2400" dirty="0">
                <a:solidFill>
                  <a:srgbClr val="FF0000"/>
                </a:solidFill>
                <a:latin typeface="+mj-lt"/>
              </a:rPr>
              <a:t>langues de la migration </a:t>
            </a:r>
            <a:r>
              <a:rPr lang="fr-FR" sz="2400" dirty="0">
                <a:latin typeface="+mj-lt"/>
              </a:rPr>
              <a:t>ont également leur place dans le cadre d’une approche coordonnée de </a:t>
            </a:r>
            <a:r>
              <a:rPr lang="fr-FR" sz="2400" dirty="0" smtClean="0">
                <a:latin typeface="+mj-lt"/>
              </a:rPr>
              <a:t>l’enseignement </a:t>
            </a:r>
            <a:r>
              <a:rPr lang="fr-FR" sz="2400" dirty="0">
                <a:latin typeface="+mj-lt"/>
              </a:rPr>
              <a:t>/ apprentissage des langues. (…)</a:t>
            </a:r>
          </a:p>
          <a:p>
            <a:pPr marL="457200" indent="-457200" algn="just">
              <a:spcBef>
                <a:spcPct val="50000"/>
              </a:spcBef>
              <a:defRPr/>
            </a:pPr>
            <a:r>
              <a:rPr lang="fr-FR" sz="2400" dirty="0">
                <a:latin typeface="+mj-lt"/>
              </a:rPr>
              <a:t>13. Les moyens d’enseignement intègrent des éléments permettant d’établir des ponts avec les autres langues et d’instaurer les bases d’une </a:t>
            </a:r>
            <a:r>
              <a:rPr lang="fr-FR" sz="2400" dirty="0">
                <a:solidFill>
                  <a:srgbClr val="FF0000"/>
                </a:solidFill>
                <a:latin typeface="+mj-lt"/>
              </a:rPr>
              <a:t>didactique intégrée</a:t>
            </a:r>
            <a:r>
              <a:rPr lang="fr-FR" sz="2400" dirty="0">
                <a:latin typeface="+mj-lt"/>
              </a:rPr>
              <a:t>. Dans le même esprit, des </a:t>
            </a:r>
            <a:r>
              <a:rPr lang="fr-FR" sz="2400" dirty="0">
                <a:solidFill>
                  <a:srgbClr val="FF0000"/>
                </a:solidFill>
                <a:latin typeface="+mj-lt"/>
              </a:rPr>
              <a:t>modules de type </a:t>
            </a:r>
            <a:r>
              <a:rPr lang="fr-FR" sz="2400" i="1" dirty="0">
                <a:solidFill>
                  <a:srgbClr val="FF0000"/>
                </a:solidFill>
                <a:latin typeface="+mj-lt"/>
              </a:rPr>
              <a:t>éveil aux langues </a:t>
            </a:r>
            <a:r>
              <a:rPr lang="fr-FR" sz="2400" dirty="0">
                <a:latin typeface="+mj-lt"/>
              </a:rPr>
              <a:t>sont également proposés.</a:t>
            </a:r>
          </a:p>
        </p:txBody>
      </p:sp>
    </p:spTree>
    <p:extLst>
      <p:ext uri="{BB962C8B-B14F-4D97-AF65-F5344CB8AC3E}">
        <p14:creationId xmlns:p14="http://schemas.microsoft.com/office/powerpoint/2010/main" val="595573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720688" y="188640"/>
            <a:ext cx="7630616" cy="1080120"/>
          </a:xfrm>
        </p:spPr>
        <p:txBody>
          <a:bodyPr>
            <a:normAutofit/>
          </a:bodyPr>
          <a:lstStyle/>
          <a:p>
            <a:pPr algn="ctr"/>
            <a:r>
              <a:rPr lang="fr-FR" altLang="fr-FR" sz="2700" b="1" dirty="0" smtClean="0"/>
              <a:t>3. Les apports de la linguistique et de la didactique</a:t>
            </a:r>
            <a:r>
              <a:rPr lang="fr-FR" altLang="fr-FR" sz="3200" b="1" dirty="0" smtClean="0"/>
              <a:t/>
            </a:r>
            <a:br>
              <a:rPr lang="fr-FR" altLang="fr-FR" sz="3200" b="1" dirty="0" smtClean="0"/>
            </a:br>
            <a:r>
              <a:rPr lang="fr-FR" altLang="fr-FR" sz="3200" b="1" dirty="0" smtClean="0"/>
              <a:t>Des pistes existent!</a:t>
            </a:r>
          </a:p>
        </p:txBody>
      </p:sp>
      <p:sp>
        <p:nvSpPr>
          <p:cNvPr id="135172" name="Text Box 4"/>
          <p:cNvSpPr txBox="1">
            <a:spLocks noChangeArrowheads="1"/>
          </p:cNvSpPr>
          <p:nvPr/>
        </p:nvSpPr>
        <p:spPr bwMode="auto">
          <a:xfrm>
            <a:off x="467544" y="1340768"/>
            <a:ext cx="813690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lgn="just" eaLnBrk="1" hangingPunct="1">
              <a:spcBef>
                <a:spcPct val="50000"/>
              </a:spcBef>
              <a:buFont typeface="Arial" panose="020B0604020202020204" pitchFamily="34" charset="0"/>
              <a:buChar char="•"/>
            </a:pPr>
            <a:r>
              <a:rPr lang="fr-CH" altLang="fr-FR" sz="2800" dirty="0" smtClean="0"/>
              <a:t>La pédagogie (ou didactique) intégrée </a:t>
            </a:r>
            <a:r>
              <a:rPr lang="fr-CH" altLang="fr-FR" sz="2000" dirty="0" smtClean="0"/>
              <a:t>[E. Roulet]</a:t>
            </a:r>
          </a:p>
          <a:p>
            <a:pPr marL="342900" indent="-342900" algn="just" eaLnBrk="1" hangingPunct="1">
              <a:spcBef>
                <a:spcPct val="50000"/>
              </a:spcBef>
              <a:buFont typeface="Arial" panose="020B0604020202020204" pitchFamily="34" charset="0"/>
              <a:buChar char="•"/>
            </a:pPr>
            <a:r>
              <a:rPr lang="fr-CH" altLang="fr-FR" sz="2800" dirty="0" smtClean="0">
                <a:solidFill>
                  <a:schemeClr val="bg1">
                    <a:lumMod val="75000"/>
                  </a:schemeClr>
                </a:solidFill>
              </a:rPr>
              <a:t>Des travaux sur le bilinguisme (code-</a:t>
            </a:r>
            <a:r>
              <a:rPr lang="fr-CH" altLang="fr-FR" sz="2800" dirty="0" err="1" smtClean="0">
                <a:solidFill>
                  <a:schemeClr val="bg1">
                    <a:lumMod val="75000"/>
                  </a:schemeClr>
                </a:solidFill>
              </a:rPr>
              <a:t>switching</a:t>
            </a:r>
            <a:r>
              <a:rPr lang="fr-CH" altLang="fr-FR" sz="2800" dirty="0" smtClean="0">
                <a:solidFill>
                  <a:schemeClr val="bg1">
                    <a:lumMod val="75000"/>
                  </a:schemeClr>
                </a:solidFill>
              </a:rPr>
              <a:t>, </a:t>
            </a:r>
            <a:r>
              <a:rPr lang="fr-CH" altLang="fr-FR" sz="2800" dirty="0" err="1" smtClean="0">
                <a:solidFill>
                  <a:schemeClr val="bg1">
                    <a:lumMod val="75000"/>
                  </a:schemeClr>
                </a:solidFill>
              </a:rPr>
              <a:t>exolingue</a:t>
            </a:r>
            <a:r>
              <a:rPr lang="fr-CH" altLang="fr-FR" sz="2800" dirty="0" smtClean="0">
                <a:solidFill>
                  <a:schemeClr val="bg1">
                    <a:lumMod val="75000"/>
                  </a:schemeClr>
                </a:solidFill>
              </a:rPr>
              <a:t> / </a:t>
            </a:r>
            <a:r>
              <a:rPr lang="fr-CH" altLang="fr-FR" sz="2800" dirty="0" err="1" smtClean="0">
                <a:solidFill>
                  <a:schemeClr val="bg1">
                    <a:lumMod val="75000"/>
                  </a:schemeClr>
                </a:solidFill>
              </a:rPr>
              <a:t>endolingue</a:t>
            </a:r>
            <a:r>
              <a:rPr lang="fr-CH" altLang="fr-FR" sz="2800" dirty="0" smtClean="0">
                <a:solidFill>
                  <a:schemeClr val="bg1">
                    <a:lumMod val="75000"/>
                  </a:schemeClr>
                </a:solidFill>
              </a:rPr>
              <a:t>, etc.) </a:t>
            </a:r>
            <a:r>
              <a:rPr lang="fr-CH" altLang="fr-FR" sz="2000" dirty="0" smtClean="0">
                <a:solidFill>
                  <a:schemeClr val="bg1">
                    <a:lumMod val="75000"/>
                  </a:schemeClr>
                </a:solidFill>
              </a:rPr>
              <a:t>[F. Grosjean, G. </a:t>
            </a:r>
            <a:r>
              <a:rPr lang="fr-CH" altLang="fr-FR" sz="2000" dirty="0" err="1" smtClean="0">
                <a:solidFill>
                  <a:schemeClr val="bg1">
                    <a:lumMod val="75000"/>
                  </a:schemeClr>
                </a:solidFill>
              </a:rPr>
              <a:t>Lüdi</a:t>
            </a:r>
            <a:r>
              <a:rPr lang="fr-CH" altLang="fr-FR" sz="2000" dirty="0" smtClean="0">
                <a:solidFill>
                  <a:schemeClr val="bg1">
                    <a:lumMod val="75000"/>
                  </a:schemeClr>
                </a:solidFill>
              </a:rPr>
              <a:t>, B. </a:t>
            </a:r>
            <a:r>
              <a:rPr lang="fr-CH" altLang="fr-FR" sz="2000" dirty="0" err="1" smtClean="0">
                <a:solidFill>
                  <a:schemeClr val="bg1">
                    <a:lumMod val="75000"/>
                  </a:schemeClr>
                </a:solidFill>
              </a:rPr>
              <a:t>Py</a:t>
            </a:r>
            <a:r>
              <a:rPr lang="fr-CH" altLang="fr-FR" sz="2000" dirty="0" smtClean="0">
                <a:solidFill>
                  <a:schemeClr val="bg1">
                    <a:lumMod val="75000"/>
                  </a:schemeClr>
                </a:solidFill>
              </a:rPr>
              <a:t>…]</a:t>
            </a:r>
          </a:p>
          <a:p>
            <a:pPr marL="342900" indent="-342900" algn="just" eaLnBrk="1" hangingPunct="1">
              <a:spcBef>
                <a:spcPct val="50000"/>
              </a:spcBef>
              <a:buFont typeface="Arial" panose="020B0604020202020204" pitchFamily="34" charset="0"/>
              <a:buChar char="•"/>
            </a:pPr>
            <a:r>
              <a:rPr lang="fr-CH" altLang="fr-FR" sz="2800" dirty="0" smtClean="0">
                <a:solidFill>
                  <a:schemeClr val="bg1">
                    <a:lumMod val="75000"/>
                  </a:schemeClr>
                </a:solidFill>
              </a:rPr>
              <a:t>L’enseignement bilingue, EMILE </a:t>
            </a:r>
            <a:r>
              <a:rPr lang="fr-CH" altLang="fr-FR" sz="2000" dirty="0" smtClean="0">
                <a:solidFill>
                  <a:schemeClr val="bg1">
                    <a:lumMod val="75000"/>
                  </a:schemeClr>
                </a:solidFill>
              </a:rPr>
              <a:t>[L. Gajo, C. </a:t>
            </a:r>
            <a:r>
              <a:rPr lang="fr-CH" altLang="fr-FR" sz="2000" dirty="0" err="1" smtClean="0">
                <a:solidFill>
                  <a:schemeClr val="bg1">
                    <a:lumMod val="75000"/>
                  </a:schemeClr>
                </a:solidFill>
              </a:rPr>
              <a:t>Brohy</a:t>
            </a:r>
            <a:r>
              <a:rPr lang="fr-CH" altLang="fr-FR" sz="2000" dirty="0" smtClean="0">
                <a:solidFill>
                  <a:schemeClr val="bg1">
                    <a:lumMod val="75000"/>
                  </a:schemeClr>
                </a:solidFill>
              </a:rPr>
              <a:t>…]</a:t>
            </a:r>
          </a:p>
          <a:p>
            <a:pPr marL="342900" indent="-342900" algn="just" eaLnBrk="1" hangingPunct="1">
              <a:spcBef>
                <a:spcPct val="50000"/>
              </a:spcBef>
              <a:buFont typeface="Arial" panose="020B0604020202020204" pitchFamily="34" charset="0"/>
              <a:buChar char="•"/>
            </a:pPr>
            <a:r>
              <a:rPr lang="fr-CH" altLang="fr-FR" sz="2800" dirty="0" smtClean="0">
                <a:solidFill>
                  <a:schemeClr val="bg1">
                    <a:lumMod val="75000"/>
                  </a:schemeClr>
                </a:solidFill>
              </a:rPr>
              <a:t>Les travaux du Conseil de l’Europe : CECR et portfolio, notion de « compétence plurilingue et interculturelle », médiation, etc. </a:t>
            </a:r>
            <a:r>
              <a:rPr lang="fr-CH" altLang="fr-FR" sz="2000" dirty="0">
                <a:solidFill>
                  <a:schemeClr val="bg1">
                    <a:lumMod val="75000"/>
                  </a:schemeClr>
                </a:solidFill>
              </a:rPr>
              <a:t>[</a:t>
            </a:r>
            <a:r>
              <a:rPr lang="fr-CH" altLang="fr-FR" sz="2000" dirty="0" smtClean="0">
                <a:solidFill>
                  <a:schemeClr val="bg1">
                    <a:lumMod val="75000"/>
                  </a:schemeClr>
                </a:solidFill>
              </a:rPr>
              <a:t>D. Coste, D. Moore, G. </a:t>
            </a:r>
            <a:r>
              <a:rPr lang="fr-CH" altLang="fr-FR" sz="2000" dirty="0" err="1" smtClean="0">
                <a:solidFill>
                  <a:schemeClr val="bg1">
                    <a:lumMod val="75000"/>
                  </a:schemeClr>
                </a:solidFill>
              </a:rPr>
              <a:t>Zarate</a:t>
            </a:r>
            <a:r>
              <a:rPr lang="fr-CH" altLang="fr-FR" sz="2000" dirty="0" smtClean="0">
                <a:solidFill>
                  <a:schemeClr val="bg1">
                    <a:lumMod val="75000"/>
                  </a:schemeClr>
                </a:solidFill>
              </a:rPr>
              <a:t>…]</a:t>
            </a:r>
          </a:p>
          <a:p>
            <a:pPr marL="342900" indent="-342900" algn="just" eaLnBrk="1" hangingPunct="1">
              <a:spcBef>
                <a:spcPct val="50000"/>
              </a:spcBef>
              <a:buFont typeface="Arial" panose="020B0604020202020204" pitchFamily="34" charset="0"/>
              <a:buChar char="•"/>
            </a:pPr>
            <a:r>
              <a:rPr lang="fr-CH" altLang="fr-FR" sz="2800" dirty="0" smtClean="0">
                <a:solidFill>
                  <a:schemeClr val="bg1">
                    <a:lumMod val="75000"/>
                  </a:schemeClr>
                </a:solidFill>
              </a:rPr>
              <a:t>Le «</a:t>
            </a:r>
            <a:r>
              <a:rPr lang="fr-CH" altLang="fr-FR" sz="2800" dirty="0">
                <a:solidFill>
                  <a:schemeClr val="bg1">
                    <a:lumMod val="75000"/>
                  </a:schemeClr>
                </a:solidFill>
              </a:rPr>
              <a:t> </a:t>
            </a:r>
            <a:r>
              <a:rPr lang="fr-CH" altLang="fr-FR" sz="2800" dirty="0" err="1">
                <a:solidFill>
                  <a:schemeClr val="bg1">
                    <a:lumMod val="75000"/>
                  </a:schemeClr>
                </a:solidFill>
              </a:rPr>
              <a:t>Language</a:t>
            </a:r>
            <a:r>
              <a:rPr lang="fr-CH" altLang="fr-FR" sz="2800" dirty="0">
                <a:solidFill>
                  <a:schemeClr val="bg1">
                    <a:lumMod val="75000"/>
                  </a:schemeClr>
                </a:solidFill>
              </a:rPr>
              <a:t> </a:t>
            </a:r>
            <a:r>
              <a:rPr lang="fr-CH" altLang="fr-FR" sz="2800" dirty="0" err="1" smtClean="0">
                <a:solidFill>
                  <a:schemeClr val="bg1">
                    <a:lumMod val="75000"/>
                  </a:schemeClr>
                </a:solidFill>
              </a:rPr>
              <a:t>awareness</a:t>
            </a:r>
            <a:r>
              <a:rPr lang="fr-CH" altLang="fr-FR" sz="2800" dirty="0" smtClean="0">
                <a:solidFill>
                  <a:schemeClr val="bg1">
                    <a:lumMod val="75000"/>
                  </a:schemeClr>
                </a:solidFill>
              </a:rPr>
              <a:t> »</a:t>
            </a:r>
            <a:r>
              <a:rPr lang="fr-CH" altLang="fr-FR" sz="2800" dirty="0">
                <a:solidFill>
                  <a:schemeClr val="bg1">
                    <a:lumMod val="75000"/>
                  </a:schemeClr>
                </a:solidFill>
              </a:rPr>
              <a:t> </a:t>
            </a:r>
            <a:r>
              <a:rPr lang="fr-CH" altLang="fr-FR" sz="2800" dirty="0" smtClean="0">
                <a:solidFill>
                  <a:schemeClr val="bg1">
                    <a:lumMod val="75000"/>
                  </a:schemeClr>
                </a:solidFill>
              </a:rPr>
              <a:t>/ </a:t>
            </a:r>
            <a:r>
              <a:rPr lang="fr-CH" altLang="fr-FR" sz="2800" dirty="0" smtClean="0">
                <a:solidFill>
                  <a:schemeClr val="bg1">
                    <a:lumMod val="75000"/>
                  </a:schemeClr>
                </a:solidFill>
                <a:sym typeface="Wingdings" panose="05000000000000000000" pitchFamily="2" charset="2"/>
              </a:rPr>
              <a:t>l’éveil aux langues </a:t>
            </a:r>
            <a:r>
              <a:rPr lang="fr-CH" altLang="fr-FR" sz="2000" dirty="0">
                <a:solidFill>
                  <a:schemeClr val="bg1">
                    <a:lumMod val="75000"/>
                  </a:schemeClr>
                </a:solidFill>
                <a:sym typeface="Wingdings" panose="05000000000000000000" pitchFamily="2" charset="2"/>
              </a:rPr>
              <a:t>[</a:t>
            </a:r>
            <a:r>
              <a:rPr lang="fr-CH" altLang="fr-FR" sz="2000" dirty="0" smtClean="0">
                <a:solidFill>
                  <a:schemeClr val="bg1">
                    <a:lumMod val="75000"/>
                  </a:schemeClr>
                </a:solidFill>
                <a:sym typeface="Wingdings" panose="05000000000000000000" pitchFamily="2" charset="2"/>
              </a:rPr>
              <a:t>E. Hawkins, L. Dabène, D. Moore, M. Candelier, Chr. Luc, Chr. Perregaux…]</a:t>
            </a:r>
            <a:endParaRPr lang="fr-CH" altLang="fr-FR" sz="2000" dirty="0">
              <a:solidFill>
                <a:schemeClr val="bg1">
                  <a:lumMod val="75000"/>
                </a:schemeClr>
              </a:solidFill>
            </a:endParaRPr>
          </a:p>
        </p:txBody>
      </p:sp>
    </p:spTree>
    <p:extLst>
      <p:ext uri="{BB962C8B-B14F-4D97-AF65-F5344CB8AC3E}">
        <p14:creationId xmlns:p14="http://schemas.microsoft.com/office/powerpoint/2010/main" val="309602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0-#ppt_w/2"/>
                                          </p:val>
                                        </p:tav>
                                        <p:tav tm="100000">
                                          <p:val>
                                            <p:strVal val="#ppt_x"/>
                                          </p:val>
                                        </p:tav>
                                      </p:tavLst>
                                    </p:anim>
                                    <p:anim calcmode="lin" valueType="num">
                                      <p:cBhvr additive="base">
                                        <p:cTn id="8" dur="500" fill="hold"/>
                                        <p:tgtEl>
                                          <p:spTgt spid="135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5172"/>
                                        </p:tgtEl>
                                        <p:attrNameLst>
                                          <p:attrName>style.visibility</p:attrName>
                                        </p:attrNameLst>
                                      </p:cBhvr>
                                      <p:to>
                                        <p:strVal val="visible"/>
                                      </p:to>
                                    </p:set>
                                    <p:anim calcmode="lin" valueType="num">
                                      <p:cBhvr additive="base">
                                        <p:cTn id="13" dur="500" fill="hold"/>
                                        <p:tgtEl>
                                          <p:spTgt spid="135172"/>
                                        </p:tgtEl>
                                        <p:attrNameLst>
                                          <p:attrName>ppt_x</p:attrName>
                                        </p:attrNameLst>
                                      </p:cBhvr>
                                      <p:tavLst>
                                        <p:tav tm="0">
                                          <p:val>
                                            <p:strVal val="0-#ppt_w/2"/>
                                          </p:val>
                                        </p:tav>
                                        <p:tav tm="100000">
                                          <p:val>
                                            <p:strVal val="#ppt_x"/>
                                          </p:val>
                                        </p:tav>
                                      </p:tavLst>
                                    </p:anim>
                                    <p:anim calcmode="lin" valueType="num">
                                      <p:cBhvr additive="base">
                                        <p:cTn id="14" dur="500" fill="hold"/>
                                        <p:tgtEl>
                                          <p:spTgt spid="135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17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39552" y="908720"/>
            <a:ext cx="8051701" cy="864096"/>
          </a:xfrm>
        </p:spPr>
        <p:txBody>
          <a:bodyPr>
            <a:normAutofit fontScale="90000"/>
          </a:bodyPr>
          <a:lstStyle/>
          <a:p>
            <a:pPr algn="ctr" eaLnBrk="1" hangingPunct="1"/>
            <a:r>
              <a:rPr lang="fr-CH" sz="3600" b="1" dirty="0" smtClean="0"/>
              <a:t>La </a:t>
            </a:r>
            <a:r>
              <a:rPr lang="fr-CH" sz="3600" b="1" i="1" dirty="0" smtClean="0"/>
              <a:t>pédagogie</a:t>
            </a:r>
            <a:r>
              <a:rPr lang="fr-CH" sz="3600" b="1" dirty="0" smtClean="0"/>
              <a:t> intégrée : une première brèche </a:t>
            </a:r>
            <a:r>
              <a:rPr lang="fr-CH" sz="3200" b="1" dirty="0" smtClean="0"/>
              <a:t> </a:t>
            </a:r>
            <a:br>
              <a:rPr lang="fr-CH" sz="3200" b="1" dirty="0" smtClean="0"/>
            </a:br>
            <a:r>
              <a:rPr lang="fr-CH" sz="2700" b="1" dirty="0" smtClean="0"/>
              <a:t>Le travail visionnaire de E. Roulet (1980)</a:t>
            </a:r>
          </a:p>
        </p:txBody>
      </p:sp>
      <p:sp>
        <p:nvSpPr>
          <p:cNvPr id="77827" name="Text Box 3"/>
          <p:cNvSpPr txBox="1">
            <a:spLocks noChangeArrowheads="1"/>
          </p:cNvSpPr>
          <p:nvPr/>
        </p:nvSpPr>
        <p:spPr bwMode="auto">
          <a:xfrm>
            <a:off x="683568" y="2401005"/>
            <a:ext cx="7965157" cy="3016210"/>
          </a:xfrm>
          <a:prstGeom prst="rect">
            <a:avLst/>
          </a:prstGeom>
          <a:noFill/>
          <a:ln w="9525">
            <a:noFill/>
            <a:miter lim="800000"/>
            <a:headEnd/>
            <a:tailEnd/>
          </a:ln>
        </p:spPr>
        <p:txBody>
          <a:bodyPr wrap="square">
            <a:spAutoFit/>
          </a:bodyPr>
          <a:lstStyle/>
          <a:p>
            <a:pPr algn="just">
              <a:spcBef>
                <a:spcPct val="50000"/>
              </a:spcBef>
            </a:pPr>
            <a:r>
              <a:rPr lang="fr-FR" sz="2800" dirty="0">
                <a:solidFill>
                  <a:srgbClr val="000000"/>
                </a:solidFill>
                <a:latin typeface="+mj-lt"/>
                <a:cs typeface="Times New Roman" pitchFamily="18" charset="0"/>
              </a:rPr>
              <a:t>« Pour faire progresser les pédagogies de langue maternelle et de langues secondes, il est nécessaire de considérer l’étude de la langue maternelle et l’apprentissage des langues secondes à l’école comme un </a:t>
            </a:r>
            <a:r>
              <a:rPr lang="fr-FR" sz="2800" dirty="0">
                <a:solidFill>
                  <a:srgbClr val="FF0000"/>
                </a:solidFill>
                <a:latin typeface="+mj-lt"/>
                <a:cs typeface="Times New Roman" pitchFamily="18" charset="0"/>
              </a:rPr>
              <a:t>processus intégré</a:t>
            </a:r>
            <a:r>
              <a:rPr lang="fr-FR" sz="2800" dirty="0">
                <a:solidFill>
                  <a:srgbClr val="000000"/>
                </a:solidFill>
                <a:latin typeface="+mj-lt"/>
                <a:cs typeface="Times New Roman" pitchFamily="18" charset="0"/>
              </a:rPr>
              <a:t>. »  </a:t>
            </a:r>
            <a:r>
              <a:rPr lang="fr-FR" sz="2400" dirty="0">
                <a:solidFill>
                  <a:srgbClr val="000000"/>
                </a:solidFill>
                <a:latin typeface="+mj-lt"/>
                <a:cs typeface="Times New Roman" pitchFamily="18" charset="0"/>
              </a:rPr>
              <a:t>	</a:t>
            </a:r>
            <a:r>
              <a:rPr lang="fr-CH" sz="2400" dirty="0">
                <a:solidFill>
                  <a:srgbClr val="000000"/>
                </a:solidFill>
                <a:latin typeface="+mj-lt"/>
                <a:cs typeface="Times New Roman" pitchFamily="18" charset="0"/>
              </a:rPr>
              <a:t>	</a:t>
            </a:r>
            <a:endParaRPr lang="fr-CH" sz="2400" dirty="0" smtClean="0">
              <a:solidFill>
                <a:srgbClr val="000000"/>
              </a:solidFill>
              <a:latin typeface="+mj-lt"/>
              <a:cs typeface="Times New Roman" pitchFamily="18" charset="0"/>
            </a:endParaRPr>
          </a:p>
          <a:p>
            <a:pPr algn="just">
              <a:spcBef>
                <a:spcPct val="50000"/>
              </a:spcBef>
            </a:pPr>
            <a:r>
              <a:rPr lang="fr-FR" sz="2000" dirty="0" smtClean="0">
                <a:solidFill>
                  <a:srgbClr val="000000"/>
                </a:solidFill>
                <a:latin typeface="+mj-lt"/>
                <a:cs typeface="Times New Roman" pitchFamily="18" charset="0"/>
              </a:rPr>
              <a:t>(</a:t>
            </a:r>
            <a:r>
              <a:rPr lang="fr-FR" sz="2000" dirty="0">
                <a:solidFill>
                  <a:srgbClr val="000000"/>
                </a:solidFill>
                <a:latin typeface="+mj-lt"/>
                <a:cs typeface="Times New Roman" pitchFamily="18" charset="0"/>
              </a:rPr>
              <a:t>E. Roulet : Langue maternelle et langues secondes : vers une pédagogie intégrée. 1980, </a:t>
            </a:r>
            <a:r>
              <a:rPr lang="fr-FR" sz="2000" dirty="0" smtClean="0">
                <a:solidFill>
                  <a:srgbClr val="000000"/>
                </a:solidFill>
                <a:latin typeface="+mj-lt"/>
                <a:cs typeface="Times New Roman" pitchFamily="18" charset="0"/>
              </a:rPr>
              <a:t>27)</a:t>
            </a:r>
            <a:endParaRPr lang="fr-FR" sz="2000" dirty="0">
              <a:solidFill>
                <a:srgbClr val="000000"/>
              </a:solidFill>
              <a:latin typeface="+mj-lt"/>
              <a:cs typeface="Times New Roman" pitchFamily="18" charset="0"/>
            </a:endParaRPr>
          </a:p>
        </p:txBody>
      </p:sp>
    </p:spTree>
    <p:extLst>
      <p:ext uri="{BB962C8B-B14F-4D97-AF65-F5344CB8AC3E}">
        <p14:creationId xmlns:p14="http://schemas.microsoft.com/office/powerpoint/2010/main" val="178411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6448" y="1052736"/>
            <a:ext cx="7632848" cy="5632311"/>
          </a:xfrm>
          <a:prstGeom prst="rect">
            <a:avLst/>
          </a:prstGeom>
        </p:spPr>
        <p:txBody>
          <a:bodyPr wrap="square">
            <a:spAutoFit/>
          </a:bodyPr>
          <a:lstStyle/>
          <a:p>
            <a:pPr algn="just"/>
            <a:r>
              <a:rPr lang="fr-CH" sz="2400" dirty="0" smtClean="0"/>
              <a:t>L’IRDP est l'institut scientifique de la </a:t>
            </a:r>
            <a:r>
              <a:rPr lang="fr-CH" sz="2400" i="1" dirty="0" smtClean="0"/>
              <a:t>Conférence intercantonale de l’instruction publique de la Suisse romande et du Tessin </a:t>
            </a:r>
            <a:r>
              <a:rPr lang="fr-CH" sz="2400" dirty="0" smtClean="0"/>
              <a:t>(CIIP).</a:t>
            </a:r>
          </a:p>
          <a:p>
            <a:pPr algn="just"/>
            <a:endParaRPr lang="fr-CH" sz="2400" dirty="0" smtClean="0"/>
          </a:p>
          <a:p>
            <a:pPr algn="just"/>
            <a:r>
              <a:rPr lang="fr-CH" sz="2400" dirty="0" smtClean="0"/>
              <a:t>Dans le cadre de son mandat de prestations, l'IRDP conduit des travaux de recherche, de veille, d'évaluation, de publication, de vulgarisation et de documentation scientifiques dans le champ de l'éducation. Ces activités s'inscrivent notamment dans une perspective d'aide aux décisions au sein de l'</a:t>
            </a:r>
            <a:r>
              <a:rPr lang="fr-CH" sz="2400" i="1" dirty="0" smtClean="0"/>
              <a:t>Espace romand de la formation </a:t>
            </a:r>
            <a:r>
              <a:rPr lang="fr-CH" sz="2400" dirty="0" smtClean="0"/>
              <a:t>(ERF).</a:t>
            </a:r>
          </a:p>
          <a:p>
            <a:r>
              <a:rPr lang="fr-CH" sz="2400" dirty="0" smtClean="0"/>
              <a:t> </a:t>
            </a:r>
          </a:p>
          <a:p>
            <a:r>
              <a:rPr lang="fr-CH" sz="2400" b="1" dirty="0" smtClean="0"/>
              <a:t>Champs d'action</a:t>
            </a:r>
          </a:p>
          <a:p>
            <a:r>
              <a:rPr lang="fr-CH" sz="2400" dirty="0" smtClean="0"/>
              <a:t>Recherche scientifique</a:t>
            </a:r>
          </a:p>
          <a:p>
            <a:r>
              <a:rPr lang="fr-CH" sz="2400" dirty="0" smtClean="0"/>
              <a:t>Expertise, évaluation et conseil</a:t>
            </a:r>
          </a:p>
          <a:p>
            <a:r>
              <a:rPr lang="fr-CH" sz="2400" dirty="0" smtClean="0"/>
              <a:t>Documentation, veille et édition </a:t>
            </a:r>
            <a:endParaRPr lang="fr-CH" sz="24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375" y="252564"/>
            <a:ext cx="2670994"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884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31122"/>
          </a:xfrm>
        </p:spPr>
        <p:txBody>
          <a:bodyPr>
            <a:normAutofit/>
          </a:bodyPr>
          <a:lstStyle/>
          <a:p>
            <a:r>
              <a:rPr lang="fr-CH" sz="3200" b="1" dirty="0" smtClean="0"/>
              <a:t>Analyser le français pour apprendre l’allemand</a:t>
            </a:r>
            <a:endParaRPr lang="fr-CH"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105760"/>
            <a:ext cx="4248471" cy="472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83568" y="5877272"/>
            <a:ext cx="8064896" cy="646331"/>
          </a:xfrm>
          <a:prstGeom prst="rect">
            <a:avLst/>
          </a:prstGeom>
          <a:noFill/>
        </p:spPr>
        <p:txBody>
          <a:bodyPr wrap="square" rtlCol="0">
            <a:spAutoFit/>
          </a:bodyPr>
          <a:lstStyle/>
          <a:p>
            <a:r>
              <a:rPr lang="fr-FR" dirty="0">
                <a:solidFill>
                  <a:srgbClr val="000000"/>
                </a:solidFill>
                <a:cs typeface="Times New Roman" pitchFamily="18" charset="0"/>
              </a:rPr>
              <a:t>E. Roulet : Langue maternelle et langues secondes : vers une pédagogie intégrée. 1980, </a:t>
            </a:r>
            <a:r>
              <a:rPr lang="fr-FR" dirty="0" smtClean="0">
                <a:solidFill>
                  <a:srgbClr val="000000"/>
                </a:solidFill>
                <a:cs typeface="Times New Roman" pitchFamily="18" charset="0"/>
              </a:rPr>
              <a:t>96.</a:t>
            </a:r>
            <a:endParaRPr lang="fr-CH" dirty="0"/>
          </a:p>
        </p:txBody>
      </p:sp>
    </p:spTree>
    <p:extLst>
      <p:ext uri="{BB962C8B-B14F-4D97-AF65-F5344CB8AC3E}">
        <p14:creationId xmlns:p14="http://schemas.microsoft.com/office/powerpoint/2010/main" val="3603920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683568" y="457200"/>
            <a:ext cx="8261995" cy="1027113"/>
          </a:xfrm>
        </p:spPr>
        <p:txBody>
          <a:bodyPr>
            <a:normAutofit fontScale="90000"/>
          </a:bodyPr>
          <a:lstStyle/>
          <a:p>
            <a:pPr algn="ctr"/>
            <a:r>
              <a:rPr lang="fr-CH" altLang="fr-FR" sz="3200" b="1" dirty="0" smtClean="0"/>
              <a:t>Fondamentalement, la possibilité de dépasser le cloisonnement traditionnel</a:t>
            </a:r>
          </a:p>
        </p:txBody>
      </p:sp>
      <p:sp>
        <p:nvSpPr>
          <p:cNvPr id="38915" name="ZoneTexte 4"/>
          <p:cNvSpPr txBox="1">
            <a:spLocks noChangeArrowheads="1"/>
          </p:cNvSpPr>
          <p:nvPr/>
        </p:nvSpPr>
        <p:spPr bwMode="auto">
          <a:xfrm>
            <a:off x="807790" y="1772816"/>
            <a:ext cx="7692529"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ClrTx/>
              <a:buSzTx/>
              <a:buFontTx/>
              <a:buNone/>
            </a:pPr>
            <a:r>
              <a:rPr lang="fr-FR" altLang="fr-FR" sz="2400" dirty="0">
                <a:latin typeface="Times New Roman" pitchFamily="18" charset="0"/>
                <a:cs typeface="Times New Roman" pitchFamily="18" charset="0"/>
              </a:rPr>
              <a:t>« Dans cette perspective, </a:t>
            </a:r>
            <a:r>
              <a:rPr lang="fr-FR" altLang="fr-FR" sz="2400" dirty="0">
                <a:solidFill>
                  <a:srgbClr val="FF0000"/>
                </a:solidFill>
                <a:latin typeface="Times New Roman" pitchFamily="18" charset="0"/>
                <a:cs typeface="Times New Roman" pitchFamily="18" charset="0"/>
              </a:rPr>
              <a:t>les rapports entre l’étude de la langue maternelle et l’enseignement des langues secondes apparaissent sous un jour nouveau</a:t>
            </a:r>
            <a:r>
              <a:rPr lang="fr-FR" altLang="fr-FR" sz="2400" dirty="0">
                <a:latin typeface="Times New Roman" pitchFamily="18" charset="0"/>
                <a:cs typeface="Times New Roman" pitchFamily="18" charset="0"/>
              </a:rPr>
              <a:t>. La langue maternelle ne constitue plus, comme pour les partisans d’une approche structuraliste de l’enseignement des langues secondes, une source fâcheuse d’</a:t>
            </a:r>
            <a:r>
              <a:rPr lang="fr-FR" altLang="fr-FR" sz="2400" dirty="0">
                <a:solidFill>
                  <a:srgbClr val="FF0000"/>
                </a:solidFill>
                <a:latin typeface="Times New Roman" pitchFamily="18" charset="0"/>
                <a:cs typeface="Times New Roman" pitchFamily="18" charset="0"/>
              </a:rPr>
              <a:t>interférences</a:t>
            </a:r>
            <a:r>
              <a:rPr lang="fr-FR" altLang="fr-FR" sz="2400" dirty="0">
                <a:latin typeface="Times New Roman" pitchFamily="18" charset="0"/>
                <a:cs typeface="Times New Roman" pitchFamily="18" charset="0"/>
              </a:rPr>
              <a:t>, qu’il faut neutraliser par tous les moyens (refus de la comparaison explicite, de la traduction, etc.). Elle peut devenir au contraire un auxiliaire précieux de l’apprentissage d’une langue étrangère. »</a:t>
            </a:r>
          </a:p>
          <a:p>
            <a:pPr eaLnBrk="1" hangingPunct="1">
              <a:spcBef>
                <a:spcPct val="0"/>
              </a:spcBef>
              <a:buClrTx/>
              <a:buSzTx/>
              <a:buFontTx/>
              <a:buNone/>
            </a:pPr>
            <a:endParaRPr lang="fr-FR" altLang="fr-FR" sz="2000" dirty="0">
              <a:latin typeface="Times New Roman" pitchFamily="18" charset="0"/>
              <a:cs typeface="Times New Roman" pitchFamily="18" charset="0"/>
            </a:endParaRPr>
          </a:p>
          <a:p>
            <a:pPr eaLnBrk="1" hangingPunct="1">
              <a:spcBef>
                <a:spcPct val="0"/>
              </a:spcBef>
              <a:buClrTx/>
              <a:buSzTx/>
              <a:buFontTx/>
              <a:buNone/>
            </a:pPr>
            <a:r>
              <a:rPr lang="fr-FR" altLang="fr-FR" sz="2000" dirty="0">
                <a:solidFill>
                  <a:srgbClr val="000000"/>
                </a:solidFill>
                <a:latin typeface="Times New Roman" pitchFamily="18" charset="0"/>
                <a:cs typeface="Times New Roman" pitchFamily="18" charset="0"/>
              </a:rPr>
              <a:t>(E. Roulet : </a:t>
            </a:r>
            <a:r>
              <a:rPr lang="fr-FR" altLang="fr-FR" sz="2000" i="1" dirty="0">
                <a:solidFill>
                  <a:srgbClr val="000000"/>
                </a:solidFill>
                <a:latin typeface="Times New Roman" pitchFamily="18" charset="0"/>
                <a:cs typeface="Times New Roman" pitchFamily="18" charset="0"/>
              </a:rPr>
              <a:t>Langue maternelle et langues secondes : vers une pédagogie intégrée</a:t>
            </a:r>
            <a:r>
              <a:rPr lang="fr-FR" altLang="fr-FR" sz="2000" dirty="0">
                <a:solidFill>
                  <a:srgbClr val="000000"/>
                </a:solidFill>
                <a:latin typeface="Times New Roman" pitchFamily="18" charset="0"/>
                <a:cs typeface="Times New Roman" pitchFamily="18" charset="0"/>
              </a:rPr>
              <a:t>. 1980, 26-27)</a:t>
            </a:r>
          </a:p>
        </p:txBody>
      </p:sp>
    </p:spTree>
    <p:extLst>
      <p:ext uri="{BB962C8B-B14F-4D97-AF65-F5344CB8AC3E}">
        <p14:creationId xmlns:p14="http://schemas.microsoft.com/office/powerpoint/2010/main" val="90747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720688" y="188640"/>
            <a:ext cx="7630616" cy="1080120"/>
          </a:xfrm>
        </p:spPr>
        <p:txBody>
          <a:bodyPr>
            <a:normAutofit/>
          </a:bodyPr>
          <a:lstStyle/>
          <a:p>
            <a:pPr algn="ctr"/>
            <a:r>
              <a:rPr lang="fr-FR" altLang="fr-FR" sz="2700" b="1" dirty="0" smtClean="0"/>
              <a:t>3. Les apports de la linguistique et de la didactique</a:t>
            </a:r>
            <a:r>
              <a:rPr lang="fr-FR" altLang="fr-FR" sz="3200" b="1" dirty="0" smtClean="0"/>
              <a:t/>
            </a:r>
            <a:br>
              <a:rPr lang="fr-FR" altLang="fr-FR" sz="3200" b="1" dirty="0" smtClean="0"/>
            </a:br>
            <a:r>
              <a:rPr lang="fr-FR" altLang="fr-FR" sz="3200" b="1" dirty="0" smtClean="0"/>
              <a:t>Des pistes existent!</a:t>
            </a:r>
          </a:p>
        </p:txBody>
      </p:sp>
      <p:sp>
        <p:nvSpPr>
          <p:cNvPr id="135172" name="Text Box 4"/>
          <p:cNvSpPr txBox="1">
            <a:spLocks noChangeArrowheads="1"/>
          </p:cNvSpPr>
          <p:nvPr/>
        </p:nvSpPr>
        <p:spPr bwMode="auto">
          <a:xfrm>
            <a:off x="467544" y="1340768"/>
            <a:ext cx="813690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lgn="just" eaLnBrk="1" hangingPunct="1">
              <a:spcBef>
                <a:spcPct val="50000"/>
              </a:spcBef>
              <a:buFont typeface="Arial" panose="020B0604020202020204" pitchFamily="34" charset="0"/>
              <a:buChar char="•"/>
            </a:pPr>
            <a:r>
              <a:rPr lang="fr-CH" altLang="fr-FR" sz="2800" dirty="0" smtClean="0"/>
              <a:t>La pédagogie (ou didactique) intégrée </a:t>
            </a:r>
            <a:r>
              <a:rPr lang="fr-CH" altLang="fr-FR" sz="2000" dirty="0" smtClean="0"/>
              <a:t>[E. Roulet]</a:t>
            </a:r>
          </a:p>
          <a:p>
            <a:pPr marL="342900" indent="-342900" algn="just" eaLnBrk="1" hangingPunct="1">
              <a:spcBef>
                <a:spcPct val="50000"/>
              </a:spcBef>
              <a:buFont typeface="Arial" panose="020B0604020202020204" pitchFamily="34" charset="0"/>
              <a:buChar char="•"/>
            </a:pPr>
            <a:r>
              <a:rPr lang="fr-CH" altLang="fr-FR" sz="2800" dirty="0" smtClean="0"/>
              <a:t>Des travaux sur le bilinguisme (code-</a:t>
            </a:r>
            <a:r>
              <a:rPr lang="fr-CH" altLang="fr-FR" sz="2800" dirty="0" err="1" smtClean="0"/>
              <a:t>switching</a:t>
            </a:r>
            <a:r>
              <a:rPr lang="fr-CH" altLang="fr-FR" sz="2800" dirty="0" smtClean="0"/>
              <a:t>, </a:t>
            </a:r>
            <a:r>
              <a:rPr lang="fr-CH" altLang="fr-FR" sz="2800" dirty="0" err="1" smtClean="0"/>
              <a:t>exolingue</a:t>
            </a:r>
            <a:r>
              <a:rPr lang="fr-CH" altLang="fr-FR" sz="2800" dirty="0" smtClean="0"/>
              <a:t> / </a:t>
            </a:r>
            <a:r>
              <a:rPr lang="fr-CH" altLang="fr-FR" sz="2800" dirty="0" err="1" smtClean="0"/>
              <a:t>endolingue</a:t>
            </a:r>
            <a:r>
              <a:rPr lang="fr-CH" altLang="fr-FR" sz="2800" dirty="0" smtClean="0"/>
              <a:t>, etc.) </a:t>
            </a:r>
            <a:r>
              <a:rPr lang="fr-CH" altLang="fr-FR" sz="2000" dirty="0" smtClean="0"/>
              <a:t>[F. Grosjean, G. </a:t>
            </a:r>
            <a:r>
              <a:rPr lang="fr-CH" altLang="fr-FR" sz="2000" dirty="0" err="1" smtClean="0"/>
              <a:t>Lüdi</a:t>
            </a:r>
            <a:r>
              <a:rPr lang="fr-CH" altLang="fr-FR" sz="2000" dirty="0" smtClean="0"/>
              <a:t>, B. </a:t>
            </a:r>
            <a:r>
              <a:rPr lang="fr-CH" altLang="fr-FR" sz="2000" dirty="0" err="1" smtClean="0"/>
              <a:t>Py</a:t>
            </a:r>
            <a:r>
              <a:rPr lang="fr-CH" altLang="fr-FR" sz="2000" dirty="0" smtClean="0"/>
              <a:t>…]</a:t>
            </a:r>
          </a:p>
          <a:p>
            <a:pPr marL="342900" indent="-342900" algn="just" eaLnBrk="1" hangingPunct="1">
              <a:spcBef>
                <a:spcPct val="50000"/>
              </a:spcBef>
              <a:buFont typeface="Arial" panose="020B0604020202020204" pitchFamily="34" charset="0"/>
              <a:buChar char="•"/>
            </a:pPr>
            <a:r>
              <a:rPr lang="fr-CH" altLang="fr-FR" sz="2800" dirty="0" smtClean="0">
                <a:solidFill>
                  <a:schemeClr val="bg1">
                    <a:lumMod val="75000"/>
                  </a:schemeClr>
                </a:solidFill>
              </a:rPr>
              <a:t>L’enseignement bilingue, EMILE </a:t>
            </a:r>
            <a:r>
              <a:rPr lang="fr-CH" altLang="fr-FR" sz="2000" dirty="0" smtClean="0">
                <a:solidFill>
                  <a:schemeClr val="bg1">
                    <a:lumMod val="75000"/>
                  </a:schemeClr>
                </a:solidFill>
              </a:rPr>
              <a:t>[L. Gajo, C. </a:t>
            </a:r>
            <a:r>
              <a:rPr lang="fr-CH" altLang="fr-FR" sz="2000" dirty="0" err="1" smtClean="0">
                <a:solidFill>
                  <a:schemeClr val="bg1">
                    <a:lumMod val="75000"/>
                  </a:schemeClr>
                </a:solidFill>
              </a:rPr>
              <a:t>Brohy</a:t>
            </a:r>
            <a:r>
              <a:rPr lang="fr-CH" altLang="fr-FR" sz="2000" dirty="0" smtClean="0">
                <a:solidFill>
                  <a:schemeClr val="bg1">
                    <a:lumMod val="75000"/>
                  </a:schemeClr>
                </a:solidFill>
              </a:rPr>
              <a:t>…]</a:t>
            </a:r>
          </a:p>
          <a:p>
            <a:pPr marL="342900" indent="-342900" algn="just" eaLnBrk="1" hangingPunct="1">
              <a:spcBef>
                <a:spcPct val="50000"/>
              </a:spcBef>
              <a:buFont typeface="Arial" panose="020B0604020202020204" pitchFamily="34" charset="0"/>
              <a:buChar char="•"/>
            </a:pPr>
            <a:r>
              <a:rPr lang="fr-CH" altLang="fr-FR" sz="2800" dirty="0" smtClean="0">
                <a:solidFill>
                  <a:schemeClr val="bg1">
                    <a:lumMod val="75000"/>
                  </a:schemeClr>
                </a:solidFill>
              </a:rPr>
              <a:t>Les travaux du Conseil de l’Europe : CECR et portfolio, notion de « compétence plurilingue et interculturelle », médiation, etc. </a:t>
            </a:r>
            <a:r>
              <a:rPr lang="fr-CH" altLang="fr-FR" sz="2000" dirty="0">
                <a:solidFill>
                  <a:schemeClr val="bg1">
                    <a:lumMod val="75000"/>
                  </a:schemeClr>
                </a:solidFill>
              </a:rPr>
              <a:t>[</a:t>
            </a:r>
            <a:r>
              <a:rPr lang="fr-CH" altLang="fr-FR" sz="2000" dirty="0" smtClean="0">
                <a:solidFill>
                  <a:schemeClr val="bg1">
                    <a:lumMod val="75000"/>
                  </a:schemeClr>
                </a:solidFill>
              </a:rPr>
              <a:t>D. Coste, D. Moore, G. </a:t>
            </a:r>
            <a:r>
              <a:rPr lang="fr-CH" altLang="fr-FR" sz="2000" dirty="0" err="1" smtClean="0">
                <a:solidFill>
                  <a:schemeClr val="bg1">
                    <a:lumMod val="75000"/>
                  </a:schemeClr>
                </a:solidFill>
              </a:rPr>
              <a:t>Zarate</a:t>
            </a:r>
            <a:r>
              <a:rPr lang="fr-CH" altLang="fr-FR" sz="2000" dirty="0" smtClean="0">
                <a:solidFill>
                  <a:schemeClr val="bg1">
                    <a:lumMod val="75000"/>
                  </a:schemeClr>
                </a:solidFill>
              </a:rPr>
              <a:t>…]</a:t>
            </a:r>
          </a:p>
          <a:p>
            <a:pPr marL="342900" indent="-342900" algn="just" eaLnBrk="1" hangingPunct="1">
              <a:spcBef>
                <a:spcPct val="50000"/>
              </a:spcBef>
              <a:buFont typeface="Arial" panose="020B0604020202020204" pitchFamily="34" charset="0"/>
              <a:buChar char="•"/>
            </a:pPr>
            <a:r>
              <a:rPr lang="fr-CH" altLang="fr-FR" sz="2800" dirty="0" smtClean="0">
                <a:solidFill>
                  <a:schemeClr val="bg1">
                    <a:lumMod val="75000"/>
                  </a:schemeClr>
                </a:solidFill>
              </a:rPr>
              <a:t>Le «</a:t>
            </a:r>
            <a:r>
              <a:rPr lang="fr-CH" altLang="fr-FR" sz="2800" dirty="0">
                <a:solidFill>
                  <a:schemeClr val="bg1">
                    <a:lumMod val="75000"/>
                  </a:schemeClr>
                </a:solidFill>
              </a:rPr>
              <a:t> </a:t>
            </a:r>
            <a:r>
              <a:rPr lang="fr-CH" altLang="fr-FR" sz="2800" dirty="0" err="1">
                <a:solidFill>
                  <a:schemeClr val="bg1">
                    <a:lumMod val="75000"/>
                  </a:schemeClr>
                </a:solidFill>
              </a:rPr>
              <a:t>Language</a:t>
            </a:r>
            <a:r>
              <a:rPr lang="fr-CH" altLang="fr-FR" sz="2800" dirty="0">
                <a:solidFill>
                  <a:schemeClr val="bg1">
                    <a:lumMod val="75000"/>
                  </a:schemeClr>
                </a:solidFill>
              </a:rPr>
              <a:t> </a:t>
            </a:r>
            <a:r>
              <a:rPr lang="fr-CH" altLang="fr-FR" sz="2800" dirty="0" err="1" smtClean="0">
                <a:solidFill>
                  <a:schemeClr val="bg1">
                    <a:lumMod val="75000"/>
                  </a:schemeClr>
                </a:solidFill>
              </a:rPr>
              <a:t>awareness</a:t>
            </a:r>
            <a:r>
              <a:rPr lang="fr-CH" altLang="fr-FR" sz="2800" dirty="0" smtClean="0">
                <a:solidFill>
                  <a:schemeClr val="bg1">
                    <a:lumMod val="75000"/>
                  </a:schemeClr>
                </a:solidFill>
              </a:rPr>
              <a:t> »</a:t>
            </a:r>
            <a:r>
              <a:rPr lang="fr-CH" altLang="fr-FR" sz="2800" dirty="0">
                <a:solidFill>
                  <a:schemeClr val="bg1">
                    <a:lumMod val="75000"/>
                  </a:schemeClr>
                </a:solidFill>
              </a:rPr>
              <a:t> </a:t>
            </a:r>
            <a:r>
              <a:rPr lang="fr-CH" altLang="fr-FR" sz="2800" dirty="0" smtClean="0">
                <a:solidFill>
                  <a:schemeClr val="bg1">
                    <a:lumMod val="75000"/>
                  </a:schemeClr>
                </a:solidFill>
              </a:rPr>
              <a:t>/ </a:t>
            </a:r>
            <a:r>
              <a:rPr lang="fr-CH" altLang="fr-FR" sz="2800" dirty="0" smtClean="0">
                <a:solidFill>
                  <a:schemeClr val="bg1">
                    <a:lumMod val="75000"/>
                  </a:schemeClr>
                </a:solidFill>
                <a:sym typeface="Wingdings" panose="05000000000000000000" pitchFamily="2" charset="2"/>
              </a:rPr>
              <a:t>l’éveil aux langues </a:t>
            </a:r>
            <a:r>
              <a:rPr lang="fr-CH" altLang="fr-FR" sz="2000" dirty="0">
                <a:solidFill>
                  <a:schemeClr val="bg1">
                    <a:lumMod val="75000"/>
                  </a:schemeClr>
                </a:solidFill>
                <a:sym typeface="Wingdings" panose="05000000000000000000" pitchFamily="2" charset="2"/>
              </a:rPr>
              <a:t>[</a:t>
            </a:r>
            <a:r>
              <a:rPr lang="fr-CH" altLang="fr-FR" sz="2000" dirty="0" smtClean="0">
                <a:solidFill>
                  <a:schemeClr val="bg1">
                    <a:lumMod val="75000"/>
                  </a:schemeClr>
                </a:solidFill>
                <a:sym typeface="Wingdings" panose="05000000000000000000" pitchFamily="2" charset="2"/>
              </a:rPr>
              <a:t>E. Hawkins, L. Dabène, D. Moore, M. Candelier, Chr. Luc, Chr. Perregaux…]</a:t>
            </a:r>
            <a:endParaRPr lang="fr-CH" altLang="fr-FR" sz="2000" dirty="0">
              <a:solidFill>
                <a:schemeClr val="bg1">
                  <a:lumMod val="75000"/>
                </a:schemeClr>
              </a:solidFill>
            </a:endParaRPr>
          </a:p>
        </p:txBody>
      </p:sp>
    </p:spTree>
    <p:extLst>
      <p:ext uri="{BB962C8B-B14F-4D97-AF65-F5344CB8AC3E}">
        <p14:creationId xmlns:p14="http://schemas.microsoft.com/office/powerpoint/2010/main" val="3684365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720688" y="188640"/>
            <a:ext cx="7630616" cy="1080120"/>
          </a:xfrm>
        </p:spPr>
        <p:txBody>
          <a:bodyPr>
            <a:normAutofit/>
          </a:bodyPr>
          <a:lstStyle/>
          <a:p>
            <a:pPr algn="ctr"/>
            <a:r>
              <a:rPr lang="fr-FR" altLang="fr-FR" sz="2700" b="1" dirty="0" smtClean="0"/>
              <a:t>3. Les apports de la linguistique et de la didactique</a:t>
            </a:r>
            <a:r>
              <a:rPr lang="fr-FR" altLang="fr-FR" sz="3200" b="1" dirty="0" smtClean="0"/>
              <a:t/>
            </a:r>
            <a:br>
              <a:rPr lang="fr-FR" altLang="fr-FR" sz="3200" b="1" dirty="0" smtClean="0"/>
            </a:br>
            <a:r>
              <a:rPr lang="fr-FR" altLang="fr-FR" sz="3200" b="1" dirty="0" smtClean="0"/>
              <a:t>Des pistes existent!</a:t>
            </a:r>
          </a:p>
        </p:txBody>
      </p:sp>
      <p:sp>
        <p:nvSpPr>
          <p:cNvPr id="135172" name="Text Box 4"/>
          <p:cNvSpPr txBox="1">
            <a:spLocks noChangeArrowheads="1"/>
          </p:cNvSpPr>
          <p:nvPr/>
        </p:nvSpPr>
        <p:spPr bwMode="auto">
          <a:xfrm>
            <a:off x="467544" y="1340768"/>
            <a:ext cx="813690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lgn="just" eaLnBrk="1" hangingPunct="1">
              <a:spcBef>
                <a:spcPct val="50000"/>
              </a:spcBef>
              <a:buFont typeface="Arial" panose="020B0604020202020204" pitchFamily="34" charset="0"/>
              <a:buChar char="•"/>
            </a:pPr>
            <a:r>
              <a:rPr lang="fr-CH" altLang="fr-FR" sz="2800" dirty="0" smtClean="0"/>
              <a:t>La pédagogie (ou didactique) intégrée </a:t>
            </a:r>
            <a:r>
              <a:rPr lang="fr-CH" altLang="fr-FR" sz="2000" dirty="0" smtClean="0"/>
              <a:t>[E. Roulet]</a:t>
            </a:r>
          </a:p>
          <a:p>
            <a:pPr marL="342900" indent="-342900" algn="just" eaLnBrk="1" hangingPunct="1">
              <a:spcBef>
                <a:spcPct val="50000"/>
              </a:spcBef>
              <a:buFont typeface="Arial" panose="020B0604020202020204" pitchFamily="34" charset="0"/>
              <a:buChar char="•"/>
            </a:pPr>
            <a:r>
              <a:rPr lang="fr-CH" altLang="fr-FR" sz="2800" dirty="0" smtClean="0"/>
              <a:t>Des travaux sur le bilinguisme (code-</a:t>
            </a:r>
            <a:r>
              <a:rPr lang="fr-CH" altLang="fr-FR" sz="2800" dirty="0" err="1" smtClean="0"/>
              <a:t>switching</a:t>
            </a:r>
            <a:r>
              <a:rPr lang="fr-CH" altLang="fr-FR" sz="2800" dirty="0" smtClean="0"/>
              <a:t>, </a:t>
            </a:r>
            <a:r>
              <a:rPr lang="fr-CH" altLang="fr-FR" sz="2800" dirty="0" err="1" smtClean="0"/>
              <a:t>exolingue</a:t>
            </a:r>
            <a:r>
              <a:rPr lang="fr-CH" altLang="fr-FR" sz="2800" dirty="0" smtClean="0"/>
              <a:t> / </a:t>
            </a:r>
            <a:r>
              <a:rPr lang="fr-CH" altLang="fr-FR" sz="2800" dirty="0" err="1" smtClean="0"/>
              <a:t>endolingue</a:t>
            </a:r>
            <a:r>
              <a:rPr lang="fr-CH" altLang="fr-FR" sz="2800" dirty="0" smtClean="0"/>
              <a:t>, etc.) </a:t>
            </a:r>
            <a:r>
              <a:rPr lang="fr-CH" altLang="fr-FR" sz="2000" dirty="0" smtClean="0"/>
              <a:t>[F. Grosjean, G. </a:t>
            </a:r>
            <a:r>
              <a:rPr lang="fr-CH" altLang="fr-FR" sz="2000" dirty="0" err="1" smtClean="0"/>
              <a:t>Lüdi</a:t>
            </a:r>
            <a:r>
              <a:rPr lang="fr-CH" altLang="fr-FR" sz="2000" dirty="0" smtClean="0"/>
              <a:t>, B. </a:t>
            </a:r>
            <a:r>
              <a:rPr lang="fr-CH" altLang="fr-FR" sz="2000" dirty="0" err="1" smtClean="0"/>
              <a:t>Py</a:t>
            </a:r>
            <a:r>
              <a:rPr lang="fr-CH" altLang="fr-FR" sz="2000" dirty="0" smtClean="0"/>
              <a:t>…]</a:t>
            </a:r>
          </a:p>
          <a:p>
            <a:pPr marL="342900" indent="-342900" algn="just" eaLnBrk="1" hangingPunct="1">
              <a:spcBef>
                <a:spcPct val="50000"/>
              </a:spcBef>
              <a:buFont typeface="Arial" panose="020B0604020202020204" pitchFamily="34" charset="0"/>
              <a:buChar char="•"/>
            </a:pPr>
            <a:r>
              <a:rPr lang="fr-CH" altLang="fr-FR" sz="2800" dirty="0" smtClean="0"/>
              <a:t>L’enseignement bilingue, EMILE </a:t>
            </a:r>
            <a:r>
              <a:rPr lang="fr-CH" altLang="fr-FR" sz="2000" dirty="0" smtClean="0"/>
              <a:t>[L. Gajo, C. </a:t>
            </a:r>
            <a:r>
              <a:rPr lang="fr-CH" altLang="fr-FR" sz="2000" dirty="0" err="1" smtClean="0"/>
              <a:t>Brohy</a:t>
            </a:r>
            <a:r>
              <a:rPr lang="fr-CH" altLang="fr-FR" sz="2000" dirty="0" smtClean="0"/>
              <a:t>…]</a:t>
            </a:r>
          </a:p>
          <a:p>
            <a:pPr marL="342900" indent="-342900" algn="just" eaLnBrk="1" hangingPunct="1">
              <a:spcBef>
                <a:spcPct val="50000"/>
              </a:spcBef>
              <a:buFont typeface="Arial" panose="020B0604020202020204" pitchFamily="34" charset="0"/>
              <a:buChar char="•"/>
            </a:pPr>
            <a:r>
              <a:rPr lang="fr-CH" altLang="fr-FR" sz="2800" dirty="0" smtClean="0">
                <a:solidFill>
                  <a:schemeClr val="bg1">
                    <a:lumMod val="75000"/>
                  </a:schemeClr>
                </a:solidFill>
              </a:rPr>
              <a:t>Les travaux du Conseil de l’Europe : CECR et portfolio, notion de « compétence plurilingue et interculturelle », médiation, etc. </a:t>
            </a:r>
            <a:r>
              <a:rPr lang="fr-CH" altLang="fr-FR" sz="2000" dirty="0">
                <a:solidFill>
                  <a:schemeClr val="bg1">
                    <a:lumMod val="75000"/>
                  </a:schemeClr>
                </a:solidFill>
              </a:rPr>
              <a:t>[</a:t>
            </a:r>
            <a:r>
              <a:rPr lang="fr-CH" altLang="fr-FR" sz="2000" dirty="0" smtClean="0">
                <a:solidFill>
                  <a:schemeClr val="bg1">
                    <a:lumMod val="75000"/>
                  </a:schemeClr>
                </a:solidFill>
              </a:rPr>
              <a:t>D. Coste, D. Moore, G. </a:t>
            </a:r>
            <a:r>
              <a:rPr lang="fr-CH" altLang="fr-FR" sz="2000" dirty="0" err="1" smtClean="0">
                <a:solidFill>
                  <a:schemeClr val="bg1">
                    <a:lumMod val="75000"/>
                  </a:schemeClr>
                </a:solidFill>
              </a:rPr>
              <a:t>Zarate</a:t>
            </a:r>
            <a:r>
              <a:rPr lang="fr-CH" altLang="fr-FR" sz="2000" dirty="0" smtClean="0">
                <a:solidFill>
                  <a:schemeClr val="bg1">
                    <a:lumMod val="75000"/>
                  </a:schemeClr>
                </a:solidFill>
              </a:rPr>
              <a:t>…]</a:t>
            </a:r>
          </a:p>
          <a:p>
            <a:pPr marL="342900" indent="-342900" algn="just" eaLnBrk="1" hangingPunct="1">
              <a:spcBef>
                <a:spcPct val="50000"/>
              </a:spcBef>
              <a:buFont typeface="Arial" panose="020B0604020202020204" pitchFamily="34" charset="0"/>
              <a:buChar char="•"/>
            </a:pPr>
            <a:r>
              <a:rPr lang="fr-CH" altLang="fr-FR" sz="2800" dirty="0" smtClean="0">
                <a:solidFill>
                  <a:schemeClr val="bg1">
                    <a:lumMod val="75000"/>
                  </a:schemeClr>
                </a:solidFill>
              </a:rPr>
              <a:t>Le «</a:t>
            </a:r>
            <a:r>
              <a:rPr lang="fr-CH" altLang="fr-FR" sz="2800" dirty="0">
                <a:solidFill>
                  <a:schemeClr val="bg1">
                    <a:lumMod val="75000"/>
                  </a:schemeClr>
                </a:solidFill>
              </a:rPr>
              <a:t> </a:t>
            </a:r>
            <a:r>
              <a:rPr lang="fr-CH" altLang="fr-FR" sz="2800" dirty="0" err="1">
                <a:solidFill>
                  <a:schemeClr val="bg1">
                    <a:lumMod val="75000"/>
                  </a:schemeClr>
                </a:solidFill>
              </a:rPr>
              <a:t>Language</a:t>
            </a:r>
            <a:r>
              <a:rPr lang="fr-CH" altLang="fr-FR" sz="2800" dirty="0">
                <a:solidFill>
                  <a:schemeClr val="bg1">
                    <a:lumMod val="75000"/>
                  </a:schemeClr>
                </a:solidFill>
              </a:rPr>
              <a:t> </a:t>
            </a:r>
            <a:r>
              <a:rPr lang="fr-CH" altLang="fr-FR" sz="2800" dirty="0" err="1" smtClean="0">
                <a:solidFill>
                  <a:schemeClr val="bg1">
                    <a:lumMod val="75000"/>
                  </a:schemeClr>
                </a:solidFill>
              </a:rPr>
              <a:t>awareness</a:t>
            </a:r>
            <a:r>
              <a:rPr lang="fr-CH" altLang="fr-FR" sz="2800" dirty="0" smtClean="0">
                <a:solidFill>
                  <a:schemeClr val="bg1">
                    <a:lumMod val="75000"/>
                  </a:schemeClr>
                </a:solidFill>
              </a:rPr>
              <a:t> »</a:t>
            </a:r>
            <a:r>
              <a:rPr lang="fr-CH" altLang="fr-FR" sz="2800" dirty="0">
                <a:solidFill>
                  <a:schemeClr val="bg1">
                    <a:lumMod val="75000"/>
                  </a:schemeClr>
                </a:solidFill>
              </a:rPr>
              <a:t> </a:t>
            </a:r>
            <a:r>
              <a:rPr lang="fr-CH" altLang="fr-FR" sz="2800" dirty="0" smtClean="0">
                <a:solidFill>
                  <a:schemeClr val="bg1">
                    <a:lumMod val="75000"/>
                  </a:schemeClr>
                </a:solidFill>
              </a:rPr>
              <a:t>/ </a:t>
            </a:r>
            <a:r>
              <a:rPr lang="fr-CH" altLang="fr-FR" sz="2800" dirty="0" smtClean="0">
                <a:solidFill>
                  <a:schemeClr val="bg1">
                    <a:lumMod val="75000"/>
                  </a:schemeClr>
                </a:solidFill>
                <a:sym typeface="Wingdings" panose="05000000000000000000" pitchFamily="2" charset="2"/>
              </a:rPr>
              <a:t>l’éveil aux langues </a:t>
            </a:r>
            <a:r>
              <a:rPr lang="fr-CH" altLang="fr-FR" sz="2000" dirty="0">
                <a:solidFill>
                  <a:schemeClr val="bg1">
                    <a:lumMod val="75000"/>
                  </a:schemeClr>
                </a:solidFill>
                <a:sym typeface="Wingdings" panose="05000000000000000000" pitchFamily="2" charset="2"/>
              </a:rPr>
              <a:t>[</a:t>
            </a:r>
            <a:r>
              <a:rPr lang="fr-CH" altLang="fr-FR" sz="2000" dirty="0" smtClean="0">
                <a:solidFill>
                  <a:schemeClr val="bg1">
                    <a:lumMod val="75000"/>
                  </a:schemeClr>
                </a:solidFill>
                <a:sym typeface="Wingdings" panose="05000000000000000000" pitchFamily="2" charset="2"/>
              </a:rPr>
              <a:t>E. Hawkins, L. Dabène, D. Moore, M. Candelier, Chr. Luc, Chr. Perregaux…]</a:t>
            </a:r>
            <a:endParaRPr lang="fr-CH" altLang="fr-FR" sz="2000" dirty="0">
              <a:solidFill>
                <a:schemeClr val="bg1">
                  <a:lumMod val="75000"/>
                </a:schemeClr>
              </a:solidFill>
            </a:endParaRPr>
          </a:p>
        </p:txBody>
      </p:sp>
    </p:spTree>
    <p:extLst>
      <p:ext uri="{BB962C8B-B14F-4D97-AF65-F5344CB8AC3E}">
        <p14:creationId xmlns:p14="http://schemas.microsoft.com/office/powerpoint/2010/main" val="2313436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720688" y="188640"/>
            <a:ext cx="7630616" cy="1080120"/>
          </a:xfrm>
        </p:spPr>
        <p:txBody>
          <a:bodyPr>
            <a:normAutofit/>
          </a:bodyPr>
          <a:lstStyle/>
          <a:p>
            <a:pPr algn="ctr"/>
            <a:r>
              <a:rPr lang="fr-FR" altLang="fr-FR" sz="2700" b="1" dirty="0" smtClean="0"/>
              <a:t>3. Les apports de la linguistique et de la didactique</a:t>
            </a:r>
            <a:r>
              <a:rPr lang="fr-FR" altLang="fr-FR" sz="3200" b="1" dirty="0" smtClean="0"/>
              <a:t/>
            </a:r>
            <a:br>
              <a:rPr lang="fr-FR" altLang="fr-FR" sz="3200" b="1" dirty="0" smtClean="0"/>
            </a:br>
            <a:r>
              <a:rPr lang="fr-FR" altLang="fr-FR" sz="3200" b="1" dirty="0" smtClean="0"/>
              <a:t>Des pistes existent!</a:t>
            </a:r>
          </a:p>
        </p:txBody>
      </p:sp>
      <p:sp>
        <p:nvSpPr>
          <p:cNvPr id="135172" name="Text Box 4"/>
          <p:cNvSpPr txBox="1">
            <a:spLocks noChangeArrowheads="1"/>
          </p:cNvSpPr>
          <p:nvPr/>
        </p:nvSpPr>
        <p:spPr bwMode="auto">
          <a:xfrm>
            <a:off x="467544" y="1340768"/>
            <a:ext cx="813690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lgn="just" eaLnBrk="1" hangingPunct="1">
              <a:spcBef>
                <a:spcPct val="50000"/>
              </a:spcBef>
              <a:buFont typeface="Arial" panose="020B0604020202020204" pitchFamily="34" charset="0"/>
              <a:buChar char="•"/>
            </a:pPr>
            <a:r>
              <a:rPr lang="fr-CH" altLang="fr-FR" sz="2800" dirty="0" smtClean="0"/>
              <a:t>La pédagogie (ou didactique) intégrée </a:t>
            </a:r>
            <a:r>
              <a:rPr lang="fr-CH" altLang="fr-FR" sz="2000" dirty="0" smtClean="0"/>
              <a:t>[E. Roulet]</a:t>
            </a:r>
          </a:p>
          <a:p>
            <a:pPr marL="342900" indent="-342900" algn="just" eaLnBrk="1" hangingPunct="1">
              <a:spcBef>
                <a:spcPct val="50000"/>
              </a:spcBef>
              <a:buFont typeface="Arial" panose="020B0604020202020204" pitchFamily="34" charset="0"/>
              <a:buChar char="•"/>
            </a:pPr>
            <a:r>
              <a:rPr lang="fr-CH" altLang="fr-FR" sz="2800" dirty="0" smtClean="0"/>
              <a:t>Des travaux sur le bilinguisme (code-</a:t>
            </a:r>
            <a:r>
              <a:rPr lang="fr-CH" altLang="fr-FR" sz="2800" dirty="0" err="1" smtClean="0"/>
              <a:t>switching</a:t>
            </a:r>
            <a:r>
              <a:rPr lang="fr-CH" altLang="fr-FR" sz="2800" dirty="0" smtClean="0"/>
              <a:t>, </a:t>
            </a:r>
            <a:r>
              <a:rPr lang="fr-CH" altLang="fr-FR" sz="2800" dirty="0" err="1" smtClean="0"/>
              <a:t>exolingue</a:t>
            </a:r>
            <a:r>
              <a:rPr lang="fr-CH" altLang="fr-FR" sz="2800" dirty="0" smtClean="0"/>
              <a:t> / </a:t>
            </a:r>
            <a:r>
              <a:rPr lang="fr-CH" altLang="fr-FR" sz="2800" dirty="0" err="1" smtClean="0"/>
              <a:t>endolingue</a:t>
            </a:r>
            <a:r>
              <a:rPr lang="fr-CH" altLang="fr-FR" sz="2800" dirty="0" smtClean="0"/>
              <a:t>, etc.) </a:t>
            </a:r>
            <a:r>
              <a:rPr lang="fr-CH" altLang="fr-FR" sz="2000" dirty="0" smtClean="0"/>
              <a:t>[F. Grosjean, G. </a:t>
            </a:r>
            <a:r>
              <a:rPr lang="fr-CH" altLang="fr-FR" sz="2000" dirty="0" err="1" smtClean="0"/>
              <a:t>Lüdi</a:t>
            </a:r>
            <a:r>
              <a:rPr lang="fr-CH" altLang="fr-FR" sz="2000" dirty="0" smtClean="0"/>
              <a:t>, B. </a:t>
            </a:r>
            <a:r>
              <a:rPr lang="fr-CH" altLang="fr-FR" sz="2000" dirty="0" err="1" smtClean="0"/>
              <a:t>Py</a:t>
            </a:r>
            <a:r>
              <a:rPr lang="fr-CH" altLang="fr-FR" sz="2000" dirty="0" smtClean="0"/>
              <a:t>…]</a:t>
            </a:r>
          </a:p>
          <a:p>
            <a:pPr marL="342900" indent="-342900" algn="just" eaLnBrk="1" hangingPunct="1">
              <a:spcBef>
                <a:spcPct val="50000"/>
              </a:spcBef>
              <a:buFont typeface="Arial" panose="020B0604020202020204" pitchFamily="34" charset="0"/>
              <a:buChar char="•"/>
            </a:pPr>
            <a:r>
              <a:rPr lang="fr-CH" altLang="fr-FR" sz="2800" dirty="0" smtClean="0"/>
              <a:t>L’enseignement bilingue, EMILE </a:t>
            </a:r>
            <a:r>
              <a:rPr lang="fr-CH" altLang="fr-FR" sz="2000" dirty="0" smtClean="0"/>
              <a:t>[L. Gajo, C. </a:t>
            </a:r>
            <a:r>
              <a:rPr lang="fr-CH" altLang="fr-FR" sz="2000" dirty="0" err="1" smtClean="0"/>
              <a:t>Brohy</a:t>
            </a:r>
            <a:r>
              <a:rPr lang="fr-CH" altLang="fr-FR" sz="2000" dirty="0" smtClean="0"/>
              <a:t>…]</a:t>
            </a:r>
          </a:p>
          <a:p>
            <a:pPr marL="342900" indent="-342900" algn="just" eaLnBrk="1" hangingPunct="1">
              <a:spcBef>
                <a:spcPct val="50000"/>
              </a:spcBef>
              <a:buFont typeface="Arial" panose="020B0604020202020204" pitchFamily="34" charset="0"/>
              <a:buChar char="•"/>
            </a:pPr>
            <a:r>
              <a:rPr lang="fr-CH" altLang="fr-FR" sz="2800" dirty="0" smtClean="0"/>
              <a:t>Les travaux du Conseil de l’Europe : CECR et portfolio, notion de « compétence plurilingue et interculturelle », médiation, etc. </a:t>
            </a:r>
            <a:r>
              <a:rPr lang="fr-CH" altLang="fr-FR" sz="2000" dirty="0"/>
              <a:t>[</a:t>
            </a:r>
            <a:r>
              <a:rPr lang="fr-CH" altLang="fr-FR" sz="2000" dirty="0" smtClean="0"/>
              <a:t>D. Coste, D. Moore, G. </a:t>
            </a:r>
            <a:r>
              <a:rPr lang="fr-CH" altLang="fr-FR" sz="2000" dirty="0" err="1" smtClean="0"/>
              <a:t>Zarate</a:t>
            </a:r>
            <a:r>
              <a:rPr lang="fr-CH" altLang="fr-FR" sz="2000" dirty="0" smtClean="0"/>
              <a:t>…]</a:t>
            </a:r>
          </a:p>
          <a:p>
            <a:pPr marL="342900" indent="-342900" algn="just" eaLnBrk="1" hangingPunct="1">
              <a:spcBef>
                <a:spcPct val="50000"/>
              </a:spcBef>
              <a:buFont typeface="Arial" panose="020B0604020202020204" pitchFamily="34" charset="0"/>
              <a:buChar char="•"/>
            </a:pPr>
            <a:r>
              <a:rPr lang="fr-CH" altLang="fr-FR" sz="2800" dirty="0" smtClean="0">
                <a:solidFill>
                  <a:schemeClr val="bg1">
                    <a:lumMod val="75000"/>
                  </a:schemeClr>
                </a:solidFill>
              </a:rPr>
              <a:t>Le «</a:t>
            </a:r>
            <a:r>
              <a:rPr lang="fr-CH" altLang="fr-FR" sz="2800" dirty="0">
                <a:solidFill>
                  <a:schemeClr val="bg1">
                    <a:lumMod val="75000"/>
                  </a:schemeClr>
                </a:solidFill>
              </a:rPr>
              <a:t> </a:t>
            </a:r>
            <a:r>
              <a:rPr lang="fr-CH" altLang="fr-FR" sz="2800" dirty="0" err="1">
                <a:solidFill>
                  <a:schemeClr val="bg1">
                    <a:lumMod val="75000"/>
                  </a:schemeClr>
                </a:solidFill>
              </a:rPr>
              <a:t>Language</a:t>
            </a:r>
            <a:r>
              <a:rPr lang="fr-CH" altLang="fr-FR" sz="2800" dirty="0">
                <a:solidFill>
                  <a:schemeClr val="bg1">
                    <a:lumMod val="75000"/>
                  </a:schemeClr>
                </a:solidFill>
              </a:rPr>
              <a:t> </a:t>
            </a:r>
            <a:r>
              <a:rPr lang="fr-CH" altLang="fr-FR" sz="2800" dirty="0" err="1" smtClean="0">
                <a:solidFill>
                  <a:schemeClr val="bg1">
                    <a:lumMod val="75000"/>
                  </a:schemeClr>
                </a:solidFill>
              </a:rPr>
              <a:t>awareness</a:t>
            </a:r>
            <a:r>
              <a:rPr lang="fr-CH" altLang="fr-FR" sz="2800" dirty="0" smtClean="0">
                <a:solidFill>
                  <a:schemeClr val="bg1">
                    <a:lumMod val="75000"/>
                  </a:schemeClr>
                </a:solidFill>
              </a:rPr>
              <a:t> »</a:t>
            </a:r>
            <a:r>
              <a:rPr lang="fr-CH" altLang="fr-FR" sz="2800" dirty="0">
                <a:solidFill>
                  <a:schemeClr val="bg1">
                    <a:lumMod val="75000"/>
                  </a:schemeClr>
                </a:solidFill>
              </a:rPr>
              <a:t> </a:t>
            </a:r>
            <a:r>
              <a:rPr lang="fr-CH" altLang="fr-FR" sz="2800" dirty="0" smtClean="0">
                <a:solidFill>
                  <a:schemeClr val="bg1">
                    <a:lumMod val="75000"/>
                  </a:schemeClr>
                </a:solidFill>
              </a:rPr>
              <a:t>/ </a:t>
            </a:r>
            <a:r>
              <a:rPr lang="fr-CH" altLang="fr-FR" sz="2800" dirty="0" smtClean="0">
                <a:solidFill>
                  <a:schemeClr val="bg1">
                    <a:lumMod val="75000"/>
                  </a:schemeClr>
                </a:solidFill>
                <a:sym typeface="Wingdings" panose="05000000000000000000" pitchFamily="2" charset="2"/>
              </a:rPr>
              <a:t>l’éveil aux langues </a:t>
            </a:r>
            <a:r>
              <a:rPr lang="fr-CH" altLang="fr-FR" sz="2000" dirty="0">
                <a:solidFill>
                  <a:schemeClr val="bg1">
                    <a:lumMod val="75000"/>
                  </a:schemeClr>
                </a:solidFill>
                <a:sym typeface="Wingdings" panose="05000000000000000000" pitchFamily="2" charset="2"/>
              </a:rPr>
              <a:t>[</a:t>
            </a:r>
            <a:r>
              <a:rPr lang="fr-CH" altLang="fr-FR" sz="2000" dirty="0" smtClean="0">
                <a:solidFill>
                  <a:schemeClr val="bg1">
                    <a:lumMod val="75000"/>
                  </a:schemeClr>
                </a:solidFill>
                <a:sym typeface="Wingdings" panose="05000000000000000000" pitchFamily="2" charset="2"/>
              </a:rPr>
              <a:t>E. Hawkins, L. Dabène, D. Moore, M. Candelier, Chr. Luc, Chr. Perregaux…]</a:t>
            </a:r>
            <a:endParaRPr lang="fr-CH" altLang="fr-FR" sz="2000" dirty="0">
              <a:solidFill>
                <a:schemeClr val="bg1">
                  <a:lumMod val="75000"/>
                </a:schemeClr>
              </a:solidFill>
            </a:endParaRPr>
          </a:p>
        </p:txBody>
      </p:sp>
    </p:spTree>
    <p:extLst>
      <p:ext uri="{BB962C8B-B14F-4D97-AF65-F5344CB8AC3E}">
        <p14:creationId xmlns:p14="http://schemas.microsoft.com/office/powerpoint/2010/main" val="2313436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3568" y="188913"/>
            <a:ext cx="8280920" cy="1143000"/>
          </a:xfrm>
        </p:spPr>
        <p:txBody>
          <a:bodyPr/>
          <a:lstStyle/>
          <a:p>
            <a:pPr algn="ctr" eaLnBrk="1" hangingPunct="1"/>
            <a:r>
              <a:rPr lang="fr-CH" sz="3200" b="1" dirty="0" smtClean="0"/>
              <a:t>Un cadre théorique</a:t>
            </a:r>
            <a:br>
              <a:rPr lang="fr-CH" sz="3200" b="1" dirty="0" smtClean="0"/>
            </a:br>
            <a:r>
              <a:rPr lang="fr-CH" sz="3200" b="1" dirty="0" smtClean="0"/>
              <a:t>«La compétence plurilingue et interculturelle»</a:t>
            </a:r>
            <a:endParaRPr lang="fr-FR" dirty="0" smtClean="0"/>
          </a:p>
        </p:txBody>
      </p:sp>
      <p:sp>
        <p:nvSpPr>
          <p:cNvPr id="29699" name="Text Box 3"/>
          <p:cNvSpPr txBox="1">
            <a:spLocks noChangeArrowheads="1"/>
          </p:cNvSpPr>
          <p:nvPr/>
        </p:nvSpPr>
        <p:spPr bwMode="auto">
          <a:xfrm>
            <a:off x="1258888" y="1484313"/>
            <a:ext cx="6894512" cy="4478149"/>
          </a:xfrm>
          <a:prstGeom prst="rect">
            <a:avLst/>
          </a:prstGeom>
          <a:noFill/>
          <a:ln w="9525">
            <a:noFill/>
            <a:miter lim="800000"/>
            <a:headEnd/>
            <a:tailEnd/>
          </a:ln>
        </p:spPr>
        <p:txBody>
          <a:bodyPr>
            <a:spAutoFit/>
          </a:bodyPr>
          <a:lstStyle/>
          <a:p>
            <a:pPr algn="just">
              <a:spcBef>
                <a:spcPct val="50000"/>
              </a:spcBef>
              <a:defRPr/>
            </a:pPr>
            <a:r>
              <a:rPr lang="fr-FR" sz="2400" dirty="0">
                <a:solidFill>
                  <a:srgbClr val="000000"/>
                </a:solidFill>
                <a:latin typeface="+mj-lt"/>
                <a:ea typeface="Arial Unicode MS" pitchFamily="34" charset="-128"/>
                <a:cs typeface="Arial Unicode MS" pitchFamily="34" charset="-128"/>
              </a:rPr>
              <a:t>On désignera par </a:t>
            </a:r>
            <a:r>
              <a:rPr lang="fr-FR" sz="2400" b="1" i="1" dirty="0">
                <a:solidFill>
                  <a:srgbClr val="000000"/>
                </a:solidFill>
                <a:latin typeface="+mj-lt"/>
                <a:ea typeface="Arial Unicode MS" pitchFamily="34" charset="-128"/>
                <a:cs typeface="Arial Unicode MS" pitchFamily="34" charset="-128"/>
              </a:rPr>
              <a:t>compétence plurilingue</a:t>
            </a:r>
            <a:r>
              <a:rPr lang="fr-FR" sz="2400" b="1" dirty="0">
                <a:solidFill>
                  <a:srgbClr val="000000"/>
                </a:solidFill>
                <a:latin typeface="+mj-lt"/>
                <a:ea typeface="Arial Unicode MS" pitchFamily="34" charset="-128"/>
                <a:cs typeface="Arial Unicode MS" pitchFamily="34" charset="-128"/>
              </a:rPr>
              <a:t> </a:t>
            </a:r>
            <a:r>
              <a:rPr lang="fr-FR" sz="2400" b="1" i="1" dirty="0">
                <a:solidFill>
                  <a:srgbClr val="000000"/>
                </a:solidFill>
                <a:latin typeface="+mj-lt"/>
                <a:ea typeface="Arial Unicode MS" pitchFamily="34" charset="-128"/>
                <a:cs typeface="Arial Unicode MS" pitchFamily="34" charset="-128"/>
              </a:rPr>
              <a:t>et pluriculturelle</a:t>
            </a:r>
            <a:r>
              <a:rPr lang="fr-FR" sz="2400" dirty="0">
                <a:solidFill>
                  <a:srgbClr val="000000"/>
                </a:solidFill>
                <a:latin typeface="+mj-lt"/>
                <a:ea typeface="Arial Unicode MS" pitchFamily="34" charset="-128"/>
                <a:cs typeface="Arial Unicode MS" pitchFamily="34" charset="-128"/>
              </a:rPr>
              <a:t> la compétence à communiquer langagièrement et à interagir culturellement d’un acteur social qui possède, à des degrés divers, la maitrise de plusieurs langues et l’expérience de plusieurs cultures. On considèrera qu’il n’y a pas là superposition ou juxtaposition de compétences distinctes, mais bien l’existence d’</a:t>
            </a:r>
            <a:r>
              <a:rPr lang="fr-FR" sz="2400" dirty="0">
                <a:solidFill>
                  <a:srgbClr val="FF0000"/>
                </a:solidFill>
                <a:latin typeface="+mj-lt"/>
                <a:ea typeface="Arial Unicode MS" pitchFamily="34" charset="-128"/>
                <a:cs typeface="Arial Unicode MS" pitchFamily="34" charset="-128"/>
              </a:rPr>
              <a:t>une compétence complexe</a:t>
            </a:r>
            <a:r>
              <a:rPr lang="fr-FR" sz="2400" dirty="0">
                <a:solidFill>
                  <a:srgbClr val="000000"/>
                </a:solidFill>
                <a:latin typeface="+mj-lt"/>
                <a:ea typeface="Arial Unicode MS" pitchFamily="34" charset="-128"/>
                <a:cs typeface="Arial Unicode MS" pitchFamily="34" charset="-128"/>
              </a:rPr>
              <a:t>, voire </a:t>
            </a:r>
            <a:r>
              <a:rPr lang="fr-FR" sz="2400" dirty="0">
                <a:solidFill>
                  <a:srgbClr val="FF0000"/>
                </a:solidFill>
                <a:latin typeface="+mj-lt"/>
                <a:ea typeface="Arial Unicode MS" pitchFamily="34" charset="-128"/>
                <a:cs typeface="Arial Unicode MS" pitchFamily="34" charset="-128"/>
              </a:rPr>
              <a:t>composite</a:t>
            </a:r>
            <a:r>
              <a:rPr lang="fr-FR" sz="2400" dirty="0">
                <a:solidFill>
                  <a:srgbClr val="000000"/>
                </a:solidFill>
                <a:latin typeface="+mj-lt"/>
                <a:ea typeface="Arial Unicode MS" pitchFamily="34" charset="-128"/>
                <a:cs typeface="Arial Unicode MS" pitchFamily="34" charset="-128"/>
              </a:rPr>
              <a:t>, dans laquelle l’utilisateur peut puiser. </a:t>
            </a:r>
          </a:p>
          <a:p>
            <a:pPr algn="just">
              <a:spcBef>
                <a:spcPct val="50000"/>
              </a:spcBef>
              <a:defRPr/>
            </a:pPr>
            <a:r>
              <a:rPr lang="fr-FR" dirty="0">
                <a:solidFill>
                  <a:srgbClr val="000000"/>
                </a:solidFill>
                <a:latin typeface="+mj-lt"/>
                <a:ea typeface="Arial Unicode MS" pitchFamily="34" charset="-128"/>
                <a:cs typeface="Arial Unicode MS" pitchFamily="34" charset="-128"/>
              </a:rPr>
              <a:t>(</a:t>
            </a:r>
            <a:r>
              <a:rPr lang="fr-FR" i="1" dirty="0">
                <a:solidFill>
                  <a:srgbClr val="000000"/>
                </a:solidFill>
                <a:latin typeface="+mj-lt"/>
                <a:ea typeface="Arial Unicode MS" pitchFamily="34" charset="-128"/>
                <a:cs typeface="Arial Unicode MS" pitchFamily="34" charset="-128"/>
              </a:rPr>
              <a:t>Cadre européen commun de référence pour les langues</a:t>
            </a:r>
            <a:r>
              <a:rPr lang="fr-FR" dirty="0">
                <a:solidFill>
                  <a:srgbClr val="000000"/>
                </a:solidFill>
                <a:latin typeface="+mj-lt"/>
                <a:ea typeface="Arial Unicode MS" pitchFamily="34" charset="-128"/>
                <a:cs typeface="Arial Unicode MS" pitchFamily="34" charset="-128"/>
              </a:rPr>
              <a:t>, Conseil de l’Europe, 2001, p. 129 </a:t>
            </a:r>
            <a:r>
              <a:rPr lang="fr-FR" dirty="0">
                <a:latin typeface="+mj-lt"/>
                <a:cs typeface="Times New Roman" pitchFamily="18" charset="0"/>
                <a:hlinkClick r:id="rId3"/>
              </a:rPr>
              <a:t>www.coe.int/lang/fr</a:t>
            </a:r>
            <a:r>
              <a:rPr lang="fr-FR" dirty="0">
                <a:latin typeface="+mj-lt"/>
                <a:cs typeface="Times New Roman" pitchFamily="18" charset="0"/>
              </a:rPr>
              <a:t> )</a:t>
            </a:r>
            <a:endParaRPr lang="fr-FR" dirty="0">
              <a:latin typeface="+mj-lt"/>
            </a:endParaRPr>
          </a:p>
        </p:txBody>
      </p:sp>
    </p:spTree>
    <p:extLst>
      <p:ext uri="{BB962C8B-B14F-4D97-AF65-F5344CB8AC3E}">
        <p14:creationId xmlns:p14="http://schemas.microsoft.com/office/powerpoint/2010/main" val="1083135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oneTexte 1"/>
          <p:cNvSpPr txBox="1">
            <a:spLocks noChangeArrowheads="1"/>
          </p:cNvSpPr>
          <p:nvPr/>
        </p:nvSpPr>
        <p:spPr bwMode="auto">
          <a:xfrm>
            <a:off x="1331640" y="260350"/>
            <a:ext cx="7488832" cy="954107"/>
          </a:xfrm>
          <a:prstGeom prst="rect">
            <a:avLst/>
          </a:prstGeom>
          <a:noFill/>
          <a:ln w="9525">
            <a:noFill/>
            <a:miter lim="800000"/>
            <a:headEnd/>
            <a:tailEnd/>
          </a:ln>
        </p:spPr>
        <p:txBody>
          <a:bodyPr wrap="square">
            <a:spAutoFit/>
          </a:bodyPr>
          <a:lstStyle/>
          <a:p>
            <a:pPr algn="ctr"/>
            <a:r>
              <a:rPr lang="fr-CH" sz="2800" b="1" dirty="0" smtClean="0">
                <a:latin typeface="+mj-lt"/>
              </a:rPr>
              <a:t>mais… une </a:t>
            </a:r>
            <a:r>
              <a:rPr lang="fr-CH" sz="2800" b="1" dirty="0">
                <a:latin typeface="+mj-lt"/>
              </a:rPr>
              <a:t>conception finalement peu intégrée des compétences dans les différentes langues…</a:t>
            </a:r>
          </a:p>
        </p:txBody>
      </p:sp>
      <p:pic>
        <p:nvPicPr>
          <p:cNvPr id="49155" name="Image 2"/>
          <p:cNvPicPr>
            <a:picLocks noChangeAspect="1" noChangeArrowheads="1"/>
          </p:cNvPicPr>
          <p:nvPr/>
        </p:nvPicPr>
        <p:blipFill>
          <a:blip r:embed="rId3" cstate="print"/>
          <a:srcRect l="41901" t="19615" r="27377" b="12138"/>
          <a:stretch>
            <a:fillRect/>
          </a:stretch>
        </p:blipFill>
        <p:spPr bwMode="auto">
          <a:xfrm>
            <a:off x="2771775" y="1268413"/>
            <a:ext cx="4608513" cy="5256212"/>
          </a:xfrm>
          <a:prstGeom prst="rect">
            <a:avLst/>
          </a:prstGeom>
          <a:noFill/>
          <a:ln w="9525">
            <a:noFill/>
            <a:miter lim="800000"/>
            <a:headEnd/>
            <a:tailEnd/>
          </a:ln>
        </p:spPr>
      </p:pic>
    </p:spTree>
    <p:extLst>
      <p:ext uri="{BB962C8B-B14F-4D97-AF65-F5344CB8AC3E}">
        <p14:creationId xmlns:p14="http://schemas.microsoft.com/office/powerpoint/2010/main" val="3352596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720688" y="188640"/>
            <a:ext cx="7630616" cy="1080120"/>
          </a:xfrm>
        </p:spPr>
        <p:txBody>
          <a:bodyPr>
            <a:normAutofit/>
          </a:bodyPr>
          <a:lstStyle/>
          <a:p>
            <a:pPr algn="ctr"/>
            <a:r>
              <a:rPr lang="fr-FR" altLang="fr-FR" sz="2700" b="1" dirty="0" smtClean="0"/>
              <a:t>3. Les apports de la linguistique et de la didactique</a:t>
            </a:r>
            <a:r>
              <a:rPr lang="fr-FR" altLang="fr-FR" sz="3200" b="1" dirty="0" smtClean="0"/>
              <a:t/>
            </a:r>
            <a:br>
              <a:rPr lang="fr-FR" altLang="fr-FR" sz="3200" b="1" dirty="0" smtClean="0"/>
            </a:br>
            <a:r>
              <a:rPr lang="fr-FR" altLang="fr-FR" sz="3200" b="1" dirty="0" smtClean="0"/>
              <a:t>Des pistes existent!</a:t>
            </a:r>
          </a:p>
        </p:txBody>
      </p:sp>
      <p:sp>
        <p:nvSpPr>
          <p:cNvPr id="135172" name="Text Box 4"/>
          <p:cNvSpPr txBox="1">
            <a:spLocks noChangeArrowheads="1"/>
          </p:cNvSpPr>
          <p:nvPr/>
        </p:nvSpPr>
        <p:spPr bwMode="auto">
          <a:xfrm>
            <a:off x="467544" y="1340768"/>
            <a:ext cx="813690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lgn="just" eaLnBrk="1" hangingPunct="1">
              <a:spcBef>
                <a:spcPct val="50000"/>
              </a:spcBef>
              <a:buFont typeface="Arial" panose="020B0604020202020204" pitchFamily="34" charset="0"/>
              <a:buChar char="•"/>
            </a:pPr>
            <a:r>
              <a:rPr lang="fr-CH" altLang="fr-FR" sz="2800" dirty="0" smtClean="0"/>
              <a:t>La pédagogie (ou didactique) intégrée </a:t>
            </a:r>
            <a:r>
              <a:rPr lang="fr-CH" altLang="fr-FR" sz="2000" dirty="0" smtClean="0"/>
              <a:t>[E. Roulet]</a:t>
            </a:r>
          </a:p>
          <a:p>
            <a:pPr marL="342900" indent="-342900" algn="just" eaLnBrk="1" hangingPunct="1">
              <a:spcBef>
                <a:spcPct val="50000"/>
              </a:spcBef>
              <a:buFont typeface="Arial" panose="020B0604020202020204" pitchFamily="34" charset="0"/>
              <a:buChar char="•"/>
            </a:pPr>
            <a:r>
              <a:rPr lang="fr-CH" altLang="fr-FR" sz="2800" dirty="0" smtClean="0"/>
              <a:t>Des travaux sur le bilinguisme (code-</a:t>
            </a:r>
            <a:r>
              <a:rPr lang="fr-CH" altLang="fr-FR" sz="2800" dirty="0" err="1" smtClean="0"/>
              <a:t>switching</a:t>
            </a:r>
            <a:r>
              <a:rPr lang="fr-CH" altLang="fr-FR" sz="2800" dirty="0" smtClean="0"/>
              <a:t>, </a:t>
            </a:r>
            <a:r>
              <a:rPr lang="fr-CH" altLang="fr-FR" sz="2800" dirty="0" err="1" smtClean="0"/>
              <a:t>exolingue</a:t>
            </a:r>
            <a:r>
              <a:rPr lang="fr-CH" altLang="fr-FR" sz="2800" dirty="0" smtClean="0"/>
              <a:t> / </a:t>
            </a:r>
            <a:r>
              <a:rPr lang="fr-CH" altLang="fr-FR" sz="2800" dirty="0" err="1" smtClean="0"/>
              <a:t>endolingue</a:t>
            </a:r>
            <a:r>
              <a:rPr lang="fr-CH" altLang="fr-FR" sz="2800" dirty="0" smtClean="0"/>
              <a:t>, etc.) </a:t>
            </a:r>
            <a:r>
              <a:rPr lang="fr-CH" altLang="fr-FR" sz="2000" dirty="0" smtClean="0"/>
              <a:t>[F. Grosjean, G. </a:t>
            </a:r>
            <a:r>
              <a:rPr lang="fr-CH" altLang="fr-FR" sz="2000" dirty="0" err="1" smtClean="0"/>
              <a:t>Lüdi</a:t>
            </a:r>
            <a:r>
              <a:rPr lang="fr-CH" altLang="fr-FR" sz="2000" dirty="0" smtClean="0"/>
              <a:t>, B. </a:t>
            </a:r>
            <a:r>
              <a:rPr lang="fr-CH" altLang="fr-FR" sz="2000" dirty="0" err="1" smtClean="0"/>
              <a:t>Py</a:t>
            </a:r>
            <a:r>
              <a:rPr lang="fr-CH" altLang="fr-FR" sz="2000" dirty="0" smtClean="0"/>
              <a:t>…]</a:t>
            </a:r>
          </a:p>
          <a:p>
            <a:pPr marL="342900" indent="-342900" algn="just" eaLnBrk="1" hangingPunct="1">
              <a:spcBef>
                <a:spcPct val="50000"/>
              </a:spcBef>
              <a:buFont typeface="Arial" panose="020B0604020202020204" pitchFamily="34" charset="0"/>
              <a:buChar char="•"/>
            </a:pPr>
            <a:r>
              <a:rPr lang="fr-CH" altLang="fr-FR" sz="2800" dirty="0" smtClean="0"/>
              <a:t>L’enseignement bilingue, EMILE </a:t>
            </a:r>
            <a:r>
              <a:rPr lang="fr-CH" altLang="fr-FR" sz="2000" dirty="0" smtClean="0"/>
              <a:t>[L. Gajo, C. </a:t>
            </a:r>
            <a:r>
              <a:rPr lang="fr-CH" altLang="fr-FR" sz="2000" dirty="0" err="1" smtClean="0"/>
              <a:t>Brohy</a:t>
            </a:r>
            <a:r>
              <a:rPr lang="fr-CH" altLang="fr-FR" sz="2000" dirty="0" smtClean="0"/>
              <a:t>…]</a:t>
            </a:r>
          </a:p>
          <a:p>
            <a:pPr marL="342900" indent="-342900" algn="just" eaLnBrk="1" hangingPunct="1">
              <a:spcBef>
                <a:spcPct val="50000"/>
              </a:spcBef>
              <a:buFont typeface="Arial" panose="020B0604020202020204" pitchFamily="34" charset="0"/>
              <a:buChar char="•"/>
            </a:pPr>
            <a:r>
              <a:rPr lang="fr-CH" altLang="fr-FR" sz="2800" dirty="0" smtClean="0"/>
              <a:t>Les travaux du Conseil de l’Europe : CECR et portfolio, notion de « compétence plurilingue et interculturelle », médiation, etc. </a:t>
            </a:r>
            <a:r>
              <a:rPr lang="fr-CH" altLang="fr-FR" sz="2000" dirty="0"/>
              <a:t>[</a:t>
            </a:r>
            <a:r>
              <a:rPr lang="fr-CH" altLang="fr-FR" sz="2000" dirty="0" smtClean="0"/>
              <a:t>D. Coste, D. Moore, G. </a:t>
            </a:r>
            <a:r>
              <a:rPr lang="fr-CH" altLang="fr-FR" sz="2000" dirty="0" err="1" smtClean="0"/>
              <a:t>Zarate</a:t>
            </a:r>
            <a:r>
              <a:rPr lang="fr-CH" altLang="fr-FR" sz="2000" dirty="0" smtClean="0"/>
              <a:t>…]</a:t>
            </a:r>
          </a:p>
          <a:p>
            <a:pPr marL="342900" indent="-342900" algn="just" eaLnBrk="1" hangingPunct="1">
              <a:spcBef>
                <a:spcPct val="50000"/>
              </a:spcBef>
              <a:buFont typeface="Arial" panose="020B0604020202020204" pitchFamily="34" charset="0"/>
              <a:buChar char="•"/>
            </a:pPr>
            <a:r>
              <a:rPr lang="fr-CH" altLang="fr-FR" sz="2800" dirty="0" smtClean="0"/>
              <a:t>Le «</a:t>
            </a:r>
            <a:r>
              <a:rPr lang="fr-CH" altLang="fr-FR" sz="2800" dirty="0"/>
              <a:t> </a:t>
            </a:r>
            <a:r>
              <a:rPr lang="fr-CH" altLang="fr-FR" sz="2800" dirty="0" err="1"/>
              <a:t>Language</a:t>
            </a:r>
            <a:r>
              <a:rPr lang="fr-CH" altLang="fr-FR" sz="2800" dirty="0"/>
              <a:t> </a:t>
            </a:r>
            <a:r>
              <a:rPr lang="fr-CH" altLang="fr-FR" sz="2800" dirty="0" err="1" smtClean="0"/>
              <a:t>awareness</a:t>
            </a:r>
            <a:r>
              <a:rPr lang="fr-CH" altLang="fr-FR" sz="2800" dirty="0" smtClean="0"/>
              <a:t> »</a:t>
            </a:r>
            <a:r>
              <a:rPr lang="fr-CH" altLang="fr-FR" sz="2800" dirty="0"/>
              <a:t> </a:t>
            </a:r>
            <a:r>
              <a:rPr lang="fr-CH" altLang="fr-FR" sz="2800" dirty="0" smtClean="0"/>
              <a:t>/ </a:t>
            </a:r>
            <a:r>
              <a:rPr lang="fr-CH" altLang="fr-FR" sz="2800" dirty="0" smtClean="0">
                <a:sym typeface="Wingdings" panose="05000000000000000000" pitchFamily="2" charset="2"/>
              </a:rPr>
              <a:t>l’éveil aux langues </a:t>
            </a:r>
            <a:r>
              <a:rPr lang="fr-CH" altLang="fr-FR" sz="2000" dirty="0">
                <a:sym typeface="Wingdings" panose="05000000000000000000" pitchFamily="2" charset="2"/>
              </a:rPr>
              <a:t>[</a:t>
            </a:r>
            <a:r>
              <a:rPr lang="fr-CH" altLang="fr-FR" sz="2000" dirty="0" smtClean="0">
                <a:sym typeface="Wingdings" panose="05000000000000000000" pitchFamily="2" charset="2"/>
              </a:rPr>
              <a:t>E. Hawkins, L. Dabène, D. Moore, M. Candelier, Chr. Luc, Chr. Perregaux…]</a:t>
            </a:r>
            <a:endParaRPr lang="fr-CH" altLang="fr-FR" sz="2000" dirty="0"/>
          </a:p>
        </p:txBody>
      </p:sp>
    </p:spTree>
    <p:extLst>
      <p:ext uri="{BB962C8B-B14F-4D97-AF65-F5344CB8AC3E}">
        <p14:creationId xmlns:p14="http://schemas.microsoft.com/office/powerpoint/2010/main" val="3684365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0-#ppt_w/2"/>
                                          </p:val>
                                        </p:tav>
                                        <p:tav tm="100000">
                                          <p:val>
                                            <p:strVal val="#ppt_x"/>
                                          </p:val>
                                        </p:tav>
                                      </p:tavLst>
                                    </p:anim>
                                    <p:anim calcmode="lin" valueType="num">
                                      <p:cBhvr additive="base">
                                        <p:cTn id="8" dur="500" fill="hold"/>
                                        <p:tgtEl>
                                          <p:spTgt spid="135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5172"/>
                                        </p:tgtEl>
                                        <p:attrNameLst>
                                          <p:attrName>style.visibility</p:attrName>
                                        </p:attrNameLst>
                                      </p:cBhvr>
                                      <p:to>
                                        <p:strVal val="visible"/>
                                      </p:to>
                                    </p:set>
                                    <p:anim calcmode="lin" valueType="num">
                                      <p:cBhvr additive="base">
                                        <p:cTn id="13" dur="500" fill="hold"/>
                                        <p:tgtEl>
                                          <p:spTgt spid="135172"/>
                                        </p:tgtEl>
                                        <p:attrNameLst>
                                          <p:attrName>ppt_x</p:attrName>
                                        </p:attrNameLst>
                                      </p:cBhvr>
                                      <p:tavLst>
                                        <p:tav tm="0">
                                          <p:val>
                                            <p:strVal val="0-#ppt_w/2"/>
                                          </p:val>
                                        </p:tav>
                                        <p:tav tm="100000">
                                          <p:val>
                                            <p:strVal val="#ppt_x"/>
                                          </p:val>
                                        </p:tav>
                                      </p:tavLst>
                                    </p:anim>
                                    <p:anim calcmode="lin" valueType="num">
                                      <p:cBhvr additive="base">
                                        <p:cTn id="14" dur="500" fill="hold"/>
                                        <p:tgtEl>
                                          <p:spTgt spid="135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17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9421" y="399753"/>
            <a:ext cx="7416824" cy="1077218"/>
          </a:xfrm>
          <a:prstGeom prst="rect">
            <a:avLst/>
          </a:prstGeom>
          <a:noFill/>
        </p:spPr>
        <p:txBody>
          <a:bodyPr wrap="square" rtlCol="0">
            <a:spAutoFit/>
          </a:bodyPr>
          <a:lstStyle/>
          <a:p>
            <a:pPr algn="ctr"/>
            <a:r>
              <a:rPr lang="fr-CH" sz="3200" b="1" dirty="0" smtClean="0"/>
              <a:t>En Suisse romande, la rencontre de deux préoccupations</a:t>
            </a:r>
            <a:endParaRPr lang="fr-CH" sz="3200" b="1" dirty="0"/>
          </a:p>
        </p:txBody>
      </p:sp>
      <p:sp>
        <p:nvSpPr>
          <p:cNvPr id="3" name="ZoneTexte 2"/>
          <p:cNvSpPr txBox="1"/>
          <p:nvPr/>
        </p:nvSpPr>
        <p:spPr>
          <a:xfrm>
            <a:off x="975445" y="1772816"/>
            <a:ext cx="6984776" cy="4462760"/>
          </a:xfrm>
          <a:prstGeom prst="rect">
            <a:avLst/>
          </a:prstGeom>
          <a:noFill/>
        </p:spPr>
        <p:txBody>
          <a:bodyPr wrap="square" rtlCol="0">
            <a:spAutoFit/>
          </a:bodyPr>
          <a:lstStyle/>
          <a:p>
            <a:pPr marL="285750" indent="-285750" algn="just">
              <a:buFont typeface="Arial" panose="020B0604020202020204" pitchFamily="34" charset="0"/>
              <a:buChar char="•"/>
            </a:pPr>
            <a:r>
              <a:rPr lang="fr-CH" sz="2800" dirty="0" smtClean="0"/>
              <a:t>Travaux « genevois » (Chr. Perregaux) centrés sur l’intégration des élèves allophones (interculturel: </a:t>
            </a:r>
            <a:r>
              <a:rPr lang="fr-CH" sz="2800" i="1" dirty="0" err="1" smtClean="0"/>
              <a:t>Odyssea</a:t>
            </a:r>
            <a:r>
              <a:rPr lang="fr-CH" sz="2800" dirty="0" smtClean="0"/>
              <a:t>; éveil aux langues…)</a:t>
            </a:r>
          </a:p>
          <a:p>
            <a:pPr algn="just"/>
            <a:endParaRPr lang="fr-CH" sz="2800" dirty="0" smtClean="0"/>
          </a:p>
          <a:p>
            <a:pPr marL="285750" indent="-285750" algn="just">
              <a:buFont typeface="Arial" panose="020B0604020202020204" pitchFamily="34" charset="0"/>
              <a:buChar char="•"/>
            </a:pPr>
            <a:r>
              <a:rPr lang="fr-CH" sz="2800" dirty="0" smtClean="0"/>
              <a:t>Travaux neuchâtelois du « Groupe L1 / L2 » (&lt; didactique intégrée) étendus à une prise en compte des élèves allophones…</a:t>
            </a:r>
          </a:p>
          <a:p>
            <a:endParaRPr lang="fr-CH" sz="2800" dirty="0"/>
          </a:p>
          <a:p>
            <a:pPr algn="ctr"/>
            <a:r>
              <a:rPr lang="fr-CH" sz="3200" dirty="0" smtClean="0">
                <a:sym typeface="Wingdings" panose="05000000000000000000" pitchFamily="2" charset="2"/>
              </a:rPr>
              <a:t> Projet « </a:t>
            </a:r>
            <a:r>
              <a:rPr lang="fr-CH" sz="3200" b="1" dirty="0" smtClean="0">
                <a:sym typeface="Wingdings" panose="05000000000000000000" pitchFamily="2" charset="2"/>
              </a:rPr>
              <a:t>EOLE</a:t>
            </a:r>
            <a:r>
              <a:rPr lang="fr-CH" sz="3200" dirty="0" smtClean="0">
                <a:sym typeface="Wingdings" panose="05000000000000000000" pitchFamily="2" charset="2"/>
              </a:rPr>
              <a:t> » </a:t>
            </a:r>
            <a:br>
              <a:rPr lang="fr-CH" sz="3200" dirty="0" smtClean="0">
                <a:sym typeface="Wingdings" panose="05000000000000000000" pitchFamily="2" charset="2"/>
              </a:rPr>
            </a:br>
            <a:r>
              <a:rPr lang="fr-CH" sz="2800" dirty="0" smtClean="0">
                <a:sym typeface="Wingdings" panose="05000000000000000000" pitchFamily="2" charset="2"/>
              </a:rPr>
              <a:t>(</a:t>
            </a:r>
            <a:r>
              <a:rPr lang="fr-CH" sz="2800" i="1" dirty="0" smtClean="0">
                <a:sym typeface="Wingdings" panose="05000000000000000000" pitchFamily="2" charset="2"/>
              </a:rPr>
              <a:t>Education et ouverture aux langues à l’école</a:t>
            </a:r>
            <a:r>
              <a:rPr lang="fr-CH" sz="2800" dirty="0" smtClean="0">
                <a:sym typeface="Wingdings" panose="05000000000000000000" pitchFamily="2" charset="2"/>
              </a:rPr>
              <a:t>)</a:t>
            </a:r>
            <a:endParaRPr lang="fr-CH" sz="2800" dirty="0"/>
          </a:p>
        </p:txBody>
      </p:sp>
    </p:spTree>
    <p:extLst>
      <p:ext uri="{BB962C8B-B14F-4D97-AF65-F5344CB8AC3E}">
        <p14:creationId xmlns:p14="http://schemas.microsoft.com/office/powerpoint/2010/main" val="3038685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307301"/>
            <a:ext cx="7128792" cy="461665"/>
          </a:xfrm>
          <a:prstGeom prst="rect">
            <a:avLst/>
          </a:prstGeom>
          <a:noFill/>
        </p:spPr>
        <p:txBody>
          <a:bodyPr wrap="square" rtlCol="0">
            <a:spAutoFit/>
          </a:bodyPr>
          <a:lstStyle/>
          <a:p>
            <a:pPr algn="ctr"/>
            <a:r>
              <a:rPr lang="fr-CH" sz="2400" b="1" dirty="0" smtClean="0"/>
              <a:t>Le « projet » EOLE</a:t>
            </a:r>
            <a:endParaRPr lang="fr-CH" sz="2400" b="1" dirty="0"/>
          </a:p>
        </p:txBody>
      </p:sp>
      <p:sp>
        <p:nvSpPr>
          <p:cNvPr id="3" name="ZoneTexte 2"/>
          <p:cNvSpPr txBox="1"/>
          <p:nvPr/>
        </p:nvSpPr>
        <p:spPr>
          <a:xfrm>
            <a:off x="684035" y="908720"/>
            <a:ext cx="7704856" cy="5693866"/>
          </a:xfrm>
          <a:prstGeom prst="rect">
            <a:avLst/>
          </a:prstGeom>
          <a:noFill/>
        </p:spPr>
        <p:txBody>
          <a:bodyPr wrap="square" rtlCol="0">
            <a:spAutoFit/>
          </a:bodyPr>
          <a:lstStyle/>
          <a:p>
            <a:pPr marL="285750" indent="-285750" algn="just">
              <a:buFont typeface="Arial" panose="020B0604020202020204" pitchFamily="34" charset="0"/>
              <a:buChar char="•"/>
            </a:pPr>
            <a:r>
              <a:rPr lang="fr-CH" sz="2800" dirty="0" smtClean="0"/>
              <a:t>Créer des </a:t>
            </a:r>
            <a:r>
              <a:rPr lang="fr-CH" sz="2800" dirty="0" smtClean="0">
                <a:solidFill>
                  <a:srgbClr val="FF0000"/>
                </a:solidFill>
              </a:rPr>
              <a:t>outils didactiques concrets</a:t>
            </a:r>
            <a:r>
              <a:rPr lang="fr-CH" sz="2800" dirty="0" smtClean="0"/>
              <a:t>, utilisables, opératoires, intégrés aux programmes d’étude.</a:t>
            </a:r>
          </a:p>
          <a:p>
            <a:pPr marL="285750" indent="-285750" algn="just">
              <a:buFont typeface="Arial" panose="020B0604020202020204" pitchFamily="34" charset="0"/>
              <a:buChar char="•"/>
            </a:pPr>
            <a:r>
              <a:rPr lang="fr-CH" sz="2800" dirty="0" smtClean="0"/>
              <a:t>Ne pas discourir sur le diversité mais </a:t>
            </a:r>
            <a:br>
              <a:rPr lang="fr-CH" sz="2800" dirty="0" smtClean="0"/>
            </a:br>
            <a:r>
              <a:rPr lang="fr-CH" sz="2800" dirty="0" smtClean="0">
                <a:solidFill>
                  <a:srgbClr val="FF0000"/>
                </a:solidFill>
              </a:rPr>
              <a:t>« travailler » avec la diversité des langues</a:t>
            </a:r>
            <a:r>
              <a:rPr lang="fr-CH" sz="2800" dirty="0" smtClean="0"/>
              <a:t>, celles enseignées à l’école – dont la langue commune : le français – et celles présentes dans les classes par les élèves allophones.</a:t>
            </a:r>
          </a:p>
          <a:p>
            <a:pPr marL="285750" indent="-285750" algn="just">
              <a:buFont typeface="Arial" panose="020B0604020202020204" pitchFamily="34" charset="0"/>
              <a:buChar char="•"/>
            </a:pPr>
            <a:r>
              <a:rPr lang="fr-CH" sz="2800" dirty="0" smtClean="0"/>
              <a:t>Des </a:t>
            </a:r>
            <a:r>
              <a:rPr lang="fr-CH" sz="2800" dirty="0" smtClean="0">
                <a:solidFill>
                  <a:srgbClr val="FF0000"/>
                </a:solidFill>
              </a:rPr>
              <a:t>objectifs divers </a:t>
            </a:r>
            <a:r>
              <a:rPr lang="fr-CH" sz="2800" dirty="0" smtClean="0"/>
              <a:t>: ouverture – motivation – légitimation – connaissances – capacités d’écoute, d’observation, d’analyse… (</a:t>
            </a:r>
            <a:r>
              <a:rPr lang="fr-CH" sz="2800" i="1" dirty="0" smtClean="0"/>
              <a:t>cf. </a:t>
            </a:r>
            <a:r>
              <a:rPr lang="fr-CH" sz="2800" dirty="0"/>
              <a:t>H</a:t>
            </a:r>
            <a:r>
              <a:rPr lang="fr-CH" sz="2800" dirty="0" smtClean="0"/>
              <a:t>awkins)</a:t>
            </a:r>
          </a:p>
          <a:p>
            <a:pPr marL="285750" indent="-285750" algn="just">
              <a:buFont typeface="Arial" panose="020B0604020202020204" pitchFamily="34" charset="0"/>
              <a:buChar char="•"/>
            </a:pPr>
            <a:r>
              <a:rPr lang="fr-CH" sz="2800" dirty="0" smtClean="0"/>
              <a:t>Des </a:t>
            </a:r>
            <a:r>
              <a:rPr lang="fr-CH" sz="2800" dirty="0" smtClean="0">
                <a:solidFill>
                  <a:srgbClr val="FF0000"/>
                </a:solidFill>
              </a:rPr>
              <a:t>démarches</a:t>
            </a:r>
            <a:r>
              <a:rPr lang="fr-CH" sz="2800" dirty="0" smtClean="0"/>
              <a:t> diverses et indifférenciées (éveil aux langues, didactique intégrée, intercompréhension, interculturel, biographies…)</a:t>
            </a:r>
          </a:p>
        </p:txBody>
      </p:sp>
    </p:spTree>
    <p:extLst>
      <p:ext uri="{BB962C8B-B14F-4D97-AF65-F5344CB8AC3E}">
        <p14:creationId xmlns:p14="http://schemas.microsoft.com/office/powerpoint/2010/main" val="1108784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562074"/>
          </a:xfrm>
        </p:spPr>
        <p:txBody>
          <a:bodyPr>
            <a:normAutofit fontScale="90000"/>
          </a:bodyPr>
          <a:lstStyle/>
          <a:p>
            <a:r>
              <a:rPr lang="fr-CH" sz="3200" b="1" dirty="0" smtClean="0"/>
              <a:t>Plan de l’intervention</a:t>
            </a:r>
            <a:endParaRPr lang="fr-CH" sz="3200" b="1" dirty="0"/>
          </a:p>
        </p:txBody>
      </p:sp>
      <p:sp>
        <p:nvSpPr>
          <p:cNvPr id="4" name="ZoneTexte 3"/>
          <p:cNvSpPr txBox="1"/>
          <p:nvPr/>
        </p:nvSpPr>
        <p:spPr>
          <a:xfrm>
            <a:off x="537292" y="610136"/>
            <a:ext cx="8355185" cy="5940088"/>
          </a:xfrm>
          <a:prstGeom prst="rect">
            <a:avLst/>
          </a:prstGeom>
          <a:noFill/>
        </p:spPr>
        <p:txBody>
          <a:bodyPr wrap="square" rtlCol="0">
            <a:spAutoFit/>
          </a:bodyPr>
          <a:lstStyle/>
          <a:p>
            <a:pPr marL="228600" lvl="0" indent="-228600">
              <a:buAutoNum type="arabicPeriod"/>
            </a:pPr>
            <a:r>
              <a:rPr lang="fr-CH" sz="2000" dirty="0" smtClean="0"/>
              <a:t>Le contexte</a:t>
            </a:r>
          </a:p>
          <a:p>
            <a:pPr marL="228600" lvl="0" indent="-228600">
              <a:buAutoNum type="arabicPeriod"/>
            </a:pPr>
            <a:r>
              <a:rPr lang="fr-CH" sz="2000" dirty="0" smtClean="0"/>
              <a:t>Des </a:t>
            </a:r>
            <a:r>
              <a:rPr lang="fr-CH" sz="2000" dirty="0"/>
              <a:t>« réponses » politiques </a:t>
            </a:r>
          </a:p>
          <a:p>
            <a:pPr marL="228600" lvl="0" indent="-228600">
              <a:buAutoNum type="arabicPeriod"/>
            </a:pPr>
            <a:r>
              <a:rPr lang="fr-CH" sz="2000" dirty="0" smtClean="0"/>
              <a:t>Les apports de </a:t>
            </a:r>
            <a:r>
              <a:rPr lang="fr-CH" sz="2000" dirty="0"/>
              <a:t>la linguistique et de la didactique </a:t>
            </a:r>
            <a:endParaRPr lang="fr-CH" sz="2000" dirty="0" smtClean="0"/>
          </a:p>
          <a:p>
            <a:pPr marL="228600" lvl="0" indent="-228600">
              <a:buAutoNum type="arabicPeriod"/>
            </a:pPr>
            <a:r>
              <a:rPr lang="fr-CH" sz="2000" dirty="0" smtClean="0"/>
              <a:t>Et… ce qu’il en advient à l’école</a:t>
            </a:r>
            <a:r>
              <a:rPr lang="fr-CH" sz="2000" dirty="0"/>
              <a:t> : le nouveau </a:t>
            </a:r>
            <a:r>
              <a:rPr lang="fr-CH" sz="2000" i="1" dirty="0"/>
              <a:t>Plan d’études romand</a:t>
            </a:r>
            <a:r>
              <a:rPr lang="fr-CH" sz="2000" dirty="0"/>
              <a:t> (</a:t>
            </a:r>
            <a:r>
              <a:rPr lang="fr-CH" sz="2000" dirty="0" smtClean="0"/>
              <a:t>PER)</a:t>
            </a:r>
          </a:p>
          <a:p>
            <a:pPr marL="228600" lvl="0" indent="-228600">
              <a:buAutoNum type="arabicPeriod"/>
            </a:pPr>
            <a:r>
              <a:rPr lang="fr-CH" sz="2000" dirty="0" smtClean="0"/>
              <a:t>Où </a:t>
            </a:r>
            <a:r>
              <a:rPr lang="fr-CH" sz="2000" dirty="0"/>
              <a:t>en est-on aujourd’hui ? </a:t>
            </a:r>
            <a:r>
              <a:rPr lang="fr-CH" sz="2000" dirty="0" smtClean="0"/>
              <a:t>Quelques </a:t>
            </a:r>
            <a:r>
              <a:rPr lang="fr-CH" sz="2000" dirty="0"/>
              <a:t>observations </a:t>
            </a:r>
            <a:endParaRPr lang="fr-CH" sz="2000" dirty="0" smtClean="0"/>
          </a:p>
          <a:p>
            <a:pPr marL="228600" lvl="0" indent="-228600">
              <a:buAutoNum type="arabicPeriod"/>
            </a:pPr>
            <a:r>
              <a:rPr lang="fr-CH" sz="2000" dirty="0" smtClean="0"/>
              <a:t>Quelques </a:t>
            </a:r>
            <a:r>
              <a:rPr lang="fr-CH" sz="2000" dirty="0"/>
              <a:t>questions et pistes pour </a:t>
            </a:r>
            <a:r>
              <a:rPr lang="fr-CH" sz="2000" dirty="0" smtClean="0"/>
              <a:t>l’avenir :</a:t>
            </a:r>
          </a:p>
          <a:p>
            <a:pPr lvl="0"/>
            <a:r>
              <a:rPr lang="fr-CH" sz="2000" dirty="0" smtClean="0"/>
              <a:t>	6.1</a:t>
            </a:r>
            <a:r>
              <a:rPr lang="fr-CH" sz="2000" dirty="0"/>
              <a:t>. Promouvoir des outils innovants grâce à l’informatique.</a:t>
            </a:r>
          </a:p>
          <a:p>
            <a:pPr lvl="0"/>
            <a:r>
              <a:rPr lang="fr-CH" sz="2000" dirty="0"/>
              <a:t>	</a:t>
            </a:r>
            <a:r>
              <a:rPr lang="fr-CH" sz="2000" dirty="0" smtClean="0"/>
              <a:t>6.2</a:t>
            </a:r>
            <a:r>
              <a:rPr lang="fr-CH" sz="2000" dirty="0"/>
              <a:t>. Intégrer le plurilinguisme et l’interculturalité dans les manuels </a:t>
            </a:r>
          </a:p>
          <a:p>
            <a:pPr lvl="0"/>
            <a:r>
              <a:rPr lang="fr-CH" sz="2000" dirty="0"/>
              <a:t>	</a:t>
            </a:r>
            <a:r>
              <a:rPr lang="fr-CH" sz="2000" dirty="0" smtClean="0"/>
              <a:t>6.3</a:t>
            </a:r>
            <a:r>
              <a:rPr lang="fr-CH" sz="2000" dirty="0"/>
              <a:t>. «Faire </a:t>
            </a:r>
            <a:r>
              <a:rPr lang="fr-CH" sz="2000" dirty="0" smtClean="0"/>
              <a:t>bouger » </a:t>
            </a:r>
            <a:r>
              <a:rPr lang="fr-CH" sz="2000" dirty="0"/>
              <a:t>la langue de scolarisation ! </a:t>
            </a:r>
          </a:p>
          <a:p>
            <a:pPr lvl="0"/>
            <a:r>
              <a:rPr lang="fr-CH" sz="2000" dirty="0"/>
              <a:t>	</a:t>
            </a:r>
            <a:r>
              <a:rPr lang="fr-CH" sz="2000" dirty="0" smtClean="0"/>
              <a:t>6.4</a:t>
            </a:r>
            <a:r>
              <a:rPr lang="fr-CH" sz="2000" dirty="0"/>
              <a:t>. De la diversité des langues à la variation interne aux langues </a:t>
            </a:r>
          </a:p>
          <a:p>
            <a:pPr lvl="0"/>
            <a:r>
              <a:rPr lang="fr-CH" sz="2000" dirty="0" smtClean="0"/>
              <a:t>7. La nécessité d’un ancrage théorique solide </a:t>
            </a:r>
          </a:p>
          <a:p>
            <a:pPr lvl="0"/>
            <a:r>
              <a:rPr lang="fr-CH" sz="2000" dirty="0" smtClean="0"/>
              <a:t>	7.1. Quelle </a:t>
            </a:r>
            <a:r>
              <a:rPr lang="fr-CH" sz="2000" dirty="0"/>
              <a:t>conception du plurilinguisme </a:t>
            </a:r>
            <a:r>
              <a:rPr lang="fr-CH" sz="2000" dirty="0" smtClean="0"/>
              <a:t>?...</a:t>
            </a:r>
            <a:endParaRPr lang="fr-CH" sz="2000" dirty="0"/>
          </a:p>
          <a:p>
            <a:pPr lvl="0"/>
            <a:r>
              <a:rPr lang="fr-CH" sz="2000" dirty="0"/>
              <a:t>	7</a:t>
            </a:r>
            <a:r>
              <a:rPr lang="fr-CH" sz="2000" dirty="0" smtClean="0"/>
              <a:t>.2. Le </a:t>
            </a:r>
            <a:r>
              <a:rPr lang="fr-CH" sz="2000" dirty="0"/>
              <a:t>CARAP, un cadre de référence pour </a:t>
            </a:r>
            <a:r>
              <a:rPr lang="fr-CH" sz="2000" dirty="0" smtClean="0"/>
              <a:t>les </a:t>
            </a:r>
            <a:r>
              <a:rPr lang="fr-CH" sz="2000" dirty="0"/>
              <a:t>approches </a:t>
            </a:r>
            <a:r>
              <a:rPr lang="fr-CH" sz="2000" dirty="0" smtClean="0"/>
              <a:t>plurielles 	ou…</a:t>
            </a:r>
            <a:r>
              <a:rPr lang="fr-CH" sz="2000" dirty="0"/>
              <a:t> </a:t>
            </a:r>
            <a:r>
              <a:rPr lang="fr-CH" sz="2000" dirty="0" smtClean="0"/>
              <a:t>interlinguistiques</a:t>
            </a:r>
          </a:p>
          <a:p>
            <a:pPr lvl="0"/>
            <a:r>
              <a:rPr lang="fr-CH" sz="2000" dirty="0"/>
              <a:t>	7</a:t>
            </a:r>
            <a:r>
              <a:rPr lang="fr-CH" sz="2000" dirty="0" smtClean="0"/>
              <a:t>.3. Mieux </a:t>
            </a:r>
            <a:r>
              <a:rPr lang="fr-CH" sz="2000" dirty="0"/>
              <a:t>comprendre les démarches, enjeux et objectifs </a:t>
            </a:r>
            <a:r>
              <a:rPr lang="fr-CH" sz="2000" dirty="0" smtClean="0"/>
              <a:t>	didactiques</a:t>
            </a:r>
            <a:r>
              <a:rPr lang="fr-CH" sz="2000" dirty="0"/>
              <a:t>, une condition au développement d’activités </a:t>
            </a:r>
            <a:r>
              <a:rPr lang="fr-CH" sz="2000" dirty="0" smtClean="0"/>
              <a:t>pertinentes</a:t>
            </a:r>
            <a:endParaRPr lang="fr-CH" sz="2000" dirty="0"/>
          </a:p>
          <a:p>
            <a:pPr lvl="0"/>
            <a:r>
              <a:rPr lang="fr-CH" sz="2000" dirty="0" smtClean="0"/>
              <a:t>	7.4. Une </a:t>
            </a:r>
            <a:r>
              <a:rPr lang="fr-CH" sz="2000" dirty="0"/>
              <a:t>dialectique entre approches singulières et </a:t>
            </a:r>
            <a:r>
              <a:rPr lang="fr-CH" sz="2000" dirty="0" smtClean="0"/>
              <a:t>plurielles</a:t>
            </a:r>
            <a:endParaRPr lang="fr-CH" sz="2000" dirty="0"/>
          </a:p>
          <a:p>
            <a:pPr lvl="0"/>
            <a:r>
              <a:rPr lang="fr-CH" sz="2000" dirty="0"/>
              <a:t>	7</a:t>
            </a:r>
            <a:r>
              <a:rPr lang="fr-CH" sz="2000" dirty="0" smtClean="0"/>
              <a:t>.5. Vers </a:t>
            </a:r>
            <a:r>
              <a:rPr lang="fr-CH" sz="2000" dirty="0"/>
              <a:t>une perspective plurilingue globale et </a:t>
            </a:r>
            <a:r>
              <a:rPr lang="fr-CH" sz="2000" dirty="0" smtClean="0"/>
              <a:t>cohérente</a:t>
            </a:r>
            <a:endParaRPr lang="fr-CH" sz="2000" dirty="0"/>
          </a:p>
          <a:p>
            <a:pPr lvl="0"/>
            <a:r>
              <a:rPr lang="fr-CH" sz="2000" dirty="0"/>
              <a:t>8</a:t>
            </a:r>
            <a:r>
              <a:rPr lang="fr-CH" sz="2000" dirty="0" smtClean="0"/>
              <a:t>.     Faut-il conclure</a:t>
            </a:r>
            <a:r>
              <a:rPr lang="fr-CH" sz="2000" dirty="0"/>
              <a:t> </a:t>
            </a:r>
            <a:r>
              <a:rPr lang="fr-CH" sz="2000" dirty="0" smtClean="0"/>
              <a:t>? Des </a:t>
            </a:r>
            <a:r>
              <a:rPr lang="fr-CH" sz="2000" dirty="0"/>
              <a:t>avancées importantes, mais sans cesse menacées</a:t>
            </a:r>
            <a:r>
              <a:rPr lang="fr-CH" sz="2000" dirty="0" smtClean="0"/>
              <a:t>…</a:t>
            </a:r>
            <a:endParaRPr lang="fr-CH" sz="2000" dirty="0"/>
          </a:p>
        </p:txBody>
      </p:sp>
    </p:spTree>
    <p:extLst>
      <p:ext uri="{BB962C8B-B14F-4D97-AF65-F5344CB8AC3E}">
        <p14:creationId xmlns:p14="http://schemas.microsoft.com/office/powerpoint/2010/main" val="2434274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ne.ch\dfs\HomeCIIP\dePietroJ\Mes documents\AIRDF\colloque 2007\eole scan\téléphone_imag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28600"/>
            <a:ext cx="58928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3"/>
          <p:cNvSpPr>
            <a:spLocks noGrp="1" noChangeArrowheads="1"/>
          </p:cNvSpPr>
          <p:nvPr>
            <p:ph type="title" idx="4294967295"/>
          </p:nvPr>
        </p:nvSpPr>
        <p:spPr>
          <a:xfrm>
            <a:off x="323528" y="692696"/>
            <a:ext cx="2895600" cy="1080120"/>
          </a:xfrm>
        </p:spPr>
        <p:txBody>
          <a:bodyPr>
            <a:normAutofit fontScale="90000"/>
          </a:bodyPr>
          <a:lstStyle/>
          <a:p>
            <a:r>
              <a:rPr lang="fr-FR" sz="2400" b="1" dirty="0" smtClean="0"/>
              <a:t>Un premier exemple : Les </a:t>
            </a:r>
            <a:r>
              <a:rPr lang="fr-FR" sz="2400" b="1" dirty="0"/>
              <a:t>genres textuels à travers les </a:t>
            </a:r>
            <a:r>
              <a:rPr lang="fr-FR" sz="2400" b="1" dirty="0" smtClean="0"/>
              <a:t>langues</a:t>
            </a:r>
            <a:endParaRPr lang="fr-FR" sz="2400" b="1" dirty="0"/>
          </a:p>
        </p:txBody>
      </p:sp>
      <p:sp>
        <p:nvSpPr>
          <p:cNvPr id="2" name="ZoneTexte 1"/>
          <p:cNvSpPr txBox="1"/>
          <p:nvPr/>
        </p:nvSpPr>
        <p:spPr>
          <a:xfrm>
            <a:off x="451426" y="6062990"/>
            <a:ext cx="4248472" cy="523220"/>
          </a:xfrm>
          <a:prstGeom prst="rect">
            <a:avLst/>
          </a:prstGeom>
          <a:noFill/>
        </p:spPr>
        <p:txBody>
          <a:bodyPr wrap="square" rtlCol="0">
            <a:spAutoFit/>
          </a:bodyPr>
          <a:lstStyle/>
          <a:p>
            <a:r>
              <a:rPr lang="fr-CH" sz="2800" b="1" dirty="0" smtClean="0">
                <a:sym typeface="Wingdings" panose="05000000000000000000" pitchFamily="2" charset="2"/>
              </a:rPr>
              <a:t> </a:t>
            </a:r>
            <a:r>
              <a:rPr lang="fr-CH" sz="2800" b="1" dirty="0" smtClean="0"/>
              <a:t>Une grande diversité…</a:t>
            </a:r>
            <a:endParaRPr lang="fr-CH" sz="2800" b="1" dirty="0"/>
          </a:p>
        </p:txBody>
      </p:sp>
    </p:spTree>
    <p:extLst>
      <p:ext uri="{BB962C8B-B14F-4D97-AF65-F5344CB8AC3E}">
        <p14:creationId xmlns:p14="http://schemas.microsoft.com/office/powerpoint/2010/main" val="3570056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DOCUME~1\PenotD\LOCALS~1\Temp\~DEST\SCAN00700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4890"/>
            <a:ext cx="4272211" cy="650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ChangeArrowheads="1"/>
          </p:cNvSpPr>
          <p:nvPr>
            <p:ph type="title" idx="4294967295"/>
          </p:nvPr>
        </p:nvSpPr>
        <p:spPr>
          <a:xfrm>
            <a:off x="395536" y="404664"/>
            <a:ext cx="3312368" cy="3636640"/>
          </a:xfrm>
        </p:spPr>
        <p:txBody>
          <a:bodyPr>
            <a:normAutofit/>
          </a:bodyPr>
          <a:lstStyle/>
          <a:p>
            <a:pPr algn="l"/>
            <a:r>
              <a:rPr lang="fr-CH" altLang="fr-FR" sz="2200" dirty="0" smtClean="0"/>
              <a:t>Un 2</a:t>
            </a:r>
            <a:r>
              <a:rPr lang="fr-CH" altLang="fr-FR" sz="2200" baseline="30000" dirty="0" smtClean="0"/>
              <a:t>e</a:t>
            </a:r>
            <a:r>
              <a:rPr lang="fr-CH" altLang="fr-FR" sz="2200" dirty="0" smtClean="0"/>
              <a:t> exemple : </a:t>
            </a:r>
            <a:r>
              <a:rPr lang="fr-CH" altLang="fr-FR" sz="2200" b="1" i="1" dirty="0" smtClean="0"/>
              <a:t>Moi je comprends les langues voisines</a:t>
            </a:r>
            <a:r>
              <a:rPr lang="fr-CH" altLang="fr-FR" sz="2200" dirty="0" smtClean="0"/>
              <a:t>, ou…</a:t>
            </a:r>
            <a:br>
              <a:rPr lang="fr-CH" altLang="fr-FR" sz="2200" dirty="0" smtClean="0"/>
            </a:br>
            <a:r>
              <a:rPr lang="fr-CH" altLang="fr-FR" sz="2200" dirty="0" smtClean="0"/>
              <a:t>de l’</a:t>
            </a:r>
            <a:r>
              <a:rPr lang="fr-CH" sz="2200" dirty="0" smtClean="0"/>
              <a:t>intercompréhension </a:t>
            </a:r>
            <a:r>
              <a:rPr lang="fr-CH" sz="2200" dirty="0"/>
              <a:t>intégrée à l’éveil aux langues</a:t>
            </a:r>
            <a:r>
              <a:rPr lang="fr-CH" sz="2200" dirty="0" smtClean="0"/>
              <a:t>…</a:t>
            </a:r>
            <a:endParaRPr lang="fr-FR" altLang="fr-FR" sz="2200" dirty="0" smtClean="0"/>
          </a:p>
        </p:txBody>
      </p:sp>
    </p:spTree>
    <p:extLst>
      <p:ext uri="{BB962C8B-B14F-4D97-AF65-F5344CB8AC3E}">
        <p14:creationId xmlns:p14="http://schemas.microsoft.com/office/powerpoint/2010/main" val="2090131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4" name="Picture 4" descr="C:\DOCUME~1\PenotD\LOCALS~1\Temp\~DEST\SCAN009001.BMP"/>
          <p:cNvPicPr>
            <a:picLocks noChangeAspect="1" noChangeArrowheads="1"/>
          </p:cNvPicPr>
          <p:nvPr/>
        </p:nvPicPr>
        <p:blipFill>
          <a:blip r:embed="rId2" cstate="print"/>
          <a:srcRect/>
          <a:stretch>
            <a:fillRect/>
          </a:stretch>
        </p:blipFill>
        <p:spPr bwMode="auto">
          <a:xfrm>
            <a:off x="3745405" y="438252"/>
            <a:ext cx="4176464" cy="5799060"/>
          </a:xfrm>
          <a:prstGeom prst="rect">
            <a:avLst/>
          </a:prstGeom>
          <a:noFill/>
          <a:ln w="9525">
            <a:noFill/>
            <a:miter lim="800000"/>
            <a:headEnd/>
            <a:tailEnd/>
          </a:ln>
        </p:spPr>
      </p:pic>
      <p:sp>
        <p:nvSpPr>
          <p:cNvPr id="5" name="ZoneTexte 4"/>
          <p:cNvSpPr txBox="1"/>
          <p:nvPr/>
        </p:nvSpPr>
        <p:spPr>
          <a:xfrm>
            <a:off x="323528" y="836712"/>
            <a:ext cx="2736304" cy="1569660"/>
          </a:xfrm>
          <a:prstGeom prst="rect">
            <a:avLst/>
          </a:prstGeom>
          <a:noFill/>
        </p:spPr>
        <p:txBody>
          <a:bodyPr wrap="square" rtlCol="0">
            <a:spAutoFit/>
          </a:bodyPr>
          <a:lstStyle/>
          <a:p>
            <a:r>
              <a:rPr lang="fr-FR" sz="2400" b="1" dirty="0" smtClean="0"/>
              <a:t>2003 : Des moyens d’enseignement pour l’ensemble des classes primaires</a:t>
            </a:r>
            <a:endParaRPr lang="fr-CH" sz="2400" dirty="0"/>
          </a:p>
        </p:txBody>
      </p:sp>
      <p:sp>
        <p:nvSpPr>
          <p:cNvPr id="8" name="ZoneTexte 7"/>
          <p:cNvSpPr txBox="1"/>
          <p:nvPr/>
        </p:nvSpPr>
        <p:spPr>
          <a:xfrm>
            <a:off x="1695526" y="6261111"/>
            <a:ext cx="5040560" cy="461665"/>
          </a:xfrm>
          <a:prstGeom prst="rect">
            <a:avLst/>
          </a:prstGeom>
          <a:noFill/>
        </p:spPr>
        <p:txBody>
          <a:bodyPr wrap="square" rtlCol="0">
            <a:spAutoFit/>
          </a:bodyPr>
          <a:lstStyle/>
          <a:p>
            <a:r>
              <a:rPr lang="fr-CH" sz="2400" dirty="0" smtClean="0">
                <a:latin typeface="+mj-lt"/>
                <a:hlinkClick r:id="rId3"/>
              </a:rPr>
              <a:t>http://www.irdp.ch/eole/index.html</a:t>
            </a:r>
            <a:r>
              <a:rPr lang="fr-CH" sz="2400" dirty="0" smtClean="0">
                <a:latin typeface="+mj-lt"/>
              </a:rPr>
              <a:t> </a:t>
            </a:r>
          </a:p>
        </p:txBody>
      </p:sp>
    </p:spTree>
    <p:extLst>
      <p:ext uri="{BB962C8B-B14F-4D97-AF65-F5344CB8AC3E}">
        <p14:creationId xmlns:p14="http://schemas.microsoft.com/office/powerpoint/2010/main" val="3493130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re 1"/>
          <p:cNvSpPr>
            <a:spLocks noGrp="1"/>
          </p:cNvSpPr>
          <p:nvPr>
            <p:ph type="title"/>
          </p:nvPr>
        </p:nvSpPr>
        <p:spPr>
          <a:xfrm>
            <a:off x="827584" y="332656"/>
            <a:ext cx="7772400" cy="1727200"/>
          </a:xfrm>
        </p:spPr>
        <p:txBody>
          <a:bodyPr/>
          <a:lstStyle/>
          <a:p>
            <a:pPr algn="ctr" eaLnBrk="1" hangingPunct="1"/>
            <a:r>
              <a:rPr lang="fr-CH" sz="3200" b="1" dirty="0" smtClean="0"/>
              <a:t>4. Le « PER » (2010)</a:t>
            </a:r>
            <a:br>
              <a:rPr lang="fr-CH" sz="3200" b="1" dirty="0" smtClean="0"/>
            </a:br>
            <a:r>
              <a:rPr lang="fr-CH" sz="3200" b="1" dirty="0" smtClean="0"/>
              <a:t>Un nouveau </a:t>
            </a:r>
            <a:r>
              <a:rPr lang="fr-CH" sz="3200" b="1" i="1" dirty="0" smtClean="0"/>
              <a:t>Plan d’études romand </a:t>
            </a:r>
            <a:r>
              <a:rPr lang="fr-CH" sz="3200" b="1" dirty="0" smtClean="0"/>
              <a:t>pour concrétiser ces intentions</a:t>
            </a: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348880"/>
            <a:ext cx="4536504" cy="384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170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u numéro de diapositive 5"/>
          <p:cNvSpPr>
            <a:spLocks noGrp="1"/>
          </p:cNvSpPr>
          <p:nvPr>
            <p:ph type="sldNum" sz="quarter" idx="12"/>
          </p:nvPr>
        </p:nvSpPr>
        <p:spPr>
          <a:noFill/>
        </p:spPr>
        <p:txBody>
          <a:bodyPr/>
          <a:lstStyle/>
          <a:p>
            <a:r>
              <a:rPr lang="fr-FR" smtClean="0"/>
              <a:t> </a:t>
            </a:r>
            <a:r>
              <a:rPr lang="fr-FR" smtClean="0">
                <a:latin typeface="Calibri" pitchFamily="34" charset="0"/>
              </a:rPr>
              <a:t>                  </a:t>
            </a:r>
            <a:fld id="{28410801-FD9A-4865-88A0-5A211FC3C262}" type="slidenum">
              <a:rPr lang="fr-FR" smtClean="0">
                <a:latin typeface="Calibri" pitchFamily="34" charset="0"/>
              </a:rPr>
              <a:pPr/>
              <a:t>34</a:t>
            </a:fld>
            <a:endParaRPr lang="fr-FR" smtClean="0">
              <a:latin typeface="Calibri" pitchFamily="34" charset="0"/>
            </a:endParaRPr>
          </a:p>
        </p:txBody>
      </p:sp>
      <p:sp>
        <p:nvSpPr>
          <p:cNvPr id="8" name="ZoneTexte 7"/>
          <p:cNvSpPr txBox="1"/>
          <p:nvPr/>
        </p:nvSpPr>
        <p:spPr>
          <a:xfrm>
            <a:off x="827584" y="2420938"/>
            <a:ext cx="7705229" cy="2677656"/>
          </a:xfrm>
          <a:prstGeom prst="rect">
            <a:avLst/>
          </a:prstGeom>
          <a:noFill/>
        </p:spPr>
        <p:txBody>
          <a:bodyPr wrap="square">
            <a:spAutoFit/>
          </a:bodyPr>
          <a:lstStyle/>
          <a:p>
            <a:pPr algn="just">
              <a:defRPr/>
            </a:pPr>
            <a:r>
              <a:rPr lang="fr-CH" sz="2400" dirty="0">
                <a:latin typeface="+mj-lt"/>
              </a:rPr>
              <a:t>"La présence d'une multiplicité de langues dans l'école et, plus largement, dans l'environnement quotidien des élèves </a:t>
            </a:r>
            <a:r>
              <a:rPr lang="fr-CH" sz="2400" b="1" dirty="0">
                <a:latin typeface="+mj-lt"/>
              </a:rPr>
              <a:t>implique une </a:t>
            </a:r>
            <a:r>
              <a:rPr lang="fr-CH" sz="2400" b="1" dirty="0">
                <a:solidFill>
                  <a:srgbClr val="FF0000"/>
                </a:solidFill>
                <a:latin typeface="+mj-lt"/>
              </a:rPr>
              <a:t>approche plurilingue des langues</a:t>
            </a:r>
            <a:r>
              <a:rPr lang="fr-CH" sz="2400" dirty="0">
                <a:solidFill>
                  <a:srgbClr val="FF0000"/>
                </a:solidFill>
                <a:latin typeface="+mj-lt"/>
              </a:rPr>
              <a:t> </a:t>
            </a:r>
            <a:r>
              <a:rPr lang="fr-CH" sz="2400" dirty="0">
                <a:latin typeface="+mj-lt"/>
              </a:rPr>
              <a:t>(…). Les diverses langues enseignées s'insèrent dans un </a:t>
            </a:r>
            <a:r>
              <a:rPr lang="fr-CH" sz="2400" b="1" dirty="0">
                <a:solidFill>
                  <a:srgbClr val="FF0000"/>
                </a:solidFill>
                <a:latin typeface="+mj-lt"/>
              </a:rPr>
              <a:t>curriculum intégré des langues </a:t>
            </a:r>
            <a:r>
              <a:rPr lang="fr-CH" sz="2400" dirty="0">
                <a:latin typeface="+mj-lt"/>
              </a:rPr>
              <a:t>(L1, L2, L3, langues d'origine des élèves allophones, langues anciennes,…) incluant également une </a:t>
            </a:r>
            <a:r>
              <a:rPr lang="fr-CH" sz="2400" b="1" dirty="0">
                <a:solidFill>
                  <a:srgbClr val="FF0000"/>
                </a:solidFill>
                <a:latin typeface="+mj-lt"/>
              </a:rPr>
              <a:t>réflexion sur les relations entre les langues</a:t>
            </a:r>
            <a:r>
              <a:rPr lang="fr-CH" sz="2400" dirty="0">
                <a:latin typeface="+mj-lt"/>
              </a:rPr>
              <a:t>."</a:t>
            </a:r>
          </a:p>
        </p:txBody>
      </p:sp>
      <p:sp>
        <p:nvSpPr>
          <p:cNvPr id="98308" name="ZoneTexte 6"/>
          <p:cNvSpPr txBox="1">
            <a:spLocks noChangeArrowheads="1"/>
          </p:cNvSpPr>
          <p:nvPr/>
        </p:nvSpPr>
        <p:spPr bwMode="auto">
          <a:xfrm>
            <a:off x="827584" y="692149"/>
            <a:ext cx="7489825" cy="1077913"/>
          </a:xfrm>
          <a:prstGeom prst="rect">
            <a:avLst/>
          </a:prstGeom>
          <a:noFill/>
          <a:ln w="9525">
            <a:noFill/>
            <a:miter lim="800000"/>
            <a:headEnd/>
            <a:tailEnd/>
          </a:ln>
        </p:spPr>
        <p:txBody>
          <a:bodyPr>
            <a:spAutoFit/>
          </a:bodyPr>
          <a:lstStyle/>
          <a:p>
            <a:pPr algn="ctr"/>
            <a:r>
              <a:rPr lang="fr-CH" sz="3200" b="1" dirty="0">
                <a:latin typeface="+mj-lt"/>
              </a:rPr>
              <a:t>Le domaine « Langues »: une première forme d’intégration</a:t>
            </a:r>
          </a:p>
        </p:txBody>
      </p:sp>
    </p:spTree>
    <p:extLst>
      <p:ext uri="{BB962C8B-B14F-4D97-AF65-F5344CB8AC3E}">
        <p14:creationId xmlns:p14="http://schemas.microsoft.com/office/powerpoint/2010/main" val="664527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normAutofit/>
          </a:bodyPr>
          <a:lstStyle/>
          <a:p>
            <a:pPr eaLnBrk="1" hangingPunct="1"/>
            <a:r>
              <a:rPr lang="fr-CH" altLang="fr-FR" sz="3200" b="1" dirty="0" smtClean="0">
                <a:cs typeface="Times New Roman" pitchFamily="18" charset="0"/>
              </a:rPr>
              <a:t>Des intentions explicites</a:t>
            </a:r>
          </a:p>
        </p:txBody>
      </p:sp>
      <p:sp>
        <p:nvSpPr>
          <p:cNvPr id="20483" name="ZoneTexte 2"/>
          <p:cNvSpPr txBox="1">
            <a:spLocks noChangeArrowheads="1"/>
          </p:cNvSpPr>
          <p:nvPr/>
        </p:nvSpPr>
        <p:spPr bwMode="auto">
          <a:xfrm>
            <a:off x="755577" y="1628775"/>
            <a:ext cx="7632774"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eaLnBrk="1" hangingPunct="1">
              <a:spcBef>
                <a:spcPct val="0"/>
              </a:spcBef>
              <a:buClrTx/>
              <a:buSzTx/>
              <a:buFontTx/>
              <a:buNone/>
            </a:pPr>
            <a:r>
              <a:rPr lang="fr-CH" altLang="fr-FR" sz="2400" dirty="0">
                <a:latin typeface="Times New Roman" pitchFamily="18" charset="0"/>
                <a:cs typeface="Times New Roman" pitchFamily="18" charset="0"/>
              </a:rPr>
              <a:t>Le </a:t>
            </a:r>
            <a:r>
              <a:rPr lang="fr-CH" altLang="fr-FR" sz="2400" b="1" dirty="0">
                <a:latin typeface="Times New Roman" pitchFamily="18" charset="0"/>
                <a:cs typeface="Times New Roman" pitchFamily="18" charset="0"/>
              </a:rPr>
              <a:t>domaine « Langues »</a:t>
            </a:r>
            <a:r>
              <a:rPr lang="fr-CH" altLang="fr-FR" sz="2400" dirty="0">
                <a:latin typeface="Times New Roman" pitchFamily="18" charset="0"/>
                <a:cs typeface="Times New Roman" pitchFamily="18" charset="0"/>
              </a:rPr>
              <a:t>,</a:t>
            </a:r>
            <a:r>
              <a:rPr lang="fr-CH" altLang="fr-FR" sz="2400" b="1" dirty="0">
                <a:latin typeface="Times New Roman" pitchFamily="18" charset="0"/>
                <a:cs typeface="Times New Roman" pitchFamily="18" charset="0"/>
              </a:rPr>
              <a:t> </a:t>
            </a:r>
            <a:r>
              <a:rPr lang="fr-CH" altLang="fr-FR" sz="2400" dirty="0">
                <a:latin typeface="Times New Roman" pitchFamily="18" charset="0"/>
                <a:cs typeface="Times New Roman" pitchFamily="18" charset="0"/>
              </a:rPr>
              <a:t>en cohérence avec les finalités et objectifs de l’école publique, vise à favoriser chez l’élève la </a:t>
            </a:r>
            <a:r>
              <a:rPr lang="fr-CH" altLang="fr-FR" sz="2400" b="1" dirty="0">
                <a:latin typeface="Times New Roman" pitchFamily="18" charset="0"/>
                <a:cs typeface="Times New Roman" pitchFamily="18" charset="0"/>
              </a:rPr>
              <a:t>maitrise du français </a:t>
            </a:r>
            <a:r>
              <a:rPr lang="fr-CH" altLang="fr-FR" sz="2400" dirty="0">
                <a:latin typeface="Times New Roman" pitchFamily="18" charset="0"/>
                <a:cs typeface="Times New Roman" pitchFamily="18" charset="0"/>
              </a:rPr>
              <a:t>(règles de fonctionnement et capacités à communiquer) ainsi que le développement de </a:t>
            </a:r>
            <a:r>
              <a:rPr lang="fr-CH" altLang="fr-FR" sz="2400" b="1" dirty="0">
                <a:latin typeface="Times New Roman" pitchFamily="18" charset="0"/>
                <a:cs typeface="Times New Roman" pitchFamily="18" charset="0"/>
              </a:rPr>
              <a:t>compétences de communication dans au moins deux langues étrangères</a:t>
            </a:r>
            <a:r>
              <a:rPr lang="fr-CH" altLang="fr-FR" sz="2400" dirty="0">
                <a:latin typeface="Times New Roman" pitchFamily="18" charset="0"/>
                <a:cs typeface="Times New Roman" pitchFamily="18" charset="0"/>
              </a:rPr>
              <a:t>. Le domaine contribue ainsi à la constitution d’un </a:t>
            </a:r>
            <a:r>
              <a:rPr lang="fr-CH" altLang="fr-FR" sz="2400" b="1" dirty="0">
                <a:latin typeface="Times New Roman" pitchFamily="18" charset="0"/>
                <a:cs typeface="Times New Roman" pitchFamily="18" charset="0"/>
              </a:rPr>
              <a:t>répertoire langagier plurilingue</a:t>
            </a:r>
            <a:r>
              <a:rPr lang="fr-CH" altLang="fr-FR" sz="2400" dirty="0">
                <a:latin typeface="Times New Roman" pitchFamily="18" charset="0"/>
                <a:cs typeface="Times New Roman" pitchFamily="18" charset="0"/>
              </a:rPr>
              <a:t>, dans lequel </a:t>
            </a:r>
            <a:r>
              <a:rPr lang="fr-CH" altLang="fr-FR" sz="2400" b="1" dirty="0">
                <a:latin typeface="Times New Roman" pitchFamily="18" charset="0"/>
                <a:cs typeface="Times New Roman" pitchFamily="18" charset="0"/>
              </a:rPr>
              <a:t>toutes les compétences linguistiques – L1, L2, L3, mais aussi celles d’autres langues, les langues d’origine des élèves bi- ou trilingues en particulier </a:t>
            </a:r>
            <a:r>
              <a:rPr lang="fr-CH" altLang="fr-FR" sz="2400" dirty="0">
                <a:latin typeface="Times New Roman" pitchFamily="18" charset="0"/>
                <a:cs typeface="Times New Roman" pitchFamily="18" charset="0"/>
              </a:rPr>
              <a:t>– trouvent leur place. </a:t>
            </a:r>
          </a:p>
        </p:txBody>
      </p:sp>
    </p:spTree>
    <p:extLst>
      <p:ext uri="{BB962C8B-B14F-4D97-AF65-F5344CB8AC3E}">
        <p14:creationId xmlns:p14="http://schemas.microsoft.com/office/powerpoint/2010/main" val="1661347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14350" indent="-514350"/>
            <a:r>
              <a:rPr lang="fr-CH" sz="3200" b="1" dirty="0" smtClean="0"/>
              <a:t>Une volonté de lier L1, L2 et L3</a:t>
            </a:r>
          </a:p>
        </p:txBody>
      </p:sp>
      <p:sp>
        <p:nvSpPr>
          <p:cNvPr id="3" name="Espace réservé du contenu 2"/>
          <p:cNvSpPr>
            <a:spLocks noGrp="1"/>
          </p:cNvSpPr>
          <p:nvPr>
            <p:ph idx="1"/>
          </p:nvPr>
        </p:nvSpPr>
        <p:spPr>
          <a:xfrm>
            <a:off x="467544" y="1412776"/>
            <a:ext cx="8229600" cy="4781128"/>
          </a:xfrm>
        </p:spPr>
        <p:txBody>
          <a:bodyPr>
            <a:normAutofit fontScale="92500" lnSpcReduction="10000"/>
          </a:bodyPr>
          <a:lstStyle/>
          <a:p>
            <a:pPr marL="0" indent="0" algn="just">
              <a:buNone/>
            </a:pPr>
            <a:r>
              <a:rPr lang="fr-CH" sz="3000" b="1" dirty="0" smtClean="0"/>
              <a:t>Place des comparaisons entre langues</a:t>
            </a:r>
          </a:p>
          <a:p>
            <a:pPr marL="0" indent="0" algn="just">
              <a:buNone/>
            </a:pPr>
            <a:r>
              <a:rPr lang="fr-CH" sz="3000" dirty="0" smtClean="0"/>
              <a:t>L’anglais constituant la troisième langue apprise dans le parcours scolaire de l’élève, il est particulièrement important d’</a:t>
            </a:r>
            <a:r>
              <a:rPr lang="fr-CH" sz="3000" dirty="0" smtClean="0">
                <a:solidFill>
                  <a:srgbClr val="FF0000"/>
                </a:solidFill>
              </a:rPr>
              <a:t>intégrer dans les apprentissages les observations et habiletés déjà développés en français et en allemand</a:t>
            </a:r>
            <a:r>
              <a:rPr lang="fr-CH" sz="3000" dirty="0" smtClean="0"/>
              <a:t>. Ainsi, les comparaisons entre fonctionnements respectifs des langues, l’observation des mots, leur circulation entre langues (emprunts, analogies, racines communes…) sont autant de moyens de favoriser l’apprentissage des langues. </a:t>
            </a:r>
          </a:p>
          <a:p>
            <a:pPr marL="0" indent="0" algn="just">
              <a:buNone/>
            </a:pPr>
            <a:r>
              <a:rPr lang="fr-CH" sz="2600" dirty="0" smtClean="0"/>
              <a:t>(PER – plan d’études 2012 - anglais cycle 2 et 3 )</a:t>
            </a:r>
          </a:p>
          <a:p>
            <a:pPr marL="3657600" lvl="8" indent="0">
              <a:buNone/>
            </a:pPr>
            <a:endParaRPr lang="fr-CH" dirty="0"/>
          </a:p>
          <a:p>
            <a:pPr marL="3657600" lvl="8" indent="0">
              <a:buNone/>
            </a:pPr>
            <a:endParaRPr lang="fr-CH" dirty="0" smtClean="0"/>
          </a:p>
          <a:p>
            <a:pPr>
              <a:buFontTx/>
              <a:buChar char="-"/>
            </a:pPr>
            <a:endParaRPr lang="fr-CH" dirty="0"/>
          </a:p>
        </p:txBody>
      </p:sp>
    </p:spTree>
    <p:extLst>
      <p:ext uri="{BB962C8B-B14F-4D97-AF65-F5344CB8AC3E}">
        <p14:creationId xmlns:p14="http://schemas.microsoft.com/office/powerpoint/2010/main" val="2121201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621314" y="188640"/>
            <a:ext cx="7993062" cy="576262"/>
          </a:xfrm>
        </p:spPr>
        <p:txBody>
          <a:bodyPr/>
          <a:lstStyle/>
          <a:p>
            <a:pPr algn="ctr" eaLnBrk="1" hangingPunct="1"/>
            <a:r>
              <a:rPr lang="fr-CH" altLang="fr-FR" sz="2800" b="1" dirty="0" smtClean="0"/>
              <a:t>Des axes qui ouvrent à l’intégration et à la pluralité</a:t>
            </a:r>
          </a:p>
        </p:txBody>
      </p:sp>
      <p:pic>
        <p:nvPicPr>
          <p:cNvPr id="22531" name="Image 3"/>
          <p:cNvPicPr>
            <a:picLocks noChangeAspect="1" noChangeArrowheads="1"/>
          </p:cNvPicPr>
          <p:nvPr/>
        </p:nvPicPr>
        <p:blipFill>
          <a:blip r:embed="rId2" cstate="print">
            <a:extLst>
              <a:ext uri="{28A0092B-C50C-407E-A947-70E740481C1C}">
                <a14:useLocalDpi xmlns:a14="http://schemas.microsoft.com/office/drawing/2010/main" val="0"/>
              </a:ext>
            </a:extLst>
          </a:blip>
          <a:srcRect b="26456"/>
          <a:stretch>
            <a:fillRect/>
          </a:stretch>
        </p:blipFill>
        <p:spPr bwMode="auto">
          <a:xfrm>
            <a:off x="1331640" y="3284537"/>
            <a:ext cx="60483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ZoneTexte 3"/>
          <p:cNvSpPr txBox="1">
            <a:spLocks noChangeArrowheads="1"/>
          </p:cNvSpPr>
          <p:nvPr/>
        </p:nvSpPr>
        <p:spPr bwMode="auto">
          <a:xfrm>
            <a:off x="611560" y="824927"/>
            <a:ext cx="79930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fr-CH" altLang="fr-FR" sz="2400" dirty="0">
                <a:latin typeface="Times New Roman" pitchFamily="18" charset="0"/>
              </a:rPr>
              <a:t>Pour chaque langue, </a:t>
            </a:r>
            <a:r>
              <a:rPr lang="fr-CH" altLang="fr-FR" sz="2400" b="1" dirty="0">
                <a:latin typeface="Times New Roman" pitchFamily="18" charset="0"/>
              </a:rPr>
              <a:t>8 axes thématiques </a:t>
            </a:r>
            <a:r>
              <a:rPr lang="fr-CH" altLang="fr-FR" sz="2400" dirty="0">
                <a:latin typeface="Times New Roman" pitchFamily="18" charset="0"/>
              </a:rPr>
              <a:t>sont définis, couvrant l'essentiel des apprentissages visés : </a:t>
            </a:r>
          </a:p>
          <a:p>
            <a:pPr eaLnBrk="1" hangingPunct="1">
              <a:spcBef>
                <a:spcPct val="0"/>
              </a:spcBef>
              <a:buClrTx/>
              <a:buSzTx/>
              <a:buFontTx/>
              <a:buNone/>
            </a:pPr>
            <a:r>
              <a:rPr lang="fr-CH" altLang="fr-FR" sz="2400" i="1" dirty="0">
                <a:latin typeface="Times New Roman" pitchFamily="18" charset="0"/>
              </a:rPr>
              <a:t>Compréhension de l'écrit – Production de l'écrit – </a:t>
            </a:r>
            <a:r>
              <a:rPr lang="fr-CH" altLang="fr-FR" sz="2400" i="1" dirty="0" err="1">
                <a:latin typeface="Times New Roman" pitchFamily="18" charset="0"/>
              </a:rPr>
              <a:t>Compréhen-sion</a:t>
            </a:r>
            <a:r>
              <a:rPr lang="fr-CH" altLang="fr-FR" sz="2400" i="1" dirty="0">
                <a:latin typeface="Times New Roman" pitchFamily="18" charset="0"/>
              </a:rPr>
              <a:t> de l'oral – Production de l'oral – Accès à la littérature – Fonctionnement de la langue – </a:t>
            </a:r>
            <a:r>
              <a:rPr lang="fr-CH" altLang="fr-FR" sz="2400" b="1" i="1" dirty="0">
                <a:latin typeface="Times New Roman" pitchFamily="18" charset="0"/>
              </a:rPr>
              <a:t>Approches interlinguistiques </a:t>
            </a:r>
            <a:r>
              <a:rPr lang="fr-CH" altLang="fr-FR" sz="2400" i="1" dirty="0">
                <a:latin typeface="Times New Roman" pitchFamily="18" charset="0"/>
              </a:rPr>
              <a:t>– Écriture et instruments de la communication.</a:t>
            </a:r>
            <a:endParaRPr lang="fr-CH" altLang="fr-FR" sz="2400" dirty="0">
              <a:latin typeface="Times New Roman" pitchFamily="18" charset="0"/>
            </a:endParaRPr>
          </a:p>
        </p:txBody>
      </p:sp>
    </p:spTree>
    <p:extLst>
      <p:ext uri="{BB962C8B-B14F-4D97-AF65-F5344CB8AC3E}">
        <p14:creationId xmlns:p14="http://schemas.microsoft.com/office/powerpoint/2010/main" val="459397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971550" y="188913"/>
            <a:ext cx="7772400" cy="1143000"/>
          </a:xfrm>
        </p:spPr>
        <p:txBody>
          <a:bodyPr/>
          <a:lstStyle/>
          <a:p>
            <a:pPr algn="ctr" eaLnBrk="1" hangingPunct="1"/>
            <a:r>
              <a:rPr lang="fr-CH" altLang="fr-FR" sz="3200" b="1" dirty="0" smtClean="0"/>
              <a:t>Les approches interlinguistiques </a:t>
            </a:r>
            <a:br>
              <a:rPr lang="fr-CH" altLang="fr-FR" sz="3200" b="1" dirty="0" smtClean="0"/>
            </a:br>
            <a:r>
              <a:rPr lang="fr-CH" altLang="fr-FR" sz="3200" b="1" dirty="0" smtClean="0"/>
              <a:t>(ou plurielles)</a:t>
            </a:r>
          </a:p>
        </p:txBody>
      </p:sp>
      <p:sp>
        <p:nvSpPr>
          <p:cNvPr id="13316" name="ZoneTexte 3"/>
          <p:cNvSpPr txBox="1">
            <a:spLocks noChangeArrowheads="1"/>
          </p:cNvSpPr>
          <p:nvPr/>
        </p:nvSpPr>
        <p:spPr bwMode="auto">
          <a:xfrm>
            <a:off x="1403350" y="5861843"/>
            <a:ext cx="540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SzTx/>
              <a:buFontTx/>
              <a:buNone/>
            </a:pPr>
            <a:r>
              <a:rPr lang="fr-CH" altLang="fr-FR" sz="2400" i="1" dirty="0">
                <a:latin typeface="Times New Roman" pitchFamily="18" charset="0"/>
              </a:rPr>
              <a:t>Cf. </a:t>
            </a:r>
            <a:r>
              <a:rPr lang="fr-CH" altLang="fr-FR" sz="2000" dirty="0">
                <a:latin typeface="Times New Roman" pitchFamily="18" charset="0"/>
              </a:rPr>
              <a:t>http://www.plandetudes.ch/web/guest/francais</a:t>
            </a:r>
            <a:endParaRPr lang="fr-CH" altLang="fr-FR" sz="2000" i="1" dirty="0">
              <a:latin typeface="Times New Roman" pitchFamily="18" charset="0"/>
            </a:endParaRPr>
          </a:p>
        </p:txBody>
      </p:sp>
      <p:pic>
        <p:nvPicPr>
          <p:cNvPr id="2" name="Image 1" descr="appr.inter-PER.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39900"/>
            <a:ext cx="9144000" cy="3361314"/>
          </a:xfrm>
          <a:prstGeom prst="rect">
            <a:avLst/>
          </a:prstGeom>
        </p:spPr>
      </p:pic>
    </p:spTree>
    <p:extLst>
      <p:ext uri="{BB962C8B-B14F-4D97-AF65-F5344CB8AC3E}">
        <p14:creationId xmlns:p14="http://schemas.microsoft.com/office/powerpoint/2010/main" val="1357730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re 1"/>
          <p:cNvSpPr>
            <a:spLocks noGrp="1"/>
          </p:cNvSpPr>
          <p:nvPr>
            <p:ph type="title"/>
          </p:nvPr>
        </p:nvSpPr>
        <p:spPr>
          <a:xfrm>
            <a:off x="683568" y="260648"/>
            <a:ext cx="7772400" cy="504056"/>
          </a:xfrm>
        </p:spPr>
        <p:txBody>
          <a:bodyPr>
            <a:normAutofit fontScale="90000"/>
          </a:bodyPr>
          <a:lstStyle/>
          <a:p>
            <a:pPr algn="ctr" eaLnBrk="1" hangingPunct="1"/>
            <a:r>
              <a:rPr lang="fr-CH" sz="3200" b="1" dirty="0" smtClean="0"/>
              <a:t>Quelques éléments concrets</a:t>
            </a:r>
            <a:endParaRPr lang="fr-CH" sz="3200" dirty="0" smtClean="0"/>
          </a:p>
        </p:txBody>
      </p:sp>
      <p:sp>
        <p:nvSpPr>
          <p:cNvPr id="3" name="Espace réservé du contenu 2"/>
          <p:cNvSpPr>
            <a:spLocks noGrp="1"/>
          </p:cNvSpPr>
          <p:nvPr>
            <p:ph idx="1"/>
          </p:nvPr>
        </p:nvSpPr>
        <p:spPr>
          <a:xfrm>
            <a:off x="683568" y="1052736"/>
            <a:ext cx="7772400" cy="5184775"/>
          </a:xfrm>
        </p:spPr>
        <p:txBody>
          <a:bodyPr/>
          <a:lstStyle/>
          <a:p>
            <a:pPr marL="0" indent="0" eaLnBrk="1" hangingPunct="1">
              <a:buFont typeface="Wingdings" pitchFamily="2" charset="2"/>
              <a:buNone/>
              <a:defRPr/>
            </a:pPr>
            <a:r>
              <a:rPr lang="fr-CH" sz="2200" b="1" dirty="0" smtClean="0">
                <a:latin typeface="+mj-lt"/>
              </a:rPr>
              <a:t>Pour la langue de scolarisation (français) </a:t>
            </a:r>
            <a:r>
              <a:rPr lang="fr-CH" sz="2200" dirty="0" smtClean="0">
                <a:latin typeface="+mj-lt"/>
              </a:rPr>
              <a:t>(Cycle 1, 4-8 ans) </a:t>
            </a:r>
          </a:p>
          <a:p>
            <a:pPr marL="0" indent="0" eaLnBrk="1" hangingPunct="1">
              <a:buFont typeface="Wingdings" pitchFamily="2" charset="2"/>
              <a:buNone/>
              <a:defRPr/>
            </a:pPr>
            <a:endParaRPr lang="fr-CH" sz="2400" dirty="0" smtClean="0">
              <a:latin typeface="+mj-lt"/>
            </a:endParaRPr>
          </a:p>
          <a:p>
            <a:pPr marL="0" indent="0" algn="just" eaLnBrk="1" hangingPunct="1">
              <a:buFont typeface="Wingdings" pitchFamily="2" charset="2"/>
              <a:buNone/>
              <a:defRPr/>
            </a:pPr>
            <a:r>
              <a:rPr lang="fr-CH" sz="2400" dirty="0" smtClean="0">
                <a:latin typeface="+mj-lt"/>
              </a:rPr>
              <a:t>- La </a:t>
            </a:r>
            <a:r>
              <a:rPr lang="fr-CH" sz="2400" dirty="0" smtClean="0">
                <a:solidFill>
                  <a:srgbClr val="FF0000"/>
                </a:solidFill>
                <a:latin typeface="+mj-lt"/>
              </a:rPr>
              <a:t>rencontre</a:t>
            </a:r>
            <a:r>
              <a:rPr lang="fr-CH" sz="2400" dirty="0" smtClean="0">
                <a:latin typeface="+mj-lt"/>
              </a:rPr>
              <a:t> d'une plus ou moins grande diversité de langues </a:t>
            </a:r>
            <a:r>
              <a:rPr lang="fr-CH" sz="2400" dirty="0" smtClean="0">
                <a:solidFill>
                  <a:srgbClr val="FF0000"/>
                </a:solidFill>
                <a:latin typeface="+mj-lt"/>
              </a:rPr>
              <a:t>à l'intérieur même de la classe </a:t>
            </a:r>
            <a:r>
              <a:rPr lang="fr-CH" sz="2400" dirty="0" smtClean="0">
                <a:latin typeface="+mj-lt"/>
              </a:rPr>
              <a:t>permet de construire avec les élèves la notion de langue et, tout particulièrement, celle de </a:t>
            </a:r>
            <a:r>
              <a:rPr lang="fr-CH" sz="2400" b="1" dirty="0" smtClean="0">
                <a:latin typeface="+mj-lt"/>
              </a:rPr>
              <a:t>langue commune</a:t>
            </a:r>
            <a:r>
              <a:rPr lang="fr-CH" sz="2400" dirty="0" smtClean="0">
                <a:latin typeface="+mj-lt"/>
              </a:rPr>
              <a:t>. </a:t>
            </a:r>
          </a:p>
          <a:p>
            <a:pPr marL="0" indent="0" algn="just" eaLnBrk="1" hangingPunct="1">
              <a:buFont typeface="Wingdings" pitchFamily="2" charset="2"/>
              <a:buNone/>
              <a:defRPr/>
            </a:pPr>
            <a:r>
              <a:rPr lang="fr-CH" sz="2400" dirty="0" smtClean="0">
                <a:latin typeface="+mj-lt"/>
              </a:rPr>
              <a:t/>
            </a:r>
            <a:br>
              <a:rPr lang="fr-CH" sz="2400" dirty="0" smtClean="0">
                <a:latin typeface="+mj-lt"/>
              </a:rPr>
            </a:br>
            <a:r>
              <a:rPr lang="fr-CH" sz="2400" dirty="0" smtClean="0">
                <a:latin typeface="+mj-lt"/>
              </a:rPr>
              <a:t>- Pour les élèves, l'école constitue également le </a:t>
            </a:r>
            <a:r>
              <a:rPr lang="fr-CH" sz="2400" b="1" dirty="0" smtClean="0">
                <a:latin typeface="+mj-lt"/>
              </a:rPr>
              <a:t>lieu de la découverte d'autres langues</a:t>
            </a:r>
            <a:r>
              <a:rPr lang="fr-CH" sz="2400" dirty="0" smtClean="0">
                <a:latin typeface="+mj-lt"/>
              </a:rPr>
              <a:t>, parlées par leurs camarades. Des activités impliquant ces langues (chansons, traductions de quelques mots,…) permettent d'emblée de favoriser le </a:t>
            </a:r>
            <a:r>
              <a:rPr lang="fr-CH" sz="2400" b="1" dirty="0" smtClean="0">
                <a:latin typeface="+mj-lt"/>
              </a:rPr>
              <a:t>respect de la diversité des langues et des élèves qui les parlent</a:t>
            </a:r>
            <a:r>
              <a:rPr lang="fr-CH" sz="2400" dirty="0" smtClean="0">
                <a:latin typeface="+mj-lt"/>
              </a:rPr>
              <a:t>.</a:t>
            </a:r>
            <a:endParaRPr lang="fr-CH" sz="2400" b="1" dirty="0">
              <a:latin typeface="+mj-lt"/>
            </a:endParaRPr>
          </a:p>
        </p:txBody>
      </p:sp>
    </p:spTree>
    <p:extLst>
      <p:ext uri="{BB962C8B-B14F-4D97-AF65-F5344CB8AC3E}">
        <p14:creationId xmlns:p14="http://schemas.microsoft.com/office/powerpoint/2010/main" val="3552006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224136"/>
          </a:xfrm>
        </p:spPr>
        <p:txBody>
          <a:bodyPr>
            <a:normAutofit fontScale="90000"/>
          </a:bodyPr>
          <a:lstStyle/>
          <a:p>
            <a:r>
              <a:rPr lang="fr-CH" sz="3600" b="1" dirty="0" smtClean="0"/>
              <a:t>1. Le contexte</a:t>
            </a:r>
            <a:br>
              <a:rPr lang="fr-CH" sz="3600" b="1" dirty="0" smtClean="0"/>
            </a:br>
            <a:r>
              <a:rPr lang="fr-CH" sz="3100" b="1" dirty="0" smtClean="0"/>
              <a:t>Au début, le « français langue maternelle » et… un peu d’autres langues!</a:t>
            </a:r>
            <a:endParaRPr lang="fr-CH" sz="3100" dirty="0"/>
          </a:p>
        </p:txBody>
      </p:sp>
      <p:sp>
        <p:nvSpPr>
          <p:cNvPr id="5" name="Rectangle 4"/>
          <p:cNvSpPr/>
          <p:nvPr/>
        </p:nvSpPr>
        <p:spPr>
          <a:xfrm>
            <a:off x="218134" y="2996952"/>
            <a:ext cx="8418784" cy="3170099"/>
          </a:xfrm>
          <a:prstGeom prst="rect">
            <a:avLst/>
          </a:prstGeom>
        </p:spPr>
        <p:txBody>
          <a:bodyPr wrap="square">
            <a:spAutoFit/>
          </a:bodyPr>
          <a:lstStyle/>
          <a:p>
            <a:pPr marL="180975" indent="-180975" algn="just">
              <a:spcBef>
                <a:spcPct val="50000"/>
              </a:spcBef>
              <a:buFont typeface="Arial" panose="020B0604020202020204" pitchFamily="34" charset="0"/>
              <a:buChar char="•"/>
            </a:pPr>
            <a:r>
              <a:rPr lang="fr-FR" altLang="fr-FR" sz="2000" dirty="0"/>
              <a:t>L’allemand, langue nationale dominante, </a:t>
            </a:r>
            <a:r>
              <a:rPr lang="fr-FR" altLang="fr-FR" sz="2000" dirty="0" smtClean="0"/>
              <a:t>est désormais enseigné </a:t>
            </a:r>
            <a:r>
              <a:rPr lang="fr-FR" altLang="fr-FR" sz="2000" dirty="0"/>
              <a:t>au primaire; l’anglais est enseigné au secondaire (ainsi que – de manière optionnelle – le </a:t>
            </a:r>
            <a:r>
              <a:rPr lang="fr-FR" altLang="fr-FR" sz="2000" dirty="0" smtClean="0"/>
              <a:t>latin). </a:t>
            </a:r>
            <a:r>
              <a:rPr lang="fr-FR" altLang="fr-FR" sz="2000" dirty="0"/>
              <a:t>L’enseignement se veut « communicatif  ».</a:t>
            </a:r>
          </a:p>
          <a:p>
            <a:pPr marL="180975" indent="-180975" algn="just">
              <a:spcBef>
                <a:spcPct val="50000"/>
              </a:spcBef>
              <a:buFont typeface="Arial" panose="020B0604020202020204" pitchFamily="34" charset="0"/>
              <a:buChar char="•"/>
            </a:pPr>
            <a:r>
              <a:rPr lang="fr-FR" altLang="fr-FR" sz="2000" dirty="0" smtClean="0"/>
              <a:t>Mais chaque langue est </a:t>
            </a:r>
            <a:r>
              <a:rPr lang="fr-FR" altLang="fr-FR" sz="2000" dirty="0"/>
              <a:t>envisagée </a:t>
            </a:r>
            <a:r>
              <a:rPr lang="fr-FR" altLang="fr-FR" sz="2000" b="1" dirty="0"/>
              <a:t>isolément</a:t>
            </a:r>
            <a:r>
              <a:rPr lang="fr-FR" altLang="fr-FR" sz="2000" dirty="0"/>
              <a:t>. Le français, en particulier, en tant que « langue maternelle </a:t>
            </a:r>
            <a:r>
              <a:rPr lang="fr-FR" altLang="fr-FR" sz="2000" dirty="0" smtClean="0"/>
              <a:t>», où il est pourtant affirmé avec force qu’il </a:t>
            </a:r>
            <a:r>
              <a:rPr lang="fr-FR" altLang="fr-FR" sz="2000" dirty="0"/>
              <a:t>faut instaurer « une pédagogie qui part des variétés du français maitrisées par l’enfant </a:t>
            </a:r>
            <a:r>
              <a:rPr lang="fr-FR" altLang="fr-FR" sz="2000" dirty="0" smtClean="0"/>
              <a:t>»… </a:t>
            </a:r>
          </a:p>
          <a:p>
            <a:pPr marL="180975" indent="-180975" algn="just">
              <a:spcBef>
                <a:spcPct val="50000"/>
              </a:spcBef>
              <a:buFont typeface="Arial" panose="020B0604020202020204" pitchFamily="34" charset="0"/>
              <a:buChar char="•"/>
            </a:pPr>
            <a:r>
              <a:rPr lang="fr-FR" altLang="fr-FR" sz="2000" dirty="0" smtClean="0"/>
              <a:t>Les manuels utilisés ne tiennent aucun compte de la pluralité linguistique et culturelle des classes…</a:t>
            </a:r>
          </a:p>
        </p:txBody>
      </p:sp>
      <p:sp>
        <p:nvSpPr>
          <p:cNvPr id="3" name="ZoneTexte 2"/>
          <p:cNvSpPr txBox="1"/>
          <p:nvPr/>
        </p:nvSpPr>
        <p:spPr>
          <a:xfrm>
            <a:off x="218134" y="1828274"/>
            <a:ext cx="8280920" cy="830997"/>
          </a:xfrm>
          <a:prstGeom prst="rect">
            <a:avLst/>
          </a:prstGeom>
          <a:noFill/>
        </p:spPr>
        <p:txBody>
          <a:bodyPr wrap="square" rtlCol="0">
            <a:spAutoFit/>
          </a:bodyPr>
          <a:lstStyle/>
          <a:p>
            <a:pPr algn="just"/>
            <a:r>
              <a:rPr lang="fr-CH" altLang="fr-FR" sz="2400" dirty="0"/>
              <a:t>L’enseignement « traditionnel » des langues connait </a:t>
            </a:r>
            <a:r>
              <a:rPr lang="fr-CH" altLang="fr-FR" sz="2400" dirty="0" smtClean="0"/>
              <a:t>d’importants changements dans </a:t>
            </a:r>
            <a:r>
              <a:rPr lang="fr-CH" altLang="fr-FR" sz="2400" dirty="0"/>
              <a:t>les années </a:t>
            </a:r>
            <a:r>
              <a:rPr lang="fr-CH" altLang="fr-FR" sz="2400" dirty="0" smtClean="0"/>
              <a:t>1970-1980.</a:t>
            </a:r>
            <a:endParaRPr lang="fr-CH" altLang="fr-FR" sz="2400" dirty="0"/>
          </a:p>
        </p:txBody>
      </p:sp>
    </p:spTree>
    <p:extLst>
      <p:ext uri="{BB962C8B-B14F-4D97-AF65-F5344CB8AC3E}">
        <p14:creationId xmlns:p14="http://schemas.microsoft.com/office/powerpoint/2010/main" val="22394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re 1"/>
          <p:cNvSpPr>
            <a:spLocks noGrp="1"/>
          </p:cNvSpPr>
          <p:nvPr>
            <p:ph type="title"/>
          </p:nvPr>
        </p:nvSpPr>
        <p:spPr>
          <a:xfrm>
            <a:off x="611560" y="260648"/>
            <a:ext cx="7772400" cy="431800"/>
          </a:xfrm>
        </p:spPr>
        <p:txBody>
          <a:bodyPr>
            <a:normAutofit fontScale="90000"/>
          </a:bodyPr>
          <a:lstStyle/>
          <a:p>
            <a:pPr algn="ctr" eaLnBrk="1" hangingPunct="1"/>
            <a:r>
              <a:rPr lang="fr-CH" sz="2400" b="1" dirty="0" smtClean="0"/>
              <a:t>Quelques éléments concrets</a:t>
            </a:r>
            <a:endParaRPr lang="fr-CH" sz="2400" dirty="0" smtClean="0"/>
          </a:p>
        </p:txBody>
      </p:sp>
      <p:sp>
        <p:nvSpPr>
          <p:cNvPr id="3" name="Espace réservé du contenu 2"/>
          <p:cNvSpPr>
            <a:spLocks noGrp="1"/>
          </p:cNvSpPr>
          <p:nvPr>
            <p:ph idx="1"/>
          </p:nvPr>
        </p:nvSpPr>
        <p:spPr>
          <a:xfrm>
            <a:off x="323528" y="836712"/>
            <a:ext cx="8492877" cy="5544616"/>
          </a:xfrm>
        </p:spPr>
        <p:txBody>
          <a:bodyPr>
            <a:noAutofit/>
          </a:bodyPr>
          <a:lstStyle/>
          <a:p>
            <a:pPr marL="0" indent="0" algn="just" eaLnBrk="1" hangingPunct="1">
              <a:buFont typeface="Wingdings" pitchFamily="2" charset="2"/>
              <a:buNone/>
              <a:defRPr/>
            </a:pPr>
            <a:r>
              <a:rPr lang="fr-CH" sz="2400" b="1" dirty="0" smtClean="0">
                <a:latin typeface="+mj-lt"/>
              </a:rPr>
              <a:t>Pour la langue de scolarisation (français)</a:t>
            </a:r>
            <a:r>
              <a:rPr lang="fr-CH" sz="2400" dirty="0" smtClean="0">
                <a:latin typeface="+mj-lt"/>
              </a:rPr>
              <a:t> (Cycle 2, 8-12 ans) </a:t>
            </a:r>
          </a:p>
          <a:p>
            <a:pPr algn="just" eaLnBrk="1" hangingPunct="1">
              <a:buFontTx/>
              <a:buChar char="-"/>
              <a:defRPr/>
            </a:pPr>
            <a:r>
              <a:rPr lang="fr-CH" sz="2400" dirty="0" smtClean="0">
                <a:latin typeface="+mj-lt"/>
              </a:rPr>
              <a:t>Diverses </a:t>
            </a:r>
            <a:r>
              <a:rPr lang="fr-CH" sz="2400" b="1" dirty="0" smtClean="0">
                <a:latin typeface="+mj-lt"/>
              </a:rPr>
              <a:t>activités d'observation, de repérage et de comparaison </a:t>
            </a:r>
            <a:r>
              <a:rPr lang="fr-CH" sz="2400" dirty="0" smtClean="0">
                <a:latin typeface="+mj-lt"/>
              </a:rPr>
              <a:t>permettent d'établir des </a:t>
            </a:r>
            <a:r>
              <a:rPr lang="fr-CH" sz="2400" b="1" dirty="0" smtClean="0">
                <a:latin typeface="+mj-lt"/>
              </a:rPr>
              <a:t>liens</a:t>
            </a:r>
            <a:r>
              <a:rPr lang="fr-CH" sz="2400" dirty="0" smtClean="0">
                <a:latin typeface="+mj-lt"/>
              </a:rPr>
              <a:t> avec les autres langues étudiées, voire </a:t>
            </a:r>
            <a:r>
              <a:rPr lang="fr-CH" sz="2400" b="1" dirty="0" smtClean="0">
                <a:latin typeface="+mj-lt"/>
              </a:rPr>
              <a:t>avec les langues d'origine des élèves allophones</a:t>
            </a:r>
            <a:r>
              <a:rPr lang="fr-CH" sz="2400" dirty="0" smtClean="0">
                <a:latin typeface="+mj-lt"/>
              </a:rPr>
              <a:t>.</a:t>
            </a:r>
          </a:p>
          <a:p>
            <a:pPr algn="just" eaLnBrk="1" hangingPunct="1">
              <a:buFontTx/>
              <a:buChar char="-"/>
              <a:defRPr/>
            </a:pPr>
            <a:r>
              <a:rPr lang="fr-CH" sz="2400" dirty="0" smtClean="0">
                <a:latin typeface="+mj-lt"/>
              </a:rPr>
              <a:t>Notamment par des activités d'éveil aux langues, les élèves commencent à </a:t>
            </a:r>
            <a:r>
              <a:rPr lang="fr-CH" sz="2400" b="1" dirty="0" smtClean="0">
                <a:latin typeface="+mj-lt"/>
              </a:rPr>
              <a:t>élargir leurs connaissances à propos des langues du monde </a:t>
            </a:r>
            <a:r>
              <a:rPr lang="fr-CH" sz="2400" dirty="0" smtClean="0">
                <a:latin typeface="+mj-lt"/>
              </a:rPr>
              <a:t>(…).</a:t>
            </a:r>
          </a:p>
          <a:p>
            <a:pPr algn="just" eaLnBrk="1" hangingPunct="1">
              <a:buFontTx/>
              <a:buChar char="-"/>
              <a:defRPr/>
            </a:pPr>
            <a:r>
              <a:rPr lang="fr-CH" sz="2400" dirty="0" smtClean="0">
                <a:latin typeface="+mj-lt"/>
              </a:rPr>
              <a:t>Il s'agit également, durant ce cycle, de prévenir l'apparition de </a:t>
            </a:r>
            <a:r>
              <a:rPr lang="fr-CH" sz="2400" b="1" dirty="0" smtClean="0">
                <a:latin typeface="+mj-lt"/>
              </a:rPr>
              <a:t>stéréotypes</a:t>
            </a:r>
            <a:r>
              <a:rPr lang="fr-CH" sz="2400" dirty="0" smtClean="0">
                <a:latin typeface="+mj-lt"/>
              </a:rPr>
              <a:t> envers les autres langues, d'une part </a:t>
            </a:r>
            <a:r>
              <a:rPr lang="fr-CH" sz="2400" b="1" dirty="0" smtClean="0">
                <a:latin typeface="+mj-lt"/>
              </a:rPr>
              <a:t>en impliquant ces langues dans les activités réalisées</a:t>
            </a:r>
            <a:r>
              <a:rPr lang="fr-CH" sz="2400" dirty="0" smtClean="0">
                <a:latin typeface="+mj-lt"/>
              </a:rPr>
              <a:t>, d'autre part en développant leur exploration au moyen de </a:t>
            </a:r>
            <a:r>
              <a:rPr lang="fr-CH" sz="2400" b="1" dirty="0" smtClean="0">
                <a:latin typeface="+mj-lt"/>
              </a:rPr>
              <a:t>jeux d'écoute</a:t>
            </a:r>
            <a:r>
              <a:rPr lang="fr-CH" sz="2400" dirty="0" smtClean="0">
                <a:latin typeface="+mj-lt"/>
              </a:rPr>
              <a:t>, par la </a:t>
            </a:r>
            <a:r>
              <a:rPr lang="fr-CH" sz="2400" b="1" dirty="0" smtClean="0">
                <a:latin typeface="+mj-lt"/>
              </a:rPr>
              <a:t>découverte de livres en d'autres langues </a:t>
            </a:r>
            <a:r>
              <a:rPr lang="fr-CH" sz="2400" dirty="0" smtClean="0">
                <a:latin typeface="+mj-lt"/>
              </a:rPr>
              <a:t>et </a:t>
            </a:r>
            <a:r>
              <a:rPr lang="fr-CH" sz="2400" b="1" dirty="0" smtClean="0">
                <a:latin typeface="+mj-lt"/>
              </a:rPr>
              <a:t>de systèmes d'écriture différents</a:t>
            </a:r>
            <a:r>
              <a:rPr lang="fr-CH" sz="2400" dirty="0" smtClean="0">
                <a:latin typeface="+mj-lt"/>
              </a:rPr>
              <a:t>.</a:t>
            </a:r>
            <a:endParaRPr lang="fr-CH" sz="2400" dirty="0">
              <a:latin typeface="+mj-lt"/>
            </a:endParaRPr>
          </a:p>
        </p:txBody>
      </p:sp>
    </p:spTree>
    <p:extLst>
      <p:ext uri="{BB962C8B-B14F-4D97-AF65-F5344CB8AC3E}">
        <p14:creationId xmlns:p14="http://schemas.microsoft.com/office/powerpoint/2010/main" val="15608237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CH" sz="2800" b="1" dirty="0" smtClean="0"/>
              <a:t>5. Où en est-on aujourd’hui? Quelques observations</a:t>
            </a:r>
            <a:endParaRPr lang="fr-CH" sz="2800" b="1" dirty="0"/>
          </a:p>
        </p:txBody>
      </p:sp>
      <p:sp>
        <p:nvSpPr>
          <p:cNvPr id="3" name="Espace réservé du contenu 2"/>
          <p:cNvSpPr>
            <a:spLocks noGrp="1"/>
          </p:cNvSpPr>
          <p:nvPr>
            <p:ph idx="1"/>
          </p:nvPr>
        </p:nvSpPr>
        <p:spPr>
          <a:xfrm>
            <a:off x="467544" y="1412776"/>
            <a:ext cx="8229600" cy="4525963"/>
          </a:xfrm>
        </p:spPr>
        <p:txBody>
          <a:bodyPr>
            <a:normAutofit fontScale="77500" lnSpcReduction="20000"/>
          </a:bodyPr>
          <a:lstStyle/>
          <a:p>
            <a:r>
              <a:rPr lang="fr-CH" dirty="0" smtClean="0"/>
              <a:t>Les documents « politiques » et, en particulier, le PER soutiennent clairement et explicitement une approche plurilingue des langues. (Il en va de même dans les autres régions linguistiques de la Suisse !)</a:t>
            </a:r>
          </a:p>
          <a:p>
            <a:r>
              <a:rPr lang="fr-CH" dirty="0" smtClean="0"/>
              <a:t>Il existe des outils conceptuels et des matériaux didactiques (EOLE, Ilots…)</a:t>
            </a:r>
          </a:p>
          <a:p>
            <a:r>
              <a:rPr lang="fr-CH" dirty="0" smtClean="0"/>
              <a:t>Cependant, ces matériaux ont (au mieux) un statut de « moyen recommandé »: certain-e-s enseignant-e-s les utilisent, d’autres pas.</a:t>
            </a:r>
          </a:p>
          <a:p>
            <a:r>
              <a:rPr lang="fr-CH" dirty="0" smtClean="0"/>
              <a:t>Absence d’étude sérieuse sur l’usage, sur les pratiques en classe.</a:t>
            </a:r>
          </a:p>
          <a:p>
            <a:pPr marL="0" indent="0">
              <a:buNone/>
            </a:pPr>
            <a:endParaRPr lang="fr-CH" dirty="0"/>
          </a:p>
          <a:p>
            <a:pPr marL="0" indent="0" algn="ctr">
              <a:buNone/>
            </a:pPr>
            <a:r>
              <a:rPr lang="fr-CH" dirty="0" smtClean="0">
                <a:sym typeface="Wingdings" panose="05000000000000000000" pitchFamily="2" charset="2"/>
              </a:rPr>
              <a:t> </a:t>
            </a:r>
            <a:r>
              <a:rPr lang="fr-CH" dirty="0" smtClean="0"/>
              <a:t>Il demeure ainsi de nombreuses questions ouvertes…</a:t>
            </a:r>
            <a:endParaRPr lang="fr-CH" dirty="0"/>
          </a:p>
        </p:txBody>
      </p:sp>
    </p:spTree>
    <p:extLst>
      <p:ext uri="{BB962C8B-B14F-4D97-AF65-F5344CB8AC3E}">
        <p14:creationId xmlns:p14="http://schemas.microsoft.com/office/powerpoint/2010/main" val="26655891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96944" cy="1354162"/>
          </a:xfrm>
        </p:spPr>
        <p:txBody>
          <a:bodyPr>
            <a:normAutofit fontScale="90000"/>
          </a:bodyPr>
          <a:lstStyle/>
          <a:p>
            <a:r>
              <a:rPr lang="fr-CH" sz="3600" b="1" dirty="0" smtClean="0"/>
              <a:t>6. Quelques </a:t>
            </a:r>
            <a:r>
              <a:rPr lang="fr-CH" sz="3600" b="1" dirty="0"/>
              <a:t>questions et pistes pour l’avenir</a:t>
            </a:r>
            <a:r>
              <a:rPr lang="fr-CH" sz="3200" b="1" dirty="0" smtClean="0"/>
              <a:t/>
            </a:r>
            <a:br>
              <a:rPr lang="fr-CH" sz="3200" b="1" dirty="0" smtClean="0"/>
            </a:br>
            <a:r>
              <a:rPr lang="fr-CH" sz="3200" b="1" dirty="0" smtClean="0"/>
              <a:t>6.1. Comment promouvoir les approches innovantes ? La piste informatique</a:t>
            </a:r>
            <a:endParaRPr lang="fr-CH" sz="3200" b="1" dirty="0"/>
          </a:p>
        </p:txBody>
      </p:sp>
      <p:sp>
        <p:nvSpPr>
          <p:cNvPr id="4" name="ZoneTexte 3"/>
          <p:cNvSpPr txBox="1"/>
          <p:nvPr/>
        </p:nvSpPr>
        <p:spPr>
          <a:xfrm>
            <a:off x="827584" y="1988840"/>
            <a:ext cx="6768752" cy="523220"/>
          </a:xfrm>
          <a:prstGeom prst="rect">
            <a:avLst/>
          </a:prstGeom>
          <a:noFill/>
        </p:spPr>
        <p:txBody>
          <a:bodyPr wrap="square" rtlCol="0">
            <a:spAutoFit/>
          </a:bodyPr>
          <a:lstStyle/>
          <a:p>
            <a:r>
              <a:rPr lang="fr-CH" sz="2800" i="1" dirty="0" smtClean="0"/>
              <a:t>Cf. </a:t>
            </a:r>
            <a:r>
              <a:rPr lang="fr-CH" sz="2800" dirty="0" smtClean="0"/>
              <a:t>Données site EOLE :</a:t>
            </a:r>
            <a:endParaRPr lang="fr-CH"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06" y="2636912"/>
            <a:ext cx="8437204" cy="193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827584" y="4869160"/>
            <a:ext cx="7632848" cy="1200329"/>
          </a:xfrm>
          <a:prstGeom prst="rect">
            <a:avLst/>
          </a:prstGeom>
          <a:noFill/>
        </p:spPr>
        <p:txBody>
          <a:bodyPr wrap="square" rtlCol="0">
            <a:spAutoFit/>
          </a:bodyPr>
          <a:lstStyle/>
          <a:p>
            <a:pPr algn="just"/>
            <a:r>
              <a:rPr lang="fr-CH" sz="2400" dirty="0" smtClean="0"/>
              <a:t>Il importe également, pour chaque activité proposée, d’insérer des liens directs aux objectifs de la version en ligne du PER.</a:t>
            </a:r>
            <a:endParaRPr lang="fr-CH" sz="2400" dirty="0"/>
          </a:p>
        </p:txBody>
      </p:sp>
    </p:spTree>
    <p:extLst>
      <p:ext uri="{BB962C8B-B14F-4D97-AF65-F5344CB8AC3E}">
        <p14:creationId xmlns:p14="http://schemas.microsoft.com/office/powerpoint/2010/main" val="16971292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sz="2000" b="1" dirty="0"/>
              <a:t>6. Quelques questions et pistes pour l’avenir</a:t>
            </a:r>
            <a:r>
              <a:rPr lang="fr-CH" sz="2800" b="1" dirty="0"/>
              <a:t/>
            </a:r>
            <a:br>
              <a:rPr lang="fr-CH" sz="2800" b="1" dirty="0"/>
            </a:br>
            <a:r>
              <a:rPr lang="fr-CH" sz="2800" b="1" dirty="0" smtClean="0"/>
              <a:t>6.2. L’intégration dans les moyens d’enseignement – le défi à venir !</a:t>
            </a:r>
            <a:endParaRPr lang="fr-CH" sz="2800" b="1" dirty="0"/>
          </a:p>
        </p:txBody>
      </p:sp>
      <p:sp>
        <p:nvSpPr>
          <p:cNvPr id="4" name="Espace réservé du contenu 2"/>
          <p:cNvSpPr>
            <a:spLocks noGrp="1"/>
          </p:cNvSpPr>
          <p:nvPr>
            <p:ph idx="1"/>
          </p:nvPr>
        </p:nvSpPr>
        <p:spPr>
          <a:xfrm>
            <a:off x="467544" y="1628800"/>
            <a:ext cx="8229600" cy="4781128"/>
          </a:xfrm>
        </p:spPr>
        <p:txBody>
          <a:bodyPr>
            <a:normAutofit fontScale="70000" lnSpcReduction="20000"/>
          </a:bodyPr>
          <a:lstStyle/>
          <a:p>
            <a:pPr marL="0" indent="0">
              <a:buNone/>
            </a:pPr>
            <a:r>
              <a:rPr lang="fr-CH" sz="3300" i="1" dirty="0" smtClean="0"/>
              <a:t>Cf. </a:t>
            </a:r>
            <a:r>
              <a:rPr lang="fr-CH" sz="3300" dirty="0" smtClean="0"/>
              <a:t>Appel d’offres public pour le moyen d’enseignement de l’allemand (2011) – principes didactiques généraux:</a:t>
            </a:r>
          </a:p>
          <a:p>
            <a:pPr marL="0" indent="0">
              <a:buNone/>
            </a:pPr>
            <a:r>
              <a:rPr lang="fr-CH" sz="3300" dirty="0" smtClean="0"/>
              <a:t> </a:t>
            </a:r>
          </a:p>
          <a:p>
            <a:pPr algn="just">
              <a:buFontTx/>
              <a:buChar char="-"/>
            </a:pPr>
            <a:r>
              <a:rPr lang="fr-CH" sz="3100" dirty="0" smtClean="0"/>
              <a:t>«La collection de moyens devra mettre l’accent sur une approche didactique communicative, actionnelle, fonctionnelle et interculturelle directement liée à l’enseignement par tâches dans le sens défini par le CECR»</a:t>
            </a:r>
          </a:p>
          <a:p>
            <a:pPr marL="0" indent="0" algn="just">
              <a:buNone/>
            </a:pPr>
            <a:endParaRPr lang="fr-CH" sz="3100" dirty="0" smtClean="0"/>
          </a:p>
          <a:p>
            <a:pPr algn="just">
              <a:buFontTx/>
              <a:buChar char="-"/>
            </a:pPr>
            <a:r>
              <a:rPr lang="fr-CH" sz="3300" dirty="0" smtClean="0"/>
              <a:t>« Le moyen s’inscrira dans une </a:t>
            </a:r>
            <a:r>
              <a:rPr lang="fr-CH" sz="3300" dirty="0" smtClean="0">
                <a:solidFill>
                  <a:srgbClr val="FF0000"/>
                </a:solidFill>
              </a:rPr>
              <a:t>perspective de didactique plurilingue et interculturelle</a:t>
            </a:r>
            <a:r>
              <a:rPr lang="fr-CH" sz="3300" dirty="0" smtClean="0"/>
              <a:t>, articulant au mieux l’apprentissage du français (L1), de l’allemand (L2) et de l’anglais (L3) et cherchant à établir des liens entre ces langues, comme avec d’autres langues » (CIIP 2011)</a:t>
            </a:r>
          </a:p>
          <a:p>
            <a:pPr marL="0" indent="0" algn="just">
              <a:buNone/>
            </a:pPr>
            <a:endParaRPr lang="fr-CH" sz="3300" dirty="0" smtClean="0"/>
          </a:p>
          <a:p>
            <a:pPr marL="0" indent="0" algn="just">
              <a:buNone/>
            </a:pPr>
            <a:r>
              <a:rPr lang="fr-CH" sz="3300" dirty="0" smtClean="0"/>
              <a:t>Mais…</a:t>
            </a:r>
            <a:endParaRPr lang="fr-CH" dirty="0" smtClean="0"/>
          </a:p>
          <a:p>
            <a:pPr>
              <a:buFontTx/>
              <a:buChar char="-"/>
            </a:pPr>
            <a:endParaRPr lang="fr-CH" dirty="0"/>
          </a:p>
        </p:txBody>
      </p:sp>
    </p:spTree>
    <p:extLst>
      <p:ext uri="{BB962C8B-B14F-4D97-AF65-F5344CB8AC3E}">
        <p14:creationId xmlns:p14="http://schemas.microsoft.com/office/powerpoint/2010/main" val="142867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a:bodyPr>
          <a:lstStyle/>
          <a:p>
            <a:r>
              <a:rPr lang="fr-CH" sz="2400" b="1" dirty="0" smtClean="0"/>
              <a:t>L’exemple des « Ilots de plurilinguisme en classe d’histoire »</a:t>
            </a:r>
            <a:endParaRPr lang="fr-CH"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3378001" cy="485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788024" y="1772816"/>
            <a:ext cx="3672408" cy="2677656"/>
          </a:xfrm>
          <a:prstGeom prst="rect">
            <a:avLst/>
          </a:prstGeom>
          <a:noFill/>
        </p:spPr>
        <p:txBody>
          <a:bodyPr wrap="square" rtlCol="0">
            <a:spAutoFit/>
          </a:bodyPr>
          <a:lstStyle/>
          <a:p>
            <a:r>
              <a:rPr lang="fr-CH" sz="2800" dirty="0" smtClean="0"/>
              <a:t>= fiches </a:t>
            </a:r>
            <a:r>
              <a:rPr lang="fr-CH" sz="2800" dirty="0"/>
              <a:t>pédagogiques </a:t>
            </a:r>
            <a:r>
              <a:rPr lang="fr-CH" sz="2800" dirty="0" smtClean="0"/>
              <a:t>pour </a:t>
            </a:r>
            <a:r>
              <a:rPr lang="fr-CH" sz="2800" dirty="0"/>
              <a:t>une didactique de l’intercompréhension (lecture de textes en langue source en cours d’histoire)</a:t>
            </a:r>
          </a:p>
        </p:txBody>
      </p:sp>
    </p:spTree>
    <p:extLst>
      <p:ext uri="{BB962C8B-B14F-4D97-AF65-F5344CB8AC3E}">
        <p14:creationId xmlns:p14="http://schemas.microsoft.com/office/powerpoint/2010/main" val="37521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241" y="908720"/>
            <a:ext cx="7567533" cy="568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83568" y="219998"/>
            <a:ext cx="7920880" cy="369332"/>
          </a:xfrm>
          <a:prstGeom prst="rect">
            <a:avLst/>
          </a:prstGeom>
          <a:noFill/>
        </p:spPr>
        <p:txBody>
          <a:bodyPr wrap="square" rtlCol="0">
            <a:spAutoFit/>
          </a:bodyPr>
          <a:lstStyle/>
          <a:p>
            <a:pPr algn="ctr"/>
            <a:r>
              <a:rPr lang="fr-CH" b="1" dirty="0"/>
              <a:t>L’exemple des « Ilots de plurilinguisme en classe d’histoire »</a:t>
            </a:r>
            <a:endParaRPr lang="fr-CH" dirty="0"/>
          </a:p>
        </p:txBody>
      </p:sp>
    </p:spTree>
    <p:extLst>
      <p:ext uri="{BB962C8B-B14F-4D97-AF65-F5344CB8AC3E}">
        <p14:creationId xmlns:p14="http://schemas.microsoft.com/office/powerpoint/2010/main" val="1104754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220199" y="148404"/>
            <a:ext cx="8637588" cy="504354"/>
          </a:xfrm>
        </p:spPr>
        <p:txBody>
          <a:bodyPr>
            <a:normAutofit fontScale="90000"/>
          </a:bodyPr>
          <a:lstStyle/>
          <a:p>
            <a:r>
              <a:rPr lang="fr-CH" altLang="fr-FR" sz="2800" b="1" dirty="0" smtClean="0">
                <a:latin typeface="Times New Roman" pitchFamily="18" charset="0"/>
                <a:cs typeface="Times New Roman" pitchFamily="18" charset="0"/>
              </a:rPr>
              <a:t>L’exemple de Passepartout</a:t>
            </a:r>
            <a:endParaRPr lang="fr-CH" altLang="fr-FR" sz="2800" b="1" i="1" dirty="0" smtClean="0">
              <a:latin typeface="Times New Roman" pitchFamily="18" charset="0"/>
              <a:cs typeface="Times New Roman" pitchFamily="18" charset="0"/>
            </a:endParaRPr>
          </a:p>
        </p:txBody>
      </p:sp>
      <p:pic>
        <p:nvPicPr>
          <p:cNvPr id="29699" name="Image 3"/>
          <p:cNvPicPr>
            <a:picLocks noChangeAspect="1" noChangeArrowheads="1"/>
          </p:cNvPicPr>
          <p:nvPr/>
        </p:nvPicPr>
        <p:blipFill>
          <a:blip r:embed="rId3">
            <a:extLst>
              <a:ext uri="{28A0092B-C50C-407E-A947-70E740481C1C}">
                <a14:useLocalDpi xmlns:a14="http://schemas.microsoft.com/office/drawing/2010/main" val="0"/>
              </a:ext>
            </a:extLst>
          </a:blip>
          <a:srcRect l="8319" t="12515" r="39336" b="28951"/>
          <a:stretch>
            <a:fillRect/>
          </a:stretch>
        </p:blipFill>
        <p:spPr bwMode="auto">
          <a:xfrm>
            <a:off x="761570" y="652758"/>
            <a:ext cx="7554846" cy="574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533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Image 3"/>
          <p:cNvPicPr>
            <a:picLocks noChangeAspect="1" noChangeArrowheads="1"/>
          </p:cNvPicPr>
          <p:nvPr/>
        </p:nvPicPr>
        <p:blipFill>
          <a:blip r:embed="rId2" cstate="print"/>
          <a:srcRect l="10353" t="15404" r="37605" b="25623"/>
          <a:stretch>
            <a:fillRect/>
          </a:stretch>
        </p:blipFill>
        <p:spPr bwMode="auto">
          <a:xfrm>
            <a:off x="524998" y="241356"/>
            <a:ext cx="8007442" cy="6067369"/>
          </a:xfrm>
          <a:prstGeom prst="rect">
            <a:avLst/>
          </a:prstGeom>
          <a:noFill/>
          <a:ln w="9525">
            <a:noFill/>
            <a:miter lim="800000"/>
            <a:headEnd/>
            <a:tailEnd/>
          </a:ln>
        </p:spPr>
      </p:pic>
    </p:spTree>
    <p:extLst>
      <p:ext uri="{BB962C8B-B14F-4D97-AF65-F5344CB8AC3E}">
        <p14:creationId xmlns:p14="http://schemas.microsoft.com/office/powerpoint/2010/main" val="2690285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sz="2000" b="1" dirty="0"/>
              <a:t>6. Quelques questions et pistes pour l’avenir </a:t>
            </a:r>
            <a:r>
              <a:rPr lang="fr-CH" sz="2000" b="1" dirty="0" smtClean="0"/>
              <a:t/>
            </a:r>
            <a:br>
              <a:rPr lang="fr-CH" sz="2000" b="1" dirty="0" smtClean="0"/>
            </a:br>
            <a:r>
              <a:rPr lang="fr-CH" sz="3200" b="1" dirty="0" smtClean="0"/>
              <a:t> 6.3. Comment faire bouger l’enseignement de la langue de « scolarisation »?</a:t>
            </a:r>
            <a:endParaRPr lang="fr-CH" sz="3200" b="1" dirty="0"/>
          </a:p>
        </p:txBody>
      </p:sp>
      <p:sp>
        <p:nvSpPr>
          <p:cNvPr id="4" name="ZoneTexte 3"/>
          <p:cNvSpPr txBox="1"/>
          <p:nvPr/>
        </p:nvSpPr>
        <p:spPr>
          <a:xfrm>
            <a:off x="395536" y="1700808"/>
            <a:ext cx="4968552" cy="4401205"/>
          </a:xfrm>
          <a:prstGeom prst="rect">
            <a:avLst/>
          </a:prstGeom>
          <a:noFill/>
        </p:spPr>
        <p:txBody>
          <a:bodyPr wrap="square" rtlCol="0">
            <a:spAutoFit/>
          </a:bodyPr>
          <a:lstStyle/>
          <a:p>
            <a:pPr marL="285750" indent="-285750">
              <a:buFont typeface="Arial" panose="020B0604020202020204" pitchFamily="34" charset="0"/>
              <a:buChar char="•"/>
            </a:pPr>
            <a:r>
              <a:rPr lang="fr-CH" sz="2800" dirty="0" smtClean="0"/>
              <a:t>Une difficulté liée aux représentations </a:t>
            </a:r>
            <a:r>
              <a:rPr lang="fr-CH" sz="2800" dirty="0"/>
              <a:t>de la L1!</a:t>
            </a:r>
          </a:p>
          <a:p>
            <a:pPr marL="285750" indent="-285750">
              <a:buFont typeface="Arial" panose="020B0604020202020204" pitchFamily="34" charset="0"/>
              <a:buChar char="•"/>
            </a:pPr>
            <a:r>
              <a:rPr lang="fr-CH" sz="2800" dirty="0" smtClean="0"/>
              <a:t>Une questions difficile, à affronter : quand le « détour » par d’autres langues aide-t-il vraiment à l’apprentissage de la langue de scolarisation ?</a:t>
            </a:r>
          </a:p>
          <a:p>
            <a:pPr marL="285750" indent="-285750">
              <a:buFont typeface="Arial" panose="020B0604020202020204" pitchFamily="34" charset="0"/>
              <a:buChar char="•"/>
            </a:pPr>
            <a:r>
              <a:rPr lang="fr-CH" sz="2800" dirty="0" smtClean="0"/>
              <a:t>Une autre conception de l’enseignement de la littérature ?...</a:t>
            </a:r>
            <a:endParaRPr lang="fr-CH"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132278"/>
            <a:ext cx="2865801" cy="338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546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r>
              <a:rPr lang="fr-CH" sz="3200" b="1" dirty="0" smtClean="0"/>
              <a:t>La diversité, une ressource pour le français!? </a:t>
            </a:r>
            <a:endParaRPr lang="fr-CH" sz="32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268760"/>
            <a:ext cx="6840760" cy="473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611560" y="6309320"/>
            <a:ext cx="8064896" cy="369332"/>
          </a:xfrm>
          <a:prstGeom prst="rect">
            <a:avLst/>
          </a:prstGeom>
          <a:noFill/>
        </p:spPr>
        <p:txBody>
          <a:bodyPr wrap="square" rtlCol="0">
            <a:spAutoFit/>
          </a:bodyPr>
          <a:lstStyle/>
          <a:p>
            <a:r>
              <a:rPr lang="fr-CH" i="1" dirty="0" smtClean="0">
                <a:hlinkClick r:id="rId4"/>
              </a:rPr>
              <a:t>Cf. </a:t>
            </a:r>
            <a:r>
              <a:rPr lang="fr-CH" dirty="0" smtClean="0">
                <a:hlinkClick r:id="rId4"/>
              </a:rPr>
              <a:t>http</a:t>
            </a:r>
            <a:r>
              <a:rPr lang="fr-CH" dirty="0">
                <a:hlinkClick r:id="rId4"/>
              </a:rPr>
              <a:t>://</a:t>
            </a:r>
            <a:r>
              <a:rPr lang="fr-CH" dirty="0" smtClean="0">
                <a:hlinkClick r:id="rId4"/>
              </a:rPr>
              <a:t>www.irdp.ch/eole/eole_txts_fdl/index.html</a:t>
            </a:r>
            <a:r>
              <a:rPr lang="fr-CH" dirty="0" smtClean="0"/>
              <a:t> </a:t>
            </a:r>
            <a:endParaRPr lang="fr-CH" dirty="0"/>
          </a:p>
        </p:txBody>
      </p:sp>
    </p:spTree>
    <p:extLst>
      <p:ext uri="{BB962C8B-B14F-4D97-AF65-F5344CB8AC3E}">
        <p14:creationId xmlns:p14="http://schemas.microsoft.com/office/powerpoint/2010/main" val="1311734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5576" y="116632"/>
            <a:ext cx="7772400" cy="828675"/>
          </a:xfrm>
        </p:spPr>
        <p:txBody>
          <a:bodyPr>
            <a:normAutofit fontScale="90000"/>
          </a:bodyPr>
          <a:lstStyle/>
          <a:p>
            <a:pPr algn="ctr"/>
            <a:r>
              <a:rPr lang="fr-CH" altLang="fr-FR" sz="3600" b="1" dirty="0" smtClean="0"/>
              <a:t>Mais ce n’est pas suffisant… </a:t>
            </a:r>
            <a:br>
              <a:rPr lang="fr-CH" altLang="fr-FR" sz="3600" b="1" dirty="0" smtClean="0"/>
            </a:br>
            <a:r>
              <a:rPr lang="fr-CH" altLang="fr-FR" sz="3100" b="1" dirty="0" smtClean="0"/>
              <a:t>La Suisse, un pays quadrilingue et même plus !</a:t>
            </a:r>
            <a:r>
              <a:rPr lang="fr-CH" altLang="fr-FR" sz="3200" b="1" dirty="0" smtClean="0"/>
              <a:t> </a:t>
            </a:r>
            <a:endParaRPr lang="fr-FR" altLang="fr-FR" sz="3200" b="1" dirty="0" smtClean="0"/>
          </a:p>
        </p:txBody>
      </p:sp>
      <p:pic>
        <p:nvPicPr>
          <p:cNvPr id="6147" name="Picture 3" descr="\\ne.ch\dfs\HomeCIIP\BurkhardtS\Mes documents\Carte suisse_regions linguistiqu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1268760"/>
            <a:ext cx="5472608" cy="387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ZoneTexte 3"/>
          <p:cNvSpPr txBox="1">
            <a:spLocks noChangeArrowheads="1"/>
          </p:cNvSpPr>
          <p:nvPr/>
        </p:nvSpPr>
        <p:spPr bwMode="auto">
          <a:xfrm>
            <a:off x="755576" y="5445224"/>
            <a:ext cx="75608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CH" altLang="fr-FR" sz="2800" dirty="0"/>
              <a:t>4 langues nationales, des dialectes, des langues liées à l’immigration… et l’anglais</a:t>
            </a:r>
            <a:r>
              <a:rPr lang="fr-CH" altLang="fr-FR" sz="2800" dirty="0" smtClean="0"/>
              <a:t>!</a:t>
            </a:r>
            <a:endParaRPr lang="fr-CH" altLang="fr-FR" sz="2800" dirty="0"/>
          </a:p>
        </p:txBody>
      </p:sp>
    </p:spTree>
    <p:extLst>
      <p:ext uri="{BB962C8B-B14F-4D97-AF65-F5344CB8AC3E}">
        <p14:creationId xmlns:p14="http://schemas.microsoft.com/office/powerpoint/2010/main" val="3748764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88640"/>
            <a:ext cx="4260726" cy="137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475" y="2132856"/>
            <a:ext cx="2171424" cy="194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23528" y="1998217"/>
            <a:ext cx="5904656" cy="4154984"/>
          </a:xfrm>
          <a:prstGeom prst="rect">
            <a:avLst/>
          </a:prstGeom>
          <a:noFill/>
        </p:spPr>
        <p:txBody>
          <a:bodyPr wrap="square" rtlCol="0">
            <a:spAutoFit/>
          </a:bodyPr>
          <a:lstStyle/>
          <a:p>
            <a:r>
              <a:rPr lang="fr-CH" sz="2400" dirty="0" smtClean="0"/>
              <a:t>Cette </a:t>
            </a:r>
            <a:r>
              <a:rPr lang="fr-CH" sz="2400" dirty="0"/>
              <a:t>séquence permet de :</a:t>
            </a:r>
          </a:p>
          <a:p>
            <a:pPr marL="285750" indent="-285750">
              <a:buFont typeface="Arial" panose="020B0604020202020204" pitchFamily="34" charset="0"/>
              <a:buChar char="•"/>
            </a:pPr>
            <a:r>
              <a:rPr lang="fr-CH" sz="2400" dirty="0" smtClean="0"/>
              <a:t>d’identifier </a:t>
            </a:r>
            <a:r>
              <a:rPr lang="fr-CH" sz="2400" dirty="0"/>
              <a:t>neuf genres de </a:t>
            </a:r>
            <a:r>
              <a:rPr lang="fr-CH" sz="2400" dirty="0" smtClean="0"/>
              <a:t>textes </a:t>
            </a:r>
            <a:r>
              <a:rPr lang="fr-CH" sz="2400" dirty="0"/>
              <a:t>par leur aspect formel</a:t>
            </a:r>
          </a:p>
          <a:p>
            <a:pPr marL="285750" indent="-285750">
              <a:buFont typeface="Arial" panose="020B0604020202020204" pitchFamily="34" charset="0"/>
              <a:buChar char="•"/>
            </a:pPr>
            <a:r>
              <a:rPr lang="fr-CH" sz="2400" dirty="0" smtClean="0"/>
              <a:t>d’affiner </a:t>
            </a:r>
            <a:r>
              <a:rPr lang="fr-CH" sz="2400" dirty="0"/>
              <a:t>des critères distinctifs à l’intérieur d’un même regroupement de genres</a:t>
            </a:r>
          </a:p>
          <a:p>
            <a:pPr marL="285750" indent="-285750">
              <a:buFont typeface="Arial" panose="020B0604020202020204" pitchFamily="34" charset="0"/>
              <a:buChar char="•"/>
            </a:pPr>
            <a:r>
              <a:rPr lang="fr-CH" sz="2400" dirty="0" smtClean="0"/>
              <a:t>de </a:t>
            </a:r>
            <a:r>
              <a:rPr lang="fr-CH" sz="2400" dirty="0"/>
              <a:t>préparer, à l’intérieur du curriculum </a:t>
            </a:r>
            <a:r>
              <a:rPr lang="fr-CH" sz="2400" i="1" dirty="0"/>
              <a:t>EOLE, genres de textes et fonctionnement de la langue, </a:t>
            </a:r>
            <a:r>
              <a:rPr lang="fr-CH" sz="2400" dirty="0"/>
              <a:t>l’articulation de la dimension textuelle des genres de textes à des aspects de fonctionnement de la langue dans une perspective plurilingue. </a:t>
            </a:r>
          </a:p>
        </p:txBody>
      </p:sp>
    </p:spTree>
    <p:extLst>
      <p:ext uri="{BB962C8B-B14F-4D97-AF65-F5344CB8AC3E}">
        <p14:creationId xmlns:p14="http://schemas.microsoft.com/office/powerpoint/2010/main" val="17551128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87905"/>
            <a:ext cx="5544616" cy="564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899592" y="188640"/>
            <a:ext cx="7776864" cy="584775"/>
          </a:xfrm>
          <a:prstGeom prst="rect">
            <a:avLst/>
          </a:prstGeom>
          <a:noFill/>
        </p:spPr>
        <p:txBody>
          <a:bodyPr wrap="square" rtlCol="0">
            <a:spAutoFit/>
          </a:bodyPr>
          <a:lstStyle/>
          <a:p>
            <a:pPr algn="ctr"/>
            <a:r>
              <a:rPr lang="fr-CH" sz="3200" b="1" dirty="0" smtClean="0"/>
              <a:t>Schémas de la visibilité des genres de textes </a:t>
            </a:r>
            <a:endParaRPr lang="fr-CH" sz="3200" b="1" dirty="0"/>
          </a:p>
        </p:txBody>
      </p:sp>
    </p:spTree>
    <p:extLst>
      <p:ext uri="{BB962C8B-B14F-4D97-AF65-F5344CB8AC3E}">
        <p14:creationId xmlns:p14="http://schemas.microsoft.com/office/powerpoint/2010/main" val="2695963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55" y="1124744"/>
            <a:ext cx="8864434"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971600" y="389855"/>
            <a:ext cx="7344816" cy="461665"/>
          </a:xfrm>
          <a:prstGeom prst="rect">
            <a:avLst/>
          </a:prstGeom>
          <a:noFill/>
        </p:spPr>
        <p:txBody>
          <a:bodyPr wrap="square" rtlCol="0">
            <a:spAutoFit/>
          </a:bodyPr>
          <a:lstStyle/>
          <a:p>
            <a:pPr algn="ctr"/>
            <a:r>
              <a:rPr lang="fr-CH" sz="2400" b="1" dirty="0"/>
              <a:t>Tableau de classement des 9 genres de textes travaillés</a:t>
            </a:r>
            <a:endParaRPr lang="fr-CH" sz="2400" dirty="0"/>
          </a:p>
        </p:txBody>
      </p:sp>
    </p:spTree>
    <p:extLst>
      <p:ext uri="{BB962C8B-B14F-4D97-AF65-F5344CB8AC3E}">
        <p14:creationId xmlns:p14="http://schemas.microsoft.com/office/powerpoint/2010/main" val="22959332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sz="2000" b="1" dirty="0"/>
              <a:t>6. Quelques questions et pistes pour l’avenir</a:t>
            </a:r>
            <a:r>
              <a:rPr lang="fr-CH" sz="3200" b="1" dirty="0"/>
              <a:t/>
            </a:r>
            <a:br>
              <a:rPr lang="fr-CH" sz="3200" b="1" dirty="0"/>
            </a:br>
            <a:r>
              <a:rPr lang="fr-CH" sz="3200" b="1" dirty="0" smtClean="0"/>
              <a:t>6.4. De la pluralité linguistique à la variation interne aux langues</a:t>
            </a:r>
            <a:endParaRPr lang="fr-CH" sz="32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8902" y="3356992"/>
            <a:ext cx="494755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44824"/>
            <a:ext cx="3290861" cy="273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a:off x="2843808" y="2996952"/>
            <a:ext cx="2088232"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10832" y="5157192"/>
            <a:ext cx="3829968" cy="369332"/>
          </a:xfrm>
          <a:prstGeom prst="rect">
            <a:avLst/>
          </a:prstGeom>
          <a:noFill/>
        </p:spPr>
        <p:txBody>
          <a:bodyPr wrap="square" rtlCol="0">
            <a:spAutoFit/>
          </a:bodyPr>
          <a:lstStyle/>
          <a:p>
            <a:r>
              <a:rPr lang="fr-CH" b="1" dirty="0" smtClean="0">
                <a:latin typeface="+mj-lt"/>
                <a:hlinkClick r:id="rId4"/>
              </a:rPr>
              <a:t>http://www.irdp.ch/eole/index.html</a:t>
            </a:r>
            <a:r>
              <a:rPr lang="fr-CH" b="1" dirty="0" smtClean="0">
                <a:latin typeface="+mj-lt"/>
              </a:rPr>
              <a:t> </a:t>
            </a:r>
          </a:p>
        </p:txBody>
      </p:sp>
    </p:spTree>
    <p:extLst>
      <p:ext uri="{BB962C8B-B14F-4D97-AF65-F5344CB8AC3E}">
        <p14:creationId xmlns:p14="http://schemas.microsoft.com/office/powerpoint/2010/main" val="8215724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339725" y="404664"/>
            <a:ext cx="1856011" cy="576262"/>
          </a:xfrm>
        </p:spPr>
        <p:txBody>
          <a:bodyPr>
            <a:noAutofit/>
          </a:bodyPr>
          <a:lstStyle/>
          <a:p>
            <a:r>
              <a:rPr lang="fr-CH" altLang="fr-FR" sz="2000" b="1" dirty="0" smtClean="0"/>
              <a:t>Le </a:t>
            </a:r>
            <a:r>
              <a:rPr lang="fr-CH" altLang="fr-FR" sz="2000" b="1" dirty="0" err="1" smtClean="0"/>
              <a:t>Yatzy</a:t>
            </a:r>
            <a:r>
              <a:rPr lang="fr-CH" altLang="fr-FR" sz="2000" b="1" dirty="0" smtClean="0"/>
              <a:t> des langues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12776"/>
            <a:ext cx="1800200" cy="161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75889"/>
            <a:ext cx="5814814" cy="608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C:\DOCUME~1\PenotD\LOCALS~1\Temp\~DEST\SCAN009001.BMP"/>
          <p:cNvPicPr>
            <a:picLocks noChangeAspect="1" noChangeArrowheads="1"/>
          </p:cNvPicPr>
          <p:nvPr/>
        </p:nvPicPr>
        <p:blipFill>
          <a:blip r:embed="rId4" cstate="print"/>
          <a:srcRect/>
          <a:stretch>
            <a:fillRect/>
          </a:stretch>
        </p:blipFill>
        <p:spPr bwMode="auto">
          <a:xfrm>
            <a:off x="323528" y="3933056"/>
            <a:ext cx="1368152" cy="1899691"/>
          </a:xfrm>
          <a:prstGeom prst="rect">
            <a:avLst/>
          </a:prstGeom>
          <a:noFill/>
          <a:ln w="9525">
            <a:noFill/>
            <a:miter lim="800000"/>
            <a:headEnd/>
            <a:tailEnd/>
          </a:ln>
        </p:spPr>
      </p:pic>
    </p:spTree>
    <p:extLst>
      <p:ext uri="{BB962C8B-B14F-4D97-AF65-F5344CB8AC3E}">
        <p14:creationId xmlns:p14="http://schemas.microsoft.com/office/powerpoint/2010/main" val="2575667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339725" y="404664"/>
            <a:ext cx="1813075" cy="576262"/>
          </a:xfrm>
        </p:spPr>
        <p:txBody>
          <a:bodyPr>
            <a:noAutofit/>
          </a:bodyPr>
          <a:lstStyle/>
          <a:p>
            <a:r>
              <a:rPr lang="fr-CH" altLang="fr-FR" sz="2000" b="1" dirty="0" smtClean="0"/>
              <a:t>Le </a:t>
            </a:r>
            <a:r>
              <a:rPr lang="fr-CH" altLang="fr-FR" sz="2000" b="1" dirty="0" err="1" smtClean="0"/>
              <a:t>Yatzy</a:t>
            </a:r>
            <a:r>
              <a:rPr lang="fr-CH" altLang="fr-FR" sz="2000" b="1" dirty="0" smtClean="0"/>
              <a:t> des langues</a:t>
            </a:r>
          </a:p>
        </p:txBody>
      </p:sp>
      <p:pic>
        <p:nvPicPr>
          <p:cNvPr id="16387" name="Image 3"/>
          <p:cNvPicPr>
            <a:picLocks noChangeAspect="1" noChangeArrowheads="1"/>
          </p:cNvPicPr>
          <p:nvPr/>
        </p:nvPicPr>
        <p:blipFill>
          <a:blip r:embed="rId2">
            <a:extLst>
              <a:ext uri="{28A0092B-C50C-407E-A947-70E740481C1C}">
                <a14:useLocalDpi xmlns:a14="http://schemas.microsoft.com/office/drawing/2010/main" val="0"/>
              </a:ext>
            </a:extLst>
          </a:blip>
          <a:srcRect l="36050" t="23016" r="33189" b="5292"/>
          <a:stretch>
            <a:fillRect/>
          </a:stretch>
        </p:blipFill>
        <p:spPr bwMode="auto">
          <a:xfrm>
            <a:off x="2411760" y="102556"/>
            <a:ext cx="5904656" cy="659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12776"/>
            <a:ext cx="1800200" cy="1612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4"/>
          <p:cNvPicPr>
            <a:picLocks noChangeAspect="1" noChangeArrowheads="1"/>
          </p:cNvPicPr>
          <p:nvPr/>
        </p:nvPicPr>
        <p:blipFill>
          <a:blip r:embed="rId4" cstate="print"/>
          <a:srcRect l="48497" t="9290" r="9685" b="4942"/>
          <a:stretch>
            <a:fillRect/>
          </a:stretch>
        </p:blipFill>
        <p:spPr bwMode="auto">
          <a:xfrm>
            <a:off x="251520" y="3717032"/>
            <a:ext cx="1440160" cy="1902774"/>
          </a:xfrm>
          <a:prstGeom prst="rect">
            <a:avLst/>
          </a:prstGeom>
          <a:noFill/>
          <a:ln w="9525">
            <a:noFill/>
            <a:miter lim="800000"/>
            <a:headEnd/>
            <a:tailEnd/>
          </a:ln>
        </p:spPr>
      </p:pic>
    </p:spTree>
    <p:extLst>
      <p:ext uri="{BB962C8B-B14F-4D97-AF65-F5344CB8AC3E}">
        <p14:creationId xmlns:p14="http://schemas.microsoft.com/office/powerpoint/2010/main" val="41224071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CH" sz="3200" b="1" dirty="0" smtClean="0"/>
              <a:t>7. La nécessité d’un ancrage théorique solide</a:t>
            </a:r>
            <a:endParaRPr lang="fr-CH" sz="3200" b="1" dirty="0"/>
          </a:p>
        </p:txBody>
      </p:sp>
      <p:sp>
        <p:nvSpPr>
          <p:cNvPr id="4" name="ZoneTexte 3"/>
          <p:cNvSpPr txBox="1"/>
          <p:nvPr/>
        </p:nvSpPr>
        <p:spPr>
          <a:xfrm>
            <a:off x="251520" y="1538172"/>
            <a:ext cx="3672407" cy="4401205"/>
          </a:xfrm>
          <a:prstGeom prst="rect">
            <a:avLst/>
          </a:prstGeom>
          <a:noFill/>
        </p:spPr>
        <p:txBody>
          <a:bodyPr wrap="square" rtlCol="0">
            <a:spAutoFit/>
          </a:bodyPr>
          <a:lstStyle/>
          <a:p>
            <a:pPr>
              <a:buFont typeface="Arial" panose="020B0604020202020204" pitchFamily="34" charset="0"/>
              <a:buChar char="•"/>
            </a:pPr>
            <a:r>
              <a:rPr lang="fr-CH" sz="2800" dirty="0"/>
              <a:t> </a:t>
            </a:r>
            <a:r>
              <a:rPr lang="fr-CH" sz="2800" dirty="0" smtClean="0"/>
              <a:t>Clarifier </a:t>
            </a:r>
            <a:r>
              <a:rPr lang="fr-CH" sz="2800" dirty="0"/>
              <a:t>les objectifs d’apprentissage des </a:t>
            </a:r>
            <a:r>
              <a:rPr lang="fr-CH" sz="2800" i="1" dirty="0"/>
              <a:t>approches interlinguistiques </a:t>
            </a:r>
            <a:endParaRPr lang="fr-CH" sz="2800" i="1" dirty="0" smtClean="0"/>
          </a:p>
          <a:p>
            <a:endParaRPr lang="fr-CH" sz="2800" i="1" dirty="0"/>
          </a:p>
          <a:p>
            <a:r>
              <a:rPr lang="fr-CH" sz="2800" i="1" dirty="0" smtClean="0">
                <a:sym typeface="Wingdings" panose="05000000000000000000" pitchFamily="2" charset="2"/>
              </a:rPr>
              <a:t> </a:t>
            </a:r>
            <a:r>
              <a:rPr lang="fr-CH" sz="2800" dirty="0" smtClean="0">
                <a:sym typeface="Wingdings" panose="05000000000000000000" pitchFamily="2" charset="2"/>
              </a:rPr>
              <a:t>L</a:t>
            </a:r>
            <a:r>
              <a:rPr lang="fr-CH" sz="2800" dirty="0" smtClean="0"/>
              <a:t>e CARAP </a:t>
            </a:r>
            <a:r>
              <a:rPr lang="fr-CH" sz="2800" dirty="0"/>
              <a:t>: un cadre de référence pour les approches </a:t>
            </a:r>
            <a:r>
              <a:rPr lang="fr-CH" sz="2800" dirty="0" smtClean="0"/>
              <a:t>plurielles ou</a:t>
            </a:r>
            <a:r>
              <a:rPr lang="fr-CH" sz="2800" dirty="0"/>
              <a:t>… interlinguistiques</a:t>
            </a:r>
          </a:p>
          <a:p>
            <a:endParaRPr lang="fr-CH" sz="2800" dirty="0" smtClean="0"/>
          </a:p>
        </p:txBody>
      </p:sp>
      <p:pic>
        <p:nvPicPr>
          <p:cNvPr id="5" name="Image 1"/>
          <p:cNvPicPr>
            <a:picLocks noChangeAspect="1" noChangeArrowheads="1"/>
          </p:cNvPicPr>
          <p:nvPr/>
        </p:nvPicPr>
        <p:blipFill>
          <a:blip r:embed="rId3">
            <a:extLst>
              <a:ext uri="{28A0092B-C50C-407E-A947-70E740481C1C}">
                <a14:useLocalDpi xmlns:a14="http://schemas.microsoft.com/office/drawing/2010/main" val="0"/>
              </a:ext>
            </a:extLst>
          </a:blip>
          <a:srcRect l="33606" t="20650" r="30614" b="3835"/>
          <a:stretch>
            <a:fillRect/>
          </a:stretch>
        </p:blipFill>
        <p:spPr bwMode="auto">
          <a:xfrm>
            <a:off x="3923927" y="1268760"/>
            <a:ext cx="4877443" cy="519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7486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Text Box 2"/>
          <p:cNvSpPr txBox="1">
            <a:spLocks noChangeArrowheads="1"/>
          </p:cNvSpPr>
          <p:nvPr/>
        </p:nvSpPr>
        <p:spPr bwMode="auto">
          <a:xfrm>
            <a:off x="381000" y="5049838"/>
            <a:ext cx="8382000" cy="1016000"/>
          </a:xfrm>
          <a:prstGeom prst="rect">
            <a:avLst/>
          </a:prstGeom>
          <a:solidFill>
            <a:srgbClr val="FFFFCC"/>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spAutoFit/>
          </a:bodyPr>
          <a:lstStyle/>
          <a:p>
            <a:pPr defTabSz="449263">
              <a:lnSpc>
                <a:spcPct val="93000"/>
              </a:lnSpc>
              <a:spcBef>
                <a:spcPts val="1750"/>
              </a:spcBef>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l-PL" sz="3200" b="1" dirty="0">
                <a:latin typeface="Times New Roman" panose="02020603050405020304" pitchFamily="18" charset="0"/>
                <a:ea typeface="ＭＳ Ｐゴシック" charset="-128"/>
                <a:cs typeface="Times New Roman" panose="02020603050405020304" pitchFamily="18" charset="0"/>
              </a:rPr>
              <a:t>Capacités métalinguistiques globales</a:t>
            </a:r>
            <a:br>
              <a:rPr lang="pl-PL" sz="3200" b="1" dirty="0">
                <a:latin typeface="Times New Roman" panose="02020603050405020304" pitchFamily="18" charset="0"/>
                <a:ea typeface="ＭＳ Ｐゴシック" charset="-128"/>
                <a:cs typeface="Times New Roman" panose="02020603050405020304" pitchFamily="18" charset="0"/>
              </a:rPr>
            </a:br>
            <a:r>
              <a:rPr lang="pl-PL" sz="3200" b="1" dirty="0">
                <a:latin typeface="Times New Roman" panose="02020603050405020304" pitchFamily="18" charset="0"/>
                <a:ea typeface="ＭＳ Ｐゴシック" charset="-128"/>
                <a:cs typeface="Times New Roman" panose="02020603050405020304" pitchFamily="18" charset="0"/>
              </a:rPr>
              <a:t>Ouverture à la diversité</a:t>
            </a:r>
            <a:endParaRPr lang="en-GB" sz="3200" b="1" dirty="0">
              <a:latin typeface="Times New Roman" panose="02020603050405020304" pitchFamily="18" charset="0"/>
              <a:ea typeface="ＭＳ Ｐゴシック" charset="-128"/>
              <a:cs typeface="Times New Roman" panose="02020603050405020304" pitchFamily="18" charset="0"/>
            </a:endParaRPr>
          </a:p>
        </p:txBody>
      </p:sp>
      <p:sp>
        <p:nvSpPr>
          <p:cNvPr id="507907" name="Text Box 3"/>
          <p:cNvSpPr txBox="1">
            <a:spLocks noChangeArrowheads="1"/>
          </p:cNvSpPr>
          <p:nvPr/>
        </p:nvSpPr>
        <p:spPr bwMode="auto">
          <a:xfrm>
            <a:off x="380999" y="908720"/>
            <a:ext cx="5775325" cy="552450"/>
          </a:xfrm>
          <a:prstGeom prst="rect">
            <a:avLst/>
          </a:prstGeom>
          <a:solidFill>
            <a:srgbClr val="FFFFCC"/>
          </a:solidFill>
          <a:ln w="126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spAutoFit/>
          </a:bodyPr>
          <a:lstStyle/>
          <a:p>
            <a:pPr algn="ctr" defTabSz="449263">
              <a:lnSpc>
                <a:spcPct val="93000"/>
              </a:lnSpc>
              <a:spcBef>
                <a:spcPts val="1750"/>
              </a:spcBef>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err="1">
                <a:latin typeface="Times New Roman" panose="02020603050405020304" pitchFamily="18" charset="0"/>
                <a:ea typeface="ＭＳ Ｐゴシック" charset="-128"/>
                <a:cs typeface="Times New Roman" panose="02020603050405020304" pitchFamily="18" charset="0"/>
              </a:rPr>
              <a:t>Compétence</a:t>
            </a:r>
            <a:r>
              <a:rPr lang="en-GB" sz="3200" b="1" dirty="0">
                <a:latin typeface="Times New Roman" panose="02020603050405020304" pitchFamily="18" charset="0"/>
                <a:ea typeface="ＭＳ Ｐゴシック" charset="-128"/>
                <a:cs typeface="Times New Roman" panose="02020603050405020304" pitchFamily="18" charset="0"/>
              </a:rPr>
              <a:t> de communication</a:t>
            </a:r>
          </a:p>
        </p:txBody>
      </p:sp>
      <p:sp>
        <p:nvSpPr>
          <p:cNvPr id="507908" name="Line 4"/>
          <p:cNvSpPr>
            <a:spLocks noChangeShapeType="1"/>
          </p:cNvSpPr>
          <p:nvPr/>
        </p:nvSpPr>
        <p:spPr bwMode="auto">
          <a:xfrm>
            <a:off x="1066800" y="1600200"/>
            <a:ext cx="1588" cy="3505200"/>
          </a:xfrm>
          <a:prstGeom prst="line">
            <a:avLst/>
          </a:prstGeom>
          <a:noFill/>
          <a:ln w="7632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fr-FR">
              <a:ea typeface="MS PGothic" charset="0"/>
              <a:cs typeface="MS PGothic" charset="0"/>
            </a:endParaRPr>
          </a:p>
        </p:txBody>
      </p:sp>
      <p:sp>
        <p:nvSpPr>
          <p:cNvPr id="507909" name="AutoShape 5"/>
          <p:cNvSpPr>
            <a:spLocks noChangeArrowheads="1"/>
          </p:cNvSpPr>
          <p:nvPr/>
        </p:nvSpPr>
        <p:spPr bwMode="auto">
          <a:xfrm>
            <a:off x="685800" y="4343400"/>
            <a:ext cx="762000" cy="304800"/>
          </a:xfrm>
          <a:prstGeom prst="leftRightArrow">
            <a:avLst>
              <a:gd name="adj1" fmla="val 50000"/>
              <a:gd name="adj2" fmla="val 49769"/>
            </a:avLst>
          </a:prstGeom>
          <a:solidFill>
            <a:srgbClr val="00CC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da-DK">
              <a:ea typeface="ＭＳ Ｐゴシック" charset="0"/>
            </a:endParaRPr>
          </a:p>
        </p:txBody>
      </p:sp>
      <p:grpSp>
        <p:nvGrpSpPr>
          <p:cNvPr id="63494" name="Group 6"/>
          <p:cNvGrpSpPr>
            <a:grpSpLocks/>
          </p:cNvGrpSpPr>
          <p:nvPr/>
        </p:nvGrpSpPr>
        <p:grpSpPr bwMode="auto">
          <a:xfrm>
            <a:off x="1619250" y="4076700"/>
            <a:ext cx="2684463" cy="885825"/>
            <a:chOff x="1008" y="2640"/>
            <a:chExt cx="1374" cy="407"/>
          </a:xfrm>
        </p:grpSpPr>
        <p:sp>
          <p:nvSpPr>
            <p:cNvPr id="507911" name="AutoShape 7"/>
            <p:cNvSpPr>
              <a:spLocks noChangeArrowheads="1"/>
            </p:cNvSpPr>
            <p:nvPr/>
          </p:nvSpPr>
          <p:spPr bwMode="auto">
            <a:xfrm>
              <a:off x="1008" y="2640"/>
              <a:ext cx="1373" cy="384"/>
            </a:xfrm>
            <a:prstGeom prst="flowChartDisplay">
              <a:avLst/>
            </a:prstGeom>
            <a:solidFill>
              <a:srgbClr val="B2B2B2"/>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da-DK">
                <a:ea typeface="ＭＳ Ｐゴシック" charset="0"/>
              </a:endParaRPr>
            </a:p>
          </p:txBody>
        </p:sp>
        <p:sp>
          <p:nvSpPr>
            <p:cNvPr id="507912" name="Text Box 8"/>
            <p:cNvSpPr txBox="1">
              <a:spLocks noChangeArrowheads="1"/>
            </p:cNvSpPr>
            <p:nvPr/>
          </p:nvSpPr>
          <p:spPr bwMode="auto">
            <a:xfrm>
              <a:off x="1180" y="2688"/>
              <a:ext cx="1202" cy="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spAutoFit/>
            </a:bodyPr>
            <a:lstStyle/>
            <a:p>
              <a:pPr algn="ctr" defTabSz="449263">
                <a:lnSpc>
                  <a:spcPct val="93000"/>
                </a:lnSpc>
                <a:spcBef>
                  <a:spcPts val="1500"/>
                </a:spcBef>
                <a:buClr>
                  <a:srgbClr val="000000"/>
                </a:buClr>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dirty="0" err="1">
                  <a:solidFill>
                    <a:srgbClr val="000000"/>
                  </a:solidFill>
                  <a:latin typeface="Times New Roman" panose="02020603050405020304" pitchFamily="18" charset="0"/>
                  <a:ea typeface="Arial" charset="0"/>
                  <a:cs typeface="Times New Roman" panose="02020603050405020304" pitchFamily="18" charset="0"/>
                </a:rPr>
                <a:t>Nombre</a:t>
              </a:r>
              <a:r>
                <a:rPr lang="en-GB" sz="2400" b="1" dirty="0">
                  <a:solidFill>
                    <a:srgbClr val="000000"/>
                  </a:solidFill>
                  <a:latin typeface="Times New Roman" panose="02020603050405020304" pitchFamily="18" charset="0"/>
                  <a:ea typeface="Arial" charset="0"/>
                  <a:cs typeface="Times New Roman" panose="02020603050405020304" pitchFamily="18" charset="0"/>
                </a:rPr>
                <a:t> de </a:t>
              </a:r>
              <a:r>
                <a:rPr lang="en-GB" sz="2400" b="1" dirty="0" err="1">
                  <a:latin typeface="Times New Roman" panose="02020603050405020304" pitchFamily="18" charset="0"/>
                  <a:ea typeface="Arial" charset="0"/>
                  <a:cs typeface="Times New Roman" panose="02020603050405020304" pitchFamily="18" charset="0"/>
                </a:rPr>
                <a:t>langues</a:t>
              </a:r>
              <a:endParaRPr lang="en-GB" sz="2400" b="1" dirty="0">
                <a:latin typeface="Times New Roman" panose="02020603050405020304" pitchFamily="18" charset="0"/>
                <a:ea typeface="Arial" charset="0"/>
                <a:cs typeface="Times New Roman" panose="02020603050405020304" pitchFamily="18" charset="0"/>
              </a:endParaRPr>
            </a:p>
          </p:txBody>
        </p:sp>
      </p:grpSp>
      <p:sp>
        <p:nvSpPr>
          <p:cNvPr id="507914" name="Rectangle 10"/>
          <p:cNvSpPr>
            <a:spLocks noChangeArrowheads="1"/>
          </p:cNvSpPr>
          <p:nvPr/>
        </p:nvSpPr>
        <p:spPr bwMode="auto">
          <a:xfrm>
            <a:off x="4405313" y="1700213"/>
            <a:ext cx="4343400" cy="2438400"/>
          </a:xfrm>
          <a:prstGeom prst="rect">
            <a:avLst/>
          </a:prstGeom>
          <a:blipFill dpi="0" rotWithShape="0">
            <a:blip r:embed="rId3"/>
            <a:srcRect/>
            <a:tile tx="0" ty="0" sx="100000" sy="100000" flip="none" algn="tl"/>
          </a:blipFill>
          <a:ln w="2844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6800" rIns="90000" bIns="46800" anchor="ctr" anchorCtr="1"/>
          <a:lstStyle/>
          <a:p>
            <a:pP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dirty="0" err="1">
                <a:latin typeface="Times New Roman" panose="02020603050405020304" pitchFamily="18" charset="0"/>
                <a:ea typeface="ＭＳ Ｐゴシック" charset="0"/>
                <a:cs typeface="Times New Roman" panose="02020603050405020304" pitchFamily="18" charset="0"/>
              </a:rPr>
              <a:t>Didactique</a:t>
            </a:r>
            <a:r>
              <a:rPr lang="en-GB" sz="2400" b="1" dirty="0">
                <a:latin typeface="Times New Roman" panose="02020603050405020304" pitchFamily="18" charset="0"/>
                <a:ea typeface="ＭＳ Ｐゴシック" charset="0"/>
                <a:cs typeface="Times New Roman" panose="02020603050405020304" pitchFamily="18" charset="0"/>
              </a:rPr>
              <a:t> </a:t>
            </a:r>
            <a:r>
              <a:rPr lang="en-GB" sz="2400" b="1" dirty="0" err="1">
                <a:latin typeface="Times New Roman" panose="02020603050405020304" pitchFamily="18" charset="0"/>
                <a:ea typeface="ＭＳ Ｐゴシック" charset="0"/>
                <a:cs typeface="Times New Roman" panose="02020603050405020304" pitchFamily="18" charset="0"/>
              </a:rPr>
              <a:t>intégrée</a:t>
            </a:r>
            <a:endParaRPr lang="en-GB" sz="2400" b="1" dirty="0">
              <a:latin typeface="Times New Roman" panose="02020603050405020304" pitchFamily="18" charset="0"/>
              <a:ea typeface="ＭＳ Ｐゴシック" charset="0"/>
              <a:cs typeface="Times New Roman" panose="02020603050405020304" pitchFamily="18" charset="0"/>
            </a:endParaRPr>
          </a:p>
          <a:p>
            <a:pP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400" b="1" dirty="0">
              <a:latin typeface="Times New Roman" panose="02020603050405020304" pitchFamily="18" charset="0"/>
              <a:ea typeface="ＭＳ Ｐゴシック" charset="0"/>
              <a:cs typeface="Times New Roman" panose="02020603050405020304" pitchFamily="18" charset="0"/>
            </a:endParaRPr>
          </a:p>
          <a:p>
            <a:pP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dirty="0" err="1">
                <a:latin typeface="Times New Roman" panose="02020603050405020304" pitchFamily="18" charset="0"/>
                <a:ea typeface="ＭＳ Ｐゴシック" charset="0"/>
                <a:cs typeface="Times New Roman" panose="02020603050405020304" pitchFamily="18" charset="0"/>
              </a:rPr>
              <a:t>Intercompréhension</a:t>
            </a:r>
            <a:r>
              <a:rPr lang="en-GB" sz="2400" b="1" dirty="0">
                <a:latin typeface="Times New Roman" panose="02020603050405020304" pitchFamily="18" charset="0"/>
                <a:ea typeface="ＭＳ Ｐゴシック" charset="0"/>
                <a:cs typeface="Times New Roman" panose="02020603050405020304" pitchFamily="18" charset="0"/>
              </a:rPr>
              <a:t> entre </a:t>
            </a:r>
            <a:r>
              <a:rPr lang="en-GB" sz="2400" b="1" dirty="0" err="1">
                <a:latin typeface="Times New Roman" panose="02020603050405020304" pitchFamily="18" charset="0"/>
                <a:ea typeface="ＭＳ Ｐゴシック" charset="0"/>
                <a:cs typeface="Times New Roman" panose="02020603050405020304" pitchFamily="18" charset="0"/>
              </a:rPr>
              <a:t>langues</a:t>
            </a:r>
            <a:r>
              <a:rPr lang="en-GB" sz="2400" b="1" dirty="0">
                <a:latin typeface="Times New Roman" panose="02020603050405020304" pitchFamily="18" charset="0"/>
                <a:ea typeface="ＭＳ Ｐゴシック" charset="0"/>
                <a:cs typeface="Times New Roman" panose="02020603050405020304" pitchFamily="18" charset="0"/>
              </a:rPr>
              <a:t> </a:t>
            </a:r>
            <a:r>
              <a:rPr lang="en-GB" sz="2400" b="1" dirty="0" err="1">
                <a:latin typeface="Times New Roman" panose="02020603050405020304" pitchFamily="18" charset="0"/>
                <a:ea typeface="ＭＳ Ｐゴシック" charset="0"/>
                <a:cs typeface="Times New Roman" panose="02020603050405020304" pitchFamily="18" charset="0"/>
              </a:rPr>
              <a:t>parentes</a:t>
            </a:r>
            <a:endParaRPr lang="en-GB" sz="2400" dirty="0">
              <a:latin typeface="Times New Roman" panose="02020603050405020304" pitchFamily="18" charset="0"/>
              <a:ea typeface="ＭＳ Ｐゴシック" charset="0"/>
              <a:cs typeface="Times New Roman" panose="02020603050405020304" pitchFamily="18" charset="0"/>
            </a:endParaRPr>
          </a:p>
          <a:p>
            <a:pP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400" b="1" dirty="0">
              <a:solidFill>
                <a:srgbClr val="000000"/>
              </a:solidFill>
              <a:latin typeface="Times New Roman" panose="02020603050405020304" pitchFamily="18" charset="0"/>
              <a:ea typeface="ＭＳ Ｐゴシック" charset="-128"/>
              <a:cs typeface="Times New Roman" panose="02020603050405020304" pitchFamily="18" charset="0"/>
            </a:endParaRPr>
          </a:p>
          <a:p>
            <a:pPr defTabSz="449263">
              <a:buClr>
                <a:srgbClr val="000000"/>
              </a:buClr>
              <a:buSzPct val="100000"/>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b="1" dirty="0" err="1">
                <a:solidFill>
                  <a:srgbClr val="000000"/>
                </a:solidFill>
                <a:latin typeface="Times New Roman" panose="02020603050405020304" pitchFamily="18" charset="0"/>
                <a:ea typeface="ＭＳ Ｐゴシック" charset="-128"/>
                <a:cs typeface="Times New Roman" panose="02020603050405020304" pitchFamily="18" charset="0"/>
              </a:rPr>
              <a:t>Eveil</a:t>
            </a:r>
            <a:r>
              <a:rPr lang="en-GB" sz="2400" b="1" dirty="0">
                <a:solidFill>
                  <a:srgbClr val="000000"/>
                </a:solidFill>
                <a:latin typeface="Times New Roman" panose="02020603050405020304" pitchFamily="18" charset="0"/>
                <a:ea typeface="ＭＳ Ｐゴシック" charset="-128"/>
                <a:cs typeface="Times New Roman" panose="02020603050405020304" pitchFamily="18" charset="0"/>
              </a:rPr>
              <a:t> aux </a:t>
            </a:r>
            <a:r>
              <a:rPr lang="en-GB" sz="2400" b="1" dirty="0" err="1" smtClean="0">
                <a:solidFill>
                  <a:srgbClr val="000000"/>
                </a:solidFill>
                <a:latin typeface="Times New Roman" panose="02020603050405020304" pitchFamily="18" charset="0"/>
                <a:ea typeface="ＭＳ Ｐゴシック" charset="-128"/>
                <a:cs typeface="Times New Roman" panose="02020603050405020304" pitchFamily="18" charset="0"/>
              </a:rPr>
              <a:t>langues</a:t>
            </a:r>
            <a:r>
              <a:rPr lang="en-GB" sz="2400" b="1" dirty="0" smtClean="0">
                <a:solidFill>
                  <a:srgbClr val="000000"/>
                </a:solidFill>
                <a:latin typeface="Times New Roman" panose="02020603050405020304" pitchFamily="18" charset="0"/>
                <a:ea typeface="ＭＳ Ｐゴシック" charset="-128"/>
                <a:cs typeface="Times New Roman" panose="02020603050405020304" pitchFamily="18" charset="0"/>
              </a:rPr>
              <a:t>…</a:t>
            </a:r>
            <a:endParaRPr lang="en-GB" sz="2400" b="1" dirty="0">
              <a:solidFill>
                <a:srgbClr val="000000"/>
              </a:solidFill>
              <a:latin typeface="Times New Roman" panose="02020603050405020304" pitchFamily="18" charset="0"/>
              <a:ea typeface="ＭＳ Ｐゴシック" charset="-128"/>
              <a:cs typeface="Times New Roman" panose="02020603050405020304" pitchFamily="18" charset="0"/>
            </a:endParaRPr>
          </a:p>
        </p:txBody>
      </p:sp>
      <p:sp>
        <p:nvSpPr>
          <p:cNvPr id="2" name="ZoneTexte 1"/>
          <p:cNvSpPr txBox="1"/>
          <p:nvPr/>
        </p:nvSpPr>
        <p:spPr>
          <a:xfrm>
            <a:off x="381000" y="223203"/>
            <a:ext cx="7935416" cy="523220"/>
          </a:xfrm>
          <a:prstGeom prst="rect">
            <a:avLst/>
          </a:prstGeom>
          <a:noFill/>
        </p:spPr>
        <p:txBody>
          <a:bodyPr wrap="square" rtlCol="0">
            <a:spAutoFit/>
          </a:bodyPr>
          <a:lstStyle/>
          <a:p>
            <a:r>
              <a:rPr lang="fr-CH" sz="2800" b="1" dirty="0" smtClean="0"/>
              <a:t>Expliciter les démarches didactiques</a:t>
            </a:r>
            <a:endParaRPr lang="fr-CH" sz="2800" b="1" dirty="0"/>
          </a:p>
        </p:txBody>
      </p:sp>
    </p:spTree>
    <p:extLst>
      <p:ext uri="{BB962C8B-B14F-4D97-AF65-F5344CB8AC3E}">
        <p14:creationId xmlns:p14="http://schemas.microsoft.com/office/powerpoint/2010/main" val="892461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CH" sz="3200" b="1" dirty="0" smtClean="0"/>
              <a:t>Prendre la diversité au sérieux !</a:t>
            </a:r>
            <a:endParaRPr lang="fr-CH" sz="3200" b="1" dirty="0"/>
          </a:p>
        </p:txBody>
      </p:sp>
      <p:sp>
        <p:nvSpPr>
          <p:cNvPr id="3" name="Espace réservé du contenu 2"/>
          <p:cNvSpPr>
            <a:spLocks noGrp="1"/>
          </p:cNvSpPr>
          <p:nvPr>
            <p:ph idx="1"/>
          </p:nvPr>
        </p:nvSpPr>
        <p:spPr>
          <a:xfrm>
            <a:off x="251520" y="1052736"/>
            <a:ext cx="8712968" cy="5661248"/>
          </a:xfrm>
        </p:spPr>
        <p:txBody>
          <a:bodyPr>
            <a:noAutofit/>
          </a:bodyPr>
          <a:lstStyle/>
          <a:p>
            <a:pPr marL="0" indent="0">
              <a:buNone/>
            </a:pPr>
            <a:r>
              <a:rPr lang="fr-CH" sz="2800" dirty="0" smtClean="0"/>
              <a:t>On trouve aujourd’hui – dans des manuels, des sites…– de nombreuses activités mettant en jeu une pluralité de langues mais nombre d’entre elles restent plutôt superficielles, visent des objectifs très généraux et s’avèrent finalement assez peu pertinentes…</a:t>
            </a:r>
          </a:p>
          <a:p>
            <a:pPr marL="0" indent="0">
              <a:buNone/>
            </a:pPr>
            <a:r>
              <a:rPr lang="fr-CH" sz="2800" dirty="0" smtClean="0">
                <a:sym typeface="Wingdings" panose="05000000000000000000" pitchFamily="2" charset="2"/>
              </a:rPr>
              <a:t> </a:t>
            </a:r>
            <a:r>
              <a:rPr lang="fr-CH" sz="2800" b="1" dirty="0" smtClean="0"/>
              <a:t>Nécessité de clarifier ce qu’on fait vraiment</a:t>
            </a:r>
            <a:r>
              <a:rPr lang="fr-CH" sz="2800" dirty="0" smtClean="0"/>
              <a:t>:</a:t>
            </a:r>
          </a:p>
          <a:p>
            <a:pPr marL="0" indent="0">
              <a:buNone/>
            </a:pPr>
            <a:r>
              <a:rPr lang="fr-CH" sz="2800" dirty="0" smtClean="0"/>
              <a:t>	</a:t>
            </a:r>
            <a:r>
              <a:rPr lang="fr-CH" sz="2400" dirty="0" smtClean="0"/>
              <a:t>- (</a:t>
            </a:r>
            <a:r>
              <a:rPr lang="fr-CH" sz="2400" dirty="0" err="1" smtClean="0"/>
              <a:t>Re</a:t>
            </a:r>
            <a:r>
              <a:rPr lang="fr-CH" sz="2400" dirty="0" smtClean="0"/>
              <a:t>)connaitre la diversité (et ceux/celles qui la portent)</a:t>
            </a:r>
          </a:p>
          <a:p>
            <a:pPr marL="0" indent="0">
              <a:buNone/>
            </a:pPr>
            <a:r>
              <a:rPr lang="fr-CH" sz="2400" dirty="0" smtClean="0"/>
              <a:t>	- Valoriser la diversité</a:t>
            </a:r>
          </a:p>
          <a:p>
            <a:pPr marL="0" indent="0">
              <a:buNone/>
            </a:pPr>
            <a:r>
              <a:rPr lang="fr-CH" sz="2400" dirty="0" smtClean="0"/>
              <a:t>	- S’appuyer sur la diversité pour comprendre certains	fonctionnements linguistiques ou culturels</a:t>
            </a:r>
          </a:p>
          <a:p>
            <a:pPr marL="0" indent="0">
              <a:buNone/>
            </a:pPr>
            <a:r>
              <a:rPr lang="fr-CH" sz="2400" dirty="0" smtClean="0"/>
              <a:t>	- S’appuyer </a:t>
            </a:r>
            <a:r>
              <a:rPr lang="fr-CH" sz="2400" dirty="0"/>
              <a:t>sur la diversité </a:t>
            </a:r>
            <a:r>
              <a:rPr lang="fr-CH" sz="2400" dirty="0" smtClean="0"/>
              <a:t>pour apprendre, etc.</a:t>
            </a:r>
          </a:p>
        </p:txBody>
      </p:sp>
    </p:spTree>
    <p:extLst>
      <p:ext uri="{BB962C8B-B14F-4D97-AF65-F5344CB8AC3E}">
        <p14:creationId xmlns:p14="http://schemas.microsoft.com/office/powerpoint/2010/main" val="29965163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1026"/>
          <p:cNvSpPr>
            <a:spLocks noGrp="1"/>
          </p:cNvSpPr>
          <p:nvPr>
            <p:ph type="title"/>
          </p:nvPr>
        </p:nvSpPr>
        <p:spPr>
          <a:xfrm>
            <a:off x="250825" y="274638"/>
            <a:ext cx="8588375" cy="1210146"/>
          </a:xfrm>
        </p:spPr>
        <p:txBody>
          <a:bodyPr>
            <a:normAutofit fontScale="90000"/>
          </a:bodyPr>
          <a:lstStyle/>
          <a:p>
            <a:pPr eaLnBrk="1" hangingPunct="1"/>
            <a:r>
              <a:rPr lang="fr-CH" altLang="fr-FR" sz="3200" dirty="0" smtClean="0"/>
              <a:t> </a:t>
            </a:r>
            <a:r>
              <a:rPr lang="fr-CH" altLang="fr-FR" sz="2800" b="1" dirty="0" smtClean="0">
                <a:latin typeface="Times New Roman" pitchFamily="18" charset="0"/>
                <a:cs typeface="Times New Roman" pitchFamily="18" charset="0"/>
              </a:rPr>
              <a:t>Un exemple : quand la diversité des langues aide, grâce à une approche plurielle, à résoudre des difficultés orthographiques en langue de scolarisation</a:t>
            </a:r>
            <a:endParaRPr lang="fr-FR" altLang="fr-FR" sz="2800" b="1" dirty="0" smtClean="0"/>
          </a:p>
        </p:txBody>
      </p:sp>
      <p:sp>
        <p:nvSpPr>
          <p:cNvPr id="35843" name="Rectangle 1027"/>
          <p:cNvSpPr>
            <a:spLocks noGrp="1"/>
          </p:cNvSpPr>
          <p:nvPr>
            <p:ph type="body" idx="1"/>
          </p:nvPr>
        </p:nvSpPr>
        <p:spPr>
          <a:xfrm>
            <a:off x="523875" y="1797448"/>
            <a:ext cx="8229600" cy="609600"/>
          </a:xfrm>
        </p:spPr>
        <p:txBody>
          <a:bodyPr/>
          <a:lstStyle/>
          <a:p>
            <a:pPr eaLnBrk="1" hangingPunct="1">
              <a:buFontTx/>
              <a:buNone/>
            </a:pPr>
            <a:r>
              <a:rPr lang="fr-CH" altLang="fr-FR" sz="2400" dirty="0" smtClean="0">
                <a:latin typeface="Times New Roman" pitchFamily="18" charset="0"/>
              </a:rPr>
              <a:t>Grand…</a:t>
            </a:r>
            <a:endParaRPr lang="fr-FR" altLang="fr-FR" sz="2400" dirty="0" smtClean="0">
              <a:latin typeface="Times New Roman" pitchFamily="18" charset="0"/>
            </a:endParaRPr>
          </a:p>
        </p:txBody>
      </p:sp>
      <p:sp>
        <p:nvSpPr>
          <p:cNvPr id="35845" name="Text Box 1029"/>
          <p:cNvSpPr txBox="1">
            <a:spLocks noChangeArrowheads="1"/>
          </p:cNvSpPr>
          <p:nvPr/>
        </p:nvSpPr>
        <p:spPr bwMode="auto">
          <a:xfrm>
            <a:off x="536575" y="2407048"/>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fr-CH" altLang="fr-FR" sz="2400" dirty="0">
                <a:latin typeface="Times New Roman" pitchFamily="18" charset="0"/>
              </a:rPr>
              <a:t>Le vent…</a:t>
            </a:r>
            <a:endParaRPr lang="fr-FR" altLang="fr-FR" sz="2400" dirty="0">
              <a:latin typeface="Times New Roman" pitchFamily="18" charset="0"/>
            </a:endParaRPr>
          </a:p>
        </p:txBody>
      </p:sp>
      <p:sp>
        <p:nvSpPr>
          <p:cNvPr id="35846" name="Text Box 1030"/>
          <p:cNvSpPr txBox="1">
            <a:spLocks noChangeArrowheads="1"/>
          </p:cNvSpPr>
          <p:nvPr/>
        </p:nvSpPr>
        <p:spPr bwMode="auto">
          <a:xfrm>
            <a:off x="535971" y="306896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fr-CH" altLang="fr-FR" sz="2400" dirty="0">
                <a:latin typeface="Times New Roman" pitchFamily="18" charset="0"/>
              </a:rPr>
              <a:t>Le pantalon…</a:t>
            </a:r>
            <a:endParaRPr lang="fr-FR" altLang="fr-FR" sz="2400" dirty="0">
              <a:latin typeface="Times New Roman" pitchFamily="18" charset="0"/>
            </a:endParaRPr>
          </a:p>
        </p:txBody>
      </p:sp>
      <p:sp>
        <p:nvSpPr>
          <p:cNvPr id="35847" name="Text Box 1031"/>
          <p:cNvSpPr txBox="1">
            <a:spLocks noChangeArrowheads="1"/>
          </p:cNvSpPr>
          <p:nvPr/>
        </p:nvSpPr>
        <p:spPr bwMode="auto">
          <a:xfrm>
            <a:off x="523875" y="3861048"/>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fr-CH" altLang="fr-FR" sz="2400" dirty="0">
                <a:latin typeface="Times New Roman" pitchFamily="18" charset="0"/>
              </a:rPr>
              <a:t>Le serpent…</a:t>
            </a:r>
            <a:endParaRPr lang="fr-FR" altLang="fr-FR" sz="2400" dirty="0">
              <a:latin typeface="Times New Roman" pitchFamily="18" charset="0"/>
            </a:endParaRPr>
          </a:p>
        </p:txBody>
      </p:sp>
      <p:sp>
        <p:nvSpPr>
          <p:cNvPr id="35848" name="Text Box 1032"/>
          <p:cNvSpPr txBox="1">
            <a:spLocks noChangeArrowheads="1"/>
          </p:cNvSpPr>
          <p:nvPr/>
        </p:nvSpPr>
        <p:spPr bwMode="auto">
          <a:xfrm>
            <a:off x="535971" y="4628451"/>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fr-CH" altLang="fr-FR" sz="2400" dirty="0">
                <a:latin typeface="Times New Roman" pitchFamily="18" charset="0"/>
              </a:rPr>
              <a:t>La trompette…</a:t>
            </a:r>
            <a:endParaRPr lang="fr-FR" altLang="fr-FR" sz="2400" dirty="0">
              <a:latin typeface="Times New Roman" pitchFamily="18" charset="0"/>
            </a:endParaRPr>
          </a:p>
        </p:txBody>
      </p:sp>
      <p:sp>
        <p:nvSpPr>
          <p:cNvPr id="2" name="ZoneTexte 1"/>
          <p:cNvSpPr txBox="1">
            <a:spLocks noChangeArrowheads="1"/>
          </p:cNvSpPr>
          <p:nvPr/>
        </p:nvSpPr>
        <p:spPr bwMode="auto">
          <a:xfrm>
            <a:off x="546898" y="5532189"/>
            <a:ext cx="7775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CH" altLang="hu-HU" sz="2400" dirty="0">
                <a:latin typeface="+mj-lt"/>
                <a:cs typeface="Times New Roman" pitchFamily="18" charset="0"/>
              </a:rPr>
              <a:t>Faut-il écrire </a:t>
            </a:r>
            <a:r>
              <a:rPr lang="fr-CH" altLang="hu-HU" sz="2400" dirty="0" smtClean="0">
                <a:latin typeface="+mj-lt"/>
                <a:cs typeface="Times New Roman" pitchFamily="18" charset="0"/>
              </a:rPr>
              <a:t>–</a:t>
            </a:r>
            <a:r>
              <a:rPr lang="fr-CH" altLang="hu-HU" sz="2400" i="1" dirty="0" smtClean="0">
                <a:latin typeface="+mj-lt"/>
                <a:cs typeface="Times New Roman" pitchFamily="18" charset="0"/>
              </a:rPr>
              <a:t>an</a:t>
            </a:r>
            <a:r>
              <a:rPr lang="fr-CH" altLang="hu-HU" sz="2400" dirty="0" smtClean="0">
                <a:latin typeface="+mj-lt"/>
                <a:cs typeface="Times New Roman" pitchFamily="18" charset="0"/>
              </a:rPr>
              <a:t>? </a:t>
            </a:r>
            <a:r>
              <a:rPr lang="fr-CH" altLang="hu-HU" sz="2400" dirty="0">
                <a:latin typeface="+mj-lt"/>
                <a:cs typeface="Times New Roman" pitchFamily="18" charset="0"/>
              </a:rPr>
              <a:t>–</a:t>
            </a:r>
            <a:r>
              <a:rPr lang="fr-CH" altLang="hu-HU" sz="2400" i="1" dirty="0">
                <a:latin typeface="+mj-lt"/>
                <a:cs typeface="Times New Roman" pitchFamily="18" charset="0"/>
              </a:rPr>
              <a:t>en</a:t>
            </a:r>
            <a:r>
              <a:rPr lang="fr-CH" altLang="hu-HU" sz="2400" dirty="0">
                <a:latin typeface="+mj-lt"/>
                <a:cs typeface="Times New Roman" pitchFamily="18" charset="0"/>
              </a:rPr>
              <a:t>? </a:t>
            </a:r>
            <a:r>
              <a:rPr lang="fr-CH" altLang="hu-HU" sz="2400" i="1" dirty="0" err="1">
                <a:latin typeface="+mj-lt"/>
                <a:cs typeface="Times New Roman" pitchFamily="18" charset="0"/>
              </a:rPr>
              <a:t>am</a:t>
            </a:r>
            <a:r>
              <a:rPr lang="fr-CH" altLang="hu-HU" sz="2400" i="1" dirty="0">
                <a:latin typeface="+mj-lt"/>
                <a:cs typeface="Times New Roman" pitchFamily="18" charset="0"/>
              </a:rPr>
              <a:t>-</a:t>
            </a:r>
            <a:r>
              <a:rPr lang="fr-CH" altLang="hu-HU" sz="2400" dirty="0">
                <a:latin typeface="+mj-lt"/>
                <a:cs typeface="Times New Roman" pitchFamily="18" charset="0"/>
              </a:rPr>
              <a:t>? </a:t>
            </a:r>
            <a:r>
              <a:rPr lang="fr-CH" altLang="hu-HU" sz="2400" i="1" dirty="0" err="1">
                <a:latin typeface="+mj-lt"/>
                <a:cs typeface="Times New Roman" pitchFamily="18" charset="0"/>
              </a:rPr>
              <a:t>em</a:t>
            </a:r>
            <a:r>
              <a:rPr lang="fr-CH" altLang="hu-HU" sz="2400" i="1" dirty="0">
                <a:latin typeface="+mj-lt"/>
                <a:cs typeface="Times New Roman" pitchFamily="18" charset="0"/>
              </a:rPr>
              <a:t>-</a:t>
            </a:r>
            <a:r>
              <a:rPr lang="fr-CH" altLang="hu-HU" sz="2400" dirty="0">
                <a:latin typeface="+mj-lt"/>
                <a:cs typeface="Times New Roman" pitchFamily="18" charset="0"/>
              </a:rPr>
              <a:t>?... Comment savoir?...</a:t>
            </a:r>
            <a:r>
              <a:rPr lang="fr-CH" altLang="hu-HU" sz="2400" dirty="0">
                <a:latin typeface="+mj-lt"/>
              </a:rPr>
              <a:t> </a:t>
            </a:r>
          </a:p>
        </p:txBody>
      </p:sp>
    </p:spTree>
    <p:extLst>
      <p:ext uri="{BB962C8B-B14F-4D97-AF65-F5344CB8AC3E}">
        <p14:creationId xmlns:p14="http://schemas.microsoft.com/office/powerpoint/2010/main" val="394210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 calcmode="lin" valueType="num">
                                      <p:cBhvr additive="base">
                                        <p:cTn id="13"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5"/>
                                        </p:tgtEl>
                                        <p:attrNameLst>
                                          <p:attrName>style.visibility</p:attrName>
                                        </p:attrNameLst>
                                      </p:cBhvr>
                                      <p:to>
                                        <p:strVal val="visible"/>
                                      </p:to>
                                    </p:set>
                                    <p:anim calcmode="lin" valueType="num">
                                      <p:cBhvr additive="base">
                                        <p:cTn id="19" dur="500" fill="hold"/>
                                        <p:tgtEl>
                                          <p:spTgt spid="35845"/>
                                        </p:tgtEl>
                                        <p:attrNameLst>
                                          <p:attrName>ppt_x</p:attrName>
                                        </p:attrNameLst>
                                      </p:cBhvr>
                                      <p:tavLst>
                                        <p:tav tm="0">
                                          <p:val>
                                            <p:strVal val="0-#ppt_w/2"/>
                                          </p:val>
                                        </p:tav>
                                        <p:tav tm="100000">
                                          <p:val>
                                            <p:strVal val="#ppt_x"/>
                                          </p:val>
                                        </p:tav>
                                      </p:tavLst>
                                    </p:anim>
                                    <p:anim calcmode="lin" valueType="num">
                                      <p:cBhvr additive="base">
                                        <p:cTn id="20"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6"/>
                                        </p:tgtEl>
                                        <p:attrNameLst>
                                          <p:attrName>style.visibility</p:attrName>
                                        </p:attrNameLst>
                                      </p:cBhvr>
                                      <p:to>
                                        <p:strVal val="visible"/>
                                      </p:to>
                                    </p:set>
                                    <p:anim calcmode="lin" valueType="num">
                                      <p:cBhvr additive="base">
                                        <p:cTn id="25" dur="500" fill="hold"/>
                                        <p:tgtEl>
                                          <p:spTgt spid="35846"/>
                                        </p:tgtEl>
                                        <p:attrNameLst>
                                          <p:attrName>ppt_x</p:attrName>
                                        </p:attrNameLst>
                                      </p:cBhvr>
                                      <p:tavLst>
                                        <p:tav tm="0">
                                          <p:val>
                                            <p:strVal val="0-#ppt_w/2"/>
                                          </p:val>
                                        </p:tav>
                                        <p:tav tm="100000">
                                          <p:val>
                                            <p:strVal val="#ppt_x"/>
                                          </p:val>
                                        </p:tav>
                                      </p:tavLst>
                                    </p:anim>
                                    <p:anim calcmode="lin" valueType="num">
                                      <p:cBhvr additive="base">
                                        <p:cTn id="26" dur="500" fill="hold"/>
                                        <p:tgtEl>
                                          <p:spTgt spid="3584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47"/>
                                        </p:tgtEl>
                                        <p:attrNameLst>
                                          <p:attrName>style.visibility</p:attrName>
                                        </p:attrNameLst>
                                      </p:cBhvr>
                                      <p:to>
                                        <p:strVal val="visible"/>
                                      </p:to>
                                    </p:set>
                                    <p:anim calcmode="lin" valueType="num">
                                      <p:cBhvr additive="base">
                                        <p:cTn id="31" dur="500" fill="hold"/>
                                        <p:tgtEl>
                                          <p:spTgt spid="35847"/>
                                        </p:tgtEl>
                                        <p:attrNameLst>
                                          <p:attrName>ppt_x</p:attrName>
                                        </p:attrNameLst>
                                      </p:cBhvr>
                                      <p:tavLst>
                                        <p:tav tm="0">
                                          <p:val>
                                            <p:strVal val="0-#ppt_w/2"/>
                                          </p:val>
                                        </p:tav>
                                        <p:tav tm="100000">
                                          <p:val>
                                            <p:strVal val="#ppt_x"/>
                                          </p:val>
                                        </p:tav>
                                      </p:tavLst>
                                    </p:anim>
                                    <p:anim calcmode="lin" valueType="num">
                                      <p:cBhvr additive="base">
                                        <p:cTn id="32" dur="500" fill="hold"/>
                                        <p:tgtEl>
                                          <p:spTgt spid="3584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848"/>
                                        </p:tgtEl>
                                        <p:attrNameLst>
                                          <p:attrName>style.visibility</p:attrName>
                                        </p:attrNameLst>
                                      </p:cBhvr>
                                      <p:to>
                                        <p:strVal val="visible"/>
                                      </p:to>
                                    </p:set>
                                    <p:anim calcmode="lin" valueType="num">
                                      <p:cBhvr additive="base">
                                        <p:cTn id="37" dur="500" fill="hold"/>
                                        <p:tgtEl>
                                          <p:spTgt spid="35848"/>
                                        </p:tgtEl>
                                        <p:attrNameLst>
                                          <p:attrName>ppt_x</p:attrName>
                                        </p:attrNameLst>
                                      </p:cBhvr>
                                      <p:tavLst>
                                        <p:tav tm="0">
                                          <p:val>
                                            <p:strVal val="0-#ppt_w/2"/>
                                          </p:val>
                                        </p:tav>
                                        <p:tav tm="100000">
                                          <p:val>
                                            <p:strVal val="#ppt_x"/>
                                          </p:val>
                                        </p:tav>
                                      </p:tavLst>
                                    </p:anim>
                                    <p:anim calcmode="lin" valueType="num">
                                      <p:cBhvr additive="base">
                                        <p:cTn id="38" dur="500" fill="hold"/>
                                        <p:tgtEl>
                                          <p:spTgt spid="3584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build="p" autoUpdateAnimBg="0"/>
      <p:bldP spid="35845" grpId="0" autoUpdateAnimBg="0"/>
      <p:bldP spid="35846" grpId="0" autoUpdateAnimBg="0"/>
      <p:bldP spid="35847" grpId="0" autoUpdateAnimBg="0"/>
      <p:bldP spid="35848" grpId="0" autoUpdateAnimBg="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6AEF7A3-45AE-4A4C-BD00-2FDADB3FB134}" type="slidenum">
              <a:rPr lang="fr-FR" altLang="fr-FR" sz="1400" smtClean="0"/>
              <a:pPr eaLnBrk="1" hangingPunct="1">
                <a:spcBef>
                  <a:spcPct val="0"/>
                </a:spcBef>
                <a:buFontTx/>
                <a:buNone/>
              </a:pPr>
              <a:t>6</a:t>
            </a:fld>
            <a:endParaRPr lang="fr-FR" altLang="fr-FR" sz="1400" smtClean="0"/>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3" y="393700"/>
            <a:ext cx="4968156" cy="615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3"/>
          <p:cNvSpPr txBox="1">
            <a:spLocks noChangeArrowheads="1"/>
          </p:cNvSpPr>
          <p:nvPr/>
        </p:nvSpPr>
        <p:spPr bwMode="auto">
          <a:xfrm>
            <a:off x="180181" y="620688"/>
            <a:ext cx="280764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CH" altLang="fr-FR" sz="2800" b="1" dirty="0" smtClean="0">
                <a:latin typeface="Times New Roman" pitchFamily="18" charset="0"/>
                <a:cs typeface="Times New Roman" pitchFamily="18" charset="0"/>
              </a:rPr>
              <a:t>Une évolution sociolinguistique inéluctable : l’exemple de Genève</a:t>
            </a:r>
            <a:endParaRPr lang="fr-CH" altLang="fr-F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970384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 3" descr="fiche_eole_p_8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17680"/>
            <a:ext cx="3253747" cy="494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051"/>
          <p:cNvSpPr>
            <a:spLocks noGrp="1"/>
          </p:cNvSpPr>
          <p:nvPr>
            <p:ph type="title" idx="4294967295"/>
          </p:nvPr>
        </p:nvSpPr>
        <p:spPr>
          <a:xfrm>
            <a:off x="467544" y="188640"/>
            <a:ext cx="8229600" cy="1143000"/>
          </a:xfrm>
        </p:spPr>
        <p:txBody>
          <a:bodyPr>
            <a:normAutofit/>
          </a:bodyPr>
          <a:lstStyle/>
          <a:p>
            <a:r>
              <a:rPr lang="fr-CH" altLang="fr-FR" sz="2800" b="1" dirty="0"/>
              <a:t>Ciel et nuages – une activité entre didactique intégrée et intercompréhension</a:t>
            </a:r>
            <a:endParaRPr lang="fr-FR" altLang="fr-FR" sz="2800" dirty="0" smtClean="0"/>
          </a:p>
        </p:txBody>
      </p:sp>
      <p:pic>
        <p:nvPicPr>
          <p:cNvPr id="5" name="Image 3" descr="fiche_eole_p_8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617680"/>
            <a:ext cx="3240359" cy="491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8059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p:txBody>
          <a:bodyPr/>
          <a:lstStyle/>
          <a:p>
            <a:r>
              <a:rPr lang="fr-CH" altLang="hu-HU" sz="3200" b="1" smtClean="0"/>
              <a:t>Quelles compétences et ressources ?</a:t>
            </a:r>
            <a:endParaRPr lang="fr-CH" altLang="hu-HU" sz="3200"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484313"/>
            <a:ext cx="4132263"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6876256" y="5373216"/>
            <a:ext cx="1872208" cy="369332"/>
          </a:xfrm>
          <a:prstGeom prst="rect">
            <a:avLst/>
          </a:prstGeom>
          <a:noFill/>
        </p:spPr>
        <p:txBody>
          <a:bodyPr wrap="square" rtlCol="0">
            <a:spAutoFit/>
          </a:bodyPr>
          <a:lstStyle/>
          <a:p>
            <a:r>
              <a:rPr lang="fr-CH" i="1" dirty="0" smtClean="0"/>
              <a:t>Cf. </a:t>
            </a:r>
            <a:r>
              <a:rPr lang="fr-CH" dirty="0" smtClean="0"/>
              <a:t>CARAP</a:t>
            </a:r>
            <a:endParaRPr lang="fr-CH" i="1" dirty="0"/>
          </a:p>
        </p:txBody>
      </p:sp>
    </p:spTree>
    <p:extLst>
      <p:ext uri="{BB962C8B-B14F-4D97-AF65-F5344CB8AC3E}">
        <p14:creationId xmlns:p14="http://schemas.microsoft.com/office/powerpoint/2010/main" val="39586417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p:txBody>
          <a:bodyPr/>
          <a:lstStyle/>
          <a:p>
            <a:r>
              <a:rPr lang="fr-CH" altLang="hu-HU" sz="3200" b="1" smtClean="0"/>
              <a:t>Quelles compétences et ressources ?</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538" y="2322513"/>
            <a:ext cx="6786562" cy="147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538" y="4005263"/>
            <a:ext cx="6786562" cy="87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5157788"/>
            <a:ext cx="6761162"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1775" y="1484313"/>
            <a:ext cx="6791325"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0104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r>
              <a:rPr lang="fr-CH" altLang="hu-HU" sz="3200" b="1" smtClean="0"/>
              <a:t>Quelles compétences et ressources ?</a:t>
            </a:r>
            <a:endParaRPr lang="fr-CH" altLang="hu-HU" sz="3200" smtClean="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28775"/>
            <a:ext cx="60388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2852738"/>
            <a:ext cx="603885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3525" y="4652963"/>
            <a:ext cx="6038850" cy="64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0362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r>
              <a:rPr lang="fr-CH" altLang="hu-HU" sz="3200" b="1" smtClean="0"/>
              <a:t>Savoir apprendre…</a:t>
            </a: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63" y="1341438"/>
            <a:ext cx="72866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3" y="5495925"/>
            <a:ext cx="7319962" cy="87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3236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457200" y="274638"/>
            <a:ext cx="8229600" cy="850106"/>
          </a:xfrm>
        </p:spPr>
        <p:txBody>
          <a:bodyPr/>
          <a:lstStyle/>
          <a:p>
            <a:pPr eaLnBrk="1" hangingPunct="1"/>
            <a:r>
              <a:rPr lang="fr-CH" altLang="fr-FR" sz="3200" b="1" dirty="0" smtClean="0">
                <a:latin typeface="Times New Roman" pitchFamily="18" charset="0"/>
              </a:rPr>
              <a:t>Synthèse des observations</a:t>
            </a:r>
            <a:endParaRPr lang="fr-FR" altLang="fr-FR" sz="3200" b="1" dirty="0" smtClean="0">
              <a:latin typeface="Times New Roman" pitchFamily="18" charset="0"/>
            </a:endParaRPr>
          </a:p>
        </p:txBody>
      </p:sp>
      <p:sp>
        <p:nvSpPr>
          <p:cNvPr id="21507" name="Rectangle 3"/>
          <p:cNvSpPr>
            <a:spLocks noGrp="1"/>
          </p:cNvSpPr>
          <p:nvPr>
            <p:ph type="body" idx="1"/>
          </p:nvPr>
        </p:nvSpPr>
        <p:spPr>
          <a:xfrm>
            <a:off x="395536" y="1268760"/>
            <a:ext cx="8229600" cy="4629150"/>
          </a:xfrm>
        </p:spPr>
        <p:txBody>
          <a:bodyPr/>
          <a:lstStyle/>
          <a:p>
            <a:pPr eaLnBrk="1" hangingPunct="1">
              <a:defRPr/>
            </a:pPr>
            <a:r>
              <a:rPr lang="fr-CH" altLang="fr-FR" sz="2400" dirty="0" smtClean="0">
                <a:latin typeface="Times New Roman" pitchFamily="18" charset="0"/>
              </a:rPr>
              <a:t>Il existe des ressemblances entre certaines langues (celles qui appartiennent à une même « famille »).</a:t>
            </a:r>
          </a:p>
          <a:p>
            <a:pPr eaLnBrk="1" hangingPunct="1">
              <a:defRPr/>
            </a:pPr>
            <a:r>
              <a:rPr lang="fr-CH" altLang="fr-FR" sz="2400" dirty="0" smtClean="0">
                <a:latin typeface="Times New Roman" pitchFamily="18" charset="0"/>
              </a:rPr>
              <a:t>Loin de représenter un obstacle à l’apprentissage </a:t>
            </a:r>
            <a:r>
              <a:rPr lang="fr-CH" altLang="fr-FR" sz="2400" i="1" dirty="0" smtClean="0">
                <a:latin typeface="Times New Roman" pitchFamily="18" charset="0"/>
              </a:rPr>
              <a:t>(cf. « </a:t>
            </a:r>
            <a:r>
              <a:rPr lang="fr-CH" altLang="fr-FR" sz="2400" dirty="0" smtClean="0">
                <a:latin typeface="Times New Roman" pitchFamily="18" charset="0"/>
              </a:rPr>
              <a:t>faux amis »)</a:t>
            </a:r>
            <a:r>
              <a:rPr lang="fr-CH" altLang="fr-FR" sz="2400" i="1" dirty="0" smtClean="0">
                <a:latin typeface="Times New Roman" pitchFamily="18" charset="0"/>
              </a:rPr>
              <a:t>,</a:t>
            </a:r>
            <a:r>
              <a:rPr lang="fr-CH" altLang="fr-FR" sz="2400" dirty="0" smtClean="0">
                <a:latin typeface="Times New Roman" pitchFamily="18" charset="0"/>
              </a:rPr>
              <a:t> ces ressemblances constituent (pour les apprenants de langue romane) une base pour l’apprentissage et la pratique du français.</a:t>
            </a:r>
          </a:p>
          <a:p>
            <a:pPr eaLnBrk="1" hangingPunct="1">
              <a:defRPr/>
            </a:pPr>
            <a:r>
              <a:rPr lang="fr-CH" altLang="fr-FR" sz="2400" dirty="0" smtClean="0">
                <a:latin typeface="Times New Roman" pitchFamily="18" charset="0"/>
              </a:rPr>
              <a:t>Il est pertinent et utile de sensibiliser / former les apprenants à l’exploitation de leurs connaissances déjà acquises dans l’apprentissage d’une nouvelle langue.</a:t>
            </a:r>
          </a:p>
          <a:p>
            <a:pPr eaLnBrk="1" hangingPunct="1">
              <a:defRPr/>
            </a:pPr>
            <a:endParaRPr lang="fr-CH" altLang="fr-FR" sz="2400" dirty="0">
              <a:latin typeface="Times New Roman" pitchFamily="18" charset="0"/>
            </a:endParaRPr>
          </a:p>
          <a:p>
            <a:pPr marL="0" indent="0" algn="ctr" eaLnBrk="1" hangingPunct="1">
              <a:buFontTx/>
              <a:buNone/>
              <a:defRPr/>
            </a:pPr>
            <a:r>
              <a:rPr lang="fr-CH" altLang="fr-FR" sz="2800" b="1" dirty="0">
                <a:latin typeface="Times New Roman" pitchFamily="18" charset="0"/>
              </a:rPr>
              <a:t>&lt;</a:t>
            </a:r>
            <a:r>
              <a:rPr lang="fr-CH" altLang="fr-FR" sz="2800" b="1" dirty="0" smtClean="0">
                <a:latin typeface="Times New Roman" pitchFamily="18" charset="0"/>
              </a:rPr>
              <a:t> Didactique intégrée et intercompréhension !</a:t>
            </a:r>
            <a:endParaRPr lang="fr-FR" altLang="fr-FR" sz="2800" b="1" dirty="0" smtClean="0">
              <a:latin typeface="Times New Roman" pitchFamily="18" charset="0"/>
            </a:endParaRPr>
          </a:p>
        </p:txBody>
      </p:sp>
      <p:sp>
        <p:nvSpPr>
          <p:cNvPr id="2" name="ZoneTexte 1"/>
          <p:cNvSpPr txBox="1"/>
          <p:nvPr/>
        </p:nvSpPr>
        <p:spPr>
          <a:xfrm>
            <a:off x="539552" y="6237312"/>
            <a:ext cx="7776864" cy="369332"/>
          </a:xfrm>
          <a:prstGeom prst="rect">
            <a:avLst/>
          </a:prstGeom>
          <a:noFill/>
        </p:spPr>
        <p:txBody>
          <a:bodyPr wrap="square" rtlCol="0">
            <a:spAutoFit/>
          </a:bodyPr>
          <a:lstStyle/>
          <a:p>
            <a:r>
              <a:rPr lang="fr-CH" altLang="fr-FR" dirty="0">
                <a:latin typeface="Times New Roman" pitchFamily="18" charset="0"/>
                <a:cs typeface="Times New Roman" pitchFamily="18" charset="0"/>
              </a:rPr>
              <a:t>Pour trouver l’activité dans son </a:t>
            </a:r>
            <a:r>
              <a:rPr lang="fr-CH" altLang="fr-FR" dirty="0" smtClean="0">
                <a:latin typeface="Times New Roman" pitchFamily="18" charset="0"/>
                <a:cs typeface="Times New Roman" pitchFamily="18" charset="0"/>
              </a:rPr>
              <a:t>ensemble: </a:t>
            </a:r>
            <a:r>
              <a:rPr lang="fr-CH" altLang="fr-FR" dirty="0" smtClean="0">
                <a:latin typeface="Times New Roman" pitchFamily="18" charset="0"/>
                <a:cs typeface="Times New Roman" pitchFamily="18" charset="0"/>
                <a:hlinkClick r:id="rId2"/>
              </a:rPr>
              <a:t>http</a:t>
            </a:r>
            <a:r>
              <a:rPr lang="fr-CH" altLang="fr-FR" dirty="0">
                <a:latin typeface="Times New Roman" pitchFamily="18" charset="0"/>
                <a:cs typeface="Times New Roman" pitchFamily="18" charset="0"/>
                <a:hlinkClick r:id="rId2"/>
              </a:rPr>
              <a:t>://www.irdp.ch/eole/activites.html</a:t>
            </a:r>
            <a:r>
              <a:rPr lang="fr-CH" altLang="fr-FR" dirty="0">
                <a:latin typeface="Times New Roman" pitchFamily="18" charset="0"/>
                <a:cs typeface="Times New Roman" pitchFamily="18" charset="0"/>
              </a:rPr>
              <a:t> </a:t>
            </a:r>
          </a:p>
        </p:txBody>
      </p:sp>
    </p:spTree>
    <p:extLst>
      <p:ext uri="{BB962C8B-B14F-4D97-AF65-F5344CB8AC3E}">
        <p14:creationId xmlns:p14="http://schemas.microsoft.com/office/powerpoint/2010/main" val="4276389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27584" y="620688"/>
            <a:ext cx="7266384" cy="1143000"/>
          </a:xfrm>
        </p:spPr>
        <p:txBody>
          <a:bodyPr/>
          <a:lstStyle/>
          <a:p>
            <a:pPr algn="ctr" eaLnBrk="1" hangingPunct="1"/>
            <a:r>
              <a:rPr lang="fr-CH" sz="3200" b="1" dirty="0" smtClean="0"/>
              <a:t>Une dialectique entre approches singulières et plurielles</a:t>
            </a:r>
            <a:endParaRPr lang="fr-FR" sz="3200" b="1" dirty="0" smtClean="0"/>
          </a:p>
        </p:txBody>
      </p:sp>
      <p:sp>
        <p:nvSpPr>
          <p:cNvPr id="64515" name="Rectangle 3"/>
          <p:cNvSpPr>
            <a:spLocks noGrp="1" noChangeArrowheads="1"/>
          </p:cNvSpPr>
          <p:nvPr>
            <p:ph type="body" idx="1"/>
          </p:nvPr>
        </p:nvSpPr>
        <p:spPr>
          <a:xfrm>
            <a:off x="899592" y="2276872"/>
            <a:ext cx="7266384" cy="3384376"/>
          </a:xfrm>
        </p:spPr>
        <p:txBody>
          <a:bodyPr/>
          <a:lstStyle/>
          <a:p>
            <a:pPr marL="0" indent="0" algn="just">
              <a:buNone/>
            </a:pPr>
            <a:r>
              <a:rPr lang="fr-FR" sz="2800" dirty="0" smtClean="0">
                <a:latin typeface="+mj-lt"/>
                <a:cs typeface="Times New Roman" pitchFamily="18" charset="0"/>
              </a:rPr>
              <a:t>Chaque enseignement de langue (voire d’autres objets) est pris dans une </a:t>
            </a:r>
            <a:r>
              <a:rPr lang="fr-FR" sz="2800" dirty="0" smtClean="0">
                <a:solidFill>
                  <a:srgbClr val="FF0000"/>
                </a:solidFill>
                <a:latin typeface="+mj-lt"/>
                <a:cs typeface="Times New Roman" pitchFamily="18" charset="0"/>
              </a:rPr>
              <a:t>dialectique</a:t>
            </a:r>
            <a:r>
              <a:rPr lang="fr-FR" sz="2800" dirty="0" smtClean="0">
                <a:latin typeface="+mj-lt"/>
                <a:cs typeface="Times New Roman" pitchFamily="18" charset="0"/>
              </a:rPr>
              <a:t> entre des moments d’</a:t>
            </a:r>
            <a:r>
              <a:rPr lang="fr-FR" sz="2800" dirty="0" smtClean="0">
                <a:solidFill>
                  <a:srgbClr val="FF0000"/>
                </a:solidFill>
                <a:latin typeface="+mj-lt"/>
                <a:cs typeface="Times New Roman" pitchFamily="18" charset="0"/>
              </a:rPr>
              <a:t>approches </a:t>
            </a:r>
            <a:r>
              <a:rPr lang="fr-FR" sz="2800" dirty="0" smtClean="0">
                <a:solidFill>
                  <a:srgbClr val="FF0000"/>
                </a:solidFill>
                <a:cs typeface="Times New Roman" pitchFamily="18" charset="0"/>
              </a:rPr>
              <a:t>singulières</a:t>
            </a:r>
            <a:r>
              <a:rPr lang="fr-FR" sz="2800" dirty="0" smtClean="0">
                <a:cs typeface="Times New Roman" pitchFamily="18" charset="0"/>
              </a:rPr>
              <a:t>, </a:t>
            </a:r>
            <a:r>
              <a:rPr lang="fr-FR" sz="2800" dirty="0" smtClean="0">
                <a:latin typeface="+mj-lt"/>
                <a:cs typeface="Times New Roman" pitchFamily="18" charset="0"/>
              </a:rPr>
              <a:t>spécifiques (travail dans la langue, communication et réflexion) et des moments d’</a:t>
            </a:r>
            <a:r>
              <a:rPr lang="fr-FR" sz="2800" dirty="0" smtClean="0">
                <a:solidFill>
                  <a:srgbClr val="FF0000"/>
                </a:solidFill>
                <a:latin typeface="+mj-lt"/>
                <a:cs typeface="Times New Roman" pitchFamily="18" charset="0"/>
              </a:rPr>
              <a:t>approches plurielles </a:t>
            </a:r>
            <a:r>
              <a:rPr lang="fr-FR" sz="2800" dirty="0" smtClean="0">
                <a:latin typeface="+mj-lt"/>
                <a:cs typeface="Times New Roman" pitchFamily="18" charset="0"/>
              </a:rPr>
              <a:t>(travail dans/avec plusieurs langues et/ou cultures).</a:t>
            </a:r>
          </a:p>
          <a:p>
            <a:pPr marL="0" indent="0" algn="just" eaLnBrk="1" hangingPunct="1">
              <a:buFontTx/>
              <a:buNone/>
            </a:pPr>
            <a:endParaRPr lang="fr-FR" sz="2800" dirty="0" smtClean="0">
              <a:latin typeface="+mj-lt"/>
              <a:cs typeface="Times New Roman" pitchFamily="18" charset="0"/>
            </a:endParaRPr>
          </a:p>
        </p:txBody>
      </p:sp>
    </p:spTree>
    <p:extLst>
      <p:ext uri="{BB962C8B-B14F-4D97-AF65-F5344CB8AC3E}">
        <p14:creationId xmlns:p14="http://schemas.microsoft.com/office/powerpoint/2010/main" val="18650120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plateforme_CoE.tiff"/>
          <p:cNvPicPr>
            <a:picLocks noGrp="1" noChangeAspect="1"/>
          </p:cNvPicPr>
          <p:nvPr>
            <p:ph idx="1"/>
          </p:nvPr>
        </p:nvPicPr>
        <p:blipFill>
          <a:blip r:embed="rId3">
            <a:extLst>
              <a:ext uri="{28A0092B-C50C-407E-A947-70E740481C1C}">
                <a14:useLocalDpi xmlns:a14="http://schemas.microsoft.com/office/drawing/2010/main" val="0"/>
              </a:ext>
            </a:extLst>
          </a:blip>
          <a:srcRect l="-18023" r="-18023"/>
          <a:stretch>
            <a:fillRect/>
          </a:stretch>
        </p:blipFill>
        <p:spPr>
          <a:xfrm>
            <a:off x="-756592" y="332656"/>
            <a:ext cx="10807290" cy="5943600"/>
          </a:xfrm>
        </p:spPr>
      </p:pic>
      <p:sp>
        <p:nvSpPr>
          <p:cNvPr id="5" name="ZoneTexte 4"/>
          <p:cNvSpPr txBox="1"/>
          <p:nvPr/>
        </p:nvSpPr>
        <p:spPr>
          <a:xfrm>
            <a:off x="1187624" y="6309320"/>
            <a:ext cx="7776864" cy="369332"/>
          </a:xfrm>
          <a:prstGeom prst="rect">
            <a:avLst/>
          </a:prstGeom>
          <a:noFill/>
        </p:spPr>
        <p:txBody>
          <a:bodyPr wrap="square" rtlCol="0">
            <a:spAutoFit/>
          </a:bodyPr>
          <a:lstStyle/>
          <a:p>
            <a:r>
              <a:rPr lang="fr-FR" dirty="0"/>
              <a:t>http://</a:t>
            </a:r>
            <a:r>
              <a:rPr lang="fr-FR" dirty="0" err="1"/>
              <a:t>www.coe.int</a:t>
            </a:r>
            <a:r>
              <a:rPr lang="fr-FR" dirty="0"/>
              <a:t>/</a:t>
            </a:r>
            <a:r>
              <a:rPr lang="fr-FR" dirty="0" err="1"/>
              <a:t>t</a:t>
            </a:r>
            <a:r>
              <a:rPr lang="fr-FR" dirty="0"/>
              <a:t>/dg4/</a:t>
            </a:r>
            <a:r>
              <a:rPr lang="fr-FR" dirty="0" err="1"/>
              <a:t>linguistic</a:t>
            </a:r>
            <a:r>
              <a:rPr lang="fr-FR" dirty="0"/>
              <a:t>/</a:t>
            </a:r>
            <a:r>
              <a:rPr lang="fr-FR" dirty="0" err="1"/>
              <a:t>langeduc</a:t>
            </a:r>
            <a:r>
              <a:rPr lang="fr-FR" dirty="0"/>
              <a:t>/</a:t>
            </a:r>
            <a:r>
              <a:rPr lang="fr-FR" dirty="0" err="1"/>
              <a:t>le_platformintro_FR.asp</a:t>
            </a:r>
            <a:endParaRPr lang="fr-FR" dirty="0"/>
          </a:p>
        </p:txBody>
      </p:sp>
      <p:sp>
        <p:nvSpPr>
          <p:cNvPr id="2" name="ZoneTexte 1"/>
          <p:cNvSpPr txBox="1"/>
          <p:nvPr/>
        </p:nvSpPr>
        <p:spPr>
          <a:xfrm>
            <a:off x="179512" y="252017"/>
            <a:ext cx="2952328" cy="1200329"/>
          </a:xfrm>
          <a:prstGeom prst="rect">
            <a:avLst/>
          </a:prstGeom>
          <a:noFill/>
        </p:spPr>
        <p:txBody>
          <a:bodyPr wrap="square" rtlCol="0">
            <a:spAutoFit/>
          </a:bodyPr>
          <a:lstStyle/>
          <a:p>
            <a:r>
              <a:rPr lang="fr-CH" sz="2400" b="1" dirty="0"/>
              <a:t>Vers une perspective plurilingue globale et </a:t>
            </a:r>
            <a:r>
              <a:rPr lang="fr-CH" sz="2400" b="1" dirty="0" smtClean="0"/>
              <a:t>cohérente…</a:t>
            </a:r>
            <a:endParaRPr lang="fr-CH" sz="2400" b="1" dirty="0"/>
          </a:p>
        </p:txBody>
      </p:sp>
    </p:spTree>
    <p:extLst>
      <p:ext uri="{BB962C8B-B14F-4D97-AF65-F5344CB8AC3E}">
        <p14:creationId xmlns:p14="http://schemas.microsoft.com/office/powerpoint/2010/main" val="5136631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Autofit/>
          </a:bodyPr>
          <a:lstStyle/>
          <a:p>
            <a:r>
              <a:rPr lang="fr-CH" sz="2800" b="1" dirty="0" smtClean="0"/>
              <a:t>8. Faut-il </a:t>
            </a:r>
            <a:r>
              <a:rPr lang="fr-CH" sz="2800" b="1" dirty="0"/>
              <a:t>conclure ? </a:t>
            </a:r>
            <a:r>
              <a:rPr lang="fr-CH" sz="2800" b="1" dirty="0" smtClean="0"/>
              <a:t>Des </a:t>
            </a:r>
            <a:r>
              <a:rPr lang="fr-CH" sz="2800" b="1" dirty="0"/>
              <a:t>avancées </a:t>
            </a:r>
            <a:r>
              <a:rPr lang="fr-CH" sz="2800" b="1" dirty="0" smtClean="0"/>
              <a:t>importantes, des </a:t>
            </a:r>
            <a:r>
              <a:rPr lang="fr-CH" sz="2800" b="1" dirty="0"/>
              <a:t>progrès </a:t>
            </a:r>
            <a:r>
              <a:rPr lang="fr-CH" sz="2800" b="1" dirty="0" smtClean="0"/>
              <a:t>indéniables…</a:t>
            </a:r>
            <a:endParaRPr lang="fr-CH" sz="2800" b="1" dirty="0"/>
          </a:p>
        </p:txBody>
      </p:sp>
      <p:sp>
        <p:nvSpPr>
          <p:cNvPr id="4" name="Espace réservé du contenu 2"/>
          <p:cNvSpPr>
            <a:spLocks noGrp="1"/>
          </p:cNvSpPr>
          <p:nvPr>
            <p:ph idx="1"/>
          </p:nvPr>
        </p:nvSpPr>
        <p:spPr>
          <a:xfrm>
            <a:off x="539552" y="1196752"/>
            <a:ext cx="8208912" cy="5328592"/>
          </a:xfrm>
        </p:spPr>
        <p:txBody>
          <a:bodyPr>
            <a:noAutofit/>
          </a:bodyPr>
          <a:lstStyle/>
          <a:p>
            <a:r>
              <a:rPr lang="fr-CH" sz="2400" dirty="0"/>
              <a:t>O</a:t>
            </a:r>
            <a:r>
              <a:rPr lang="fr-CH" sz="2400" dirty="0" smtClean="0"/>
              <a:t>n ne parle (presque) plus de  « français langue maternelle », 	d’élèves « non francophones »…</a:t>
            </a:r>
          </a:p>
          <a:p>
            <a:r>
              <a:rPr lang="fr-CH" sz="2400" dirty="0" smtClean="0"/>
              <a:t>On observe une volonté forte exprimée dans les documents institutionnels </a:t>
            </a:r>
            <a:r>
              <a:rPr lang="fr-CH" sz="2400" dirty="0"/>
              <a:t>(Le PER </a:t>
            </a:r>
            <a:r>
              <a:rPr lang="fr-CH" sz="2400" dirty="0" smtClean="0"/>
              <a:t>notamment)</a:t>
            </a:r>
          </a:p>
          <a:p>
            <a:r>
              <a:rPr lang="fr-CH" sz="2400" dirty="0" smtClean="0"/>
              <a:t>On commence à disposer de matériaux concrets</a:t>
            </a:r>
          </a:p>
          <a:p>
            <a:pPr marL="0" indent="0">
              <a:buNone/>
            </a:pPr>
            <a:r>
              <a:rPr lang="fr-CH" sz="2400" dirty="0" smtClean="0"/>
              <a:t>Mais il reste de nombreux obstacles encore à dépasser</a:t>
            </a:r>
          </a:p>
          <a:p>
            <a:r>
              <a:rPr lang="fr-CH" sz="2400" dirty="0"/>
              <a:t>U</a:t>
            </a:r>
            <a:r>
              <a:rPr lang="fr-CH" sz="2400" dirty="0" smtClean="0"/>
              <a:t>n cloisonnement qui reste très marqué (conceptions monolingues de l’apprentissage) </a:t>
            </a:r>
          </a:p>
          <a:p>
            <a:r>
              <a:rPr lang="fr-CH" sz="2400" dirty="0"/>
              <a:t>D</a:t>
            </a:r>
            <a:r>
              <a:rPr lang="fr-CH" sz="2400" dirty="0" smtClean="0"/>
              <a:t>es moyens d’enseignement (EOLE) </a:t>
            </a:r>
            <a:r>
              <a:rPr lang="fr-CH" sz="2400" dirty="0"/>
              <a:t>qui ont un statut </a:t>
            </a:r>
            <a:r>
              <a:rPr lang="fr-CH" sz="2400" dirty="0" smtClean="0"/>
              <a:t>complémentaire</a:t>
            </a:r>
            <a:r>
              <a:rPr lang="fr-CH" sz="2400" dirty="0"/>
              <a:t>: certains enseignants les </a:t>
            </a:r>
            <a:r>
              <a:rPr lang="fr-CH" sz="2400" dirty="0" smtClean="0"/>
              <a:t>utilisent</a:t>
            </a:r>
            <a:r>
              <a:rPr lang="fr-CH" sz="2400" dirty="0"/>
              <a:t>, d’autres </a:t>
            </a:r>
            <a:r>
              <a:rPr lang="fr-CH" sz="2400" dirty="0" smtClean="0"/>
              <a:t>pas</a:t>
            </a:r>
          </a:p>
          <a:p>
            <a:r>
              <a:rPr lang="fr-CH" sz="2400" dirty="0"/>
              <a:t>L</a:t>
            </a:r>
            <a:r>
              <a:rPr lang="fr-CH" sz="2400" dirty="0" smtClean="0"/>
              <a:t>e français - Langue de scolarisation – qui reste tout de même largement en dehors du mouvement…</a:t>
            </a:r>
            <a:endParaRPr lang="fr-CH" sz="2400" dirty="0"/>
          </a:p>
        </p:txBody>
      </p:sp>
    </p:spTree>
    <p:extLst>
      <p:ext uri="{BB962C8B-B14F-4D97-AF65-F5344CB8AC3E}">
        <p14:creationId xmlns:p14="http://schemas.microsoft.com/office/powerpoint/2010/main" val="36368497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0F0B1EA-203F-4DF4-8FE8-D2804762AB0D}" type="slidenum">
              <a:rPr lang="fr-CH" smtClean="0"/>
              <a:t>69</a:t>
            </a:fld>
            <a:endParaRPr lang="fr-CH"/>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50" y="1520202"/>
            <a:ext cx="31718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272" y="1084551"/>
            <a:ext cx="51149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750171"/>
            <a:ext cx="52387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818" y="4293096"/>
            <a:ext cx="42862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5536" y="1988840"/>
            <a:ext cx="4665205" cy="121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3006" y="3643351"/>
            <a:ext cx="2388174" cy="303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250" y="5161182"/>
            <a:ext cx="5267386" cy="557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re 1"/>
          <p:cNvSpPr txBox="1">
            <a:spLocks/>
          </p:cNvSpPr>
          <p:nvPr/>
        </p:nvSpPr>
        <p:spPr>
          <a:xfrm>
            <a:off x="457200" y="274638"/>
            <a:ext cx="8229600" cy="39701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600" b="1" dirty="0" smtClean="0"/>
              <a:t>8. </a:t>
            </a:r>
            <a:r>
              <a:rPr lang="fr-CH" sz="3600" b="1" dirty="0" smtClean="0"/>
              <a:t>Mais aussi</a:t>
            </a:r>
            <a:r>
              <a:rPr lang="fr-CH" sz="3600" b="1" dirty="0" smtClean="0"/>
              <a:t> </a:t>
            </a:r>
            <a:r>
              <a:rPr lang="fr-CH" sz="3600" b="1" dirty="0" smtClean="0"/>
              <a:t>quelque inquiétude…</a:t>
            </a:r>
            <a:endParaRPr lang="fr-CH" b="1" dirty="0"/>
          </a:p>
        </p:txBody>
      </p:sp>
    </p:spTree>
    <p:extLst>
      <p:ext uri="{BB962C8B-B14F-4D97-AF65-F5344CB8AC3E}">
        <p14:creationId xmlns:p14="http://schemas.microsoft.com/office/powerpoint/2010/main" val="2668583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3568" y="332656"/>
            <a:ext cx="7772400" cy="864096"/>
          </a:xfrm>
        </p:spPr>
        <p:txBody>
          <a:bodyPr>
            <a:normAutofit/>
          </a:bodyPr>
          <a:lstStyle/>
          <a:p>
            <a:pPr algn="ctr"/>
            <a:r>
              <a:rPr lang="fr-FR" altLang="fr-FR" sz="3600" b="1" dirty="0" smtClean="0"/>
              <a:t>Des questions inévitables pour l’école…</a:t>
            </a:r>
          </a:p>
        </p:txBody>
      </p:sp>
      <p:sp>
        <p:nvSpPr>
          <p:cNvPr id="30723" name="Rectangle 3"/>
          <p:cNvSpPr>
            <a:spLocks noGrp="1" noChangeArrowheads="1"/>
          </p:cNvSpPr>
          <p:nvPr>
            <p:ph type="body" idx="1"/>
          </p:nvPr>
        </p:nvSpPr>
        <p:spPr>
          <a:xfrm>
            <a:off x="683568" y="1340768"/>
            <a:ext cx="7777162" cy="4464496"/>
          </a:xfrm>
        </p:spPr>
        <p:txBody>
          <a:bodyPr>
            <a:normAutofit fontScale="85000" lnSpcReduction="20000"/>
          </a:bodyPr>
          <a:lstStyle/>
          <a:p>
            <a:pPr algn="just">
              <a:lnSpc>
                <a:spcPct val="90000"/>
              </a:lnSpc>
              <a:defRPr/>
            </a:pPr>
            <a:r>
              <a:rPr lang="fr-CH" sz="2800" dirty="0" smtClean="0">
                <a:latin typeface="Times New Roman" panose="02020603050405020304" pitchFamily="18" charset="0"/>
                <a:cs typeface="Times New Roman" panose="02020603050405020304" pitchFamily="18" charset="0"/>
              </a:rPr>
              <a:t>Combien de langues enseigner ? Quelles langues? Pourquoi </a:t>
            </a:r>
            <a:r>
              <a:rPr lang="fr-CH" sz="2800" dirty="0">
                <a:latin typeface="Times New Roman" panose="02020603050405020304" pitchFamily="18" charset="0"/>
                <a:cs typeface="Times New Roman" panose="02020603050405020304" pitchFamily="18" charset="0"/>
              </a:rPr>
              <a:t>(</a:t>
            </a:r>
            <a:r>
              <a:rPr lang="fr-CH" sz="2800" dirty="0" smtClean="0">
                <a:latin typeface="Times New Roman" panose="02020603050405020304" pitchFamily="18" charset="0"/>
                <a:cs typeface="Times New Roman" panose="02020603050405020304" pitchFamily="18" charset="0"/>
              </a:rPr>
              <a:t>finalités) ? Comment ?</a:t>
            </a:r>
          </a:p>
          <a:p>
            <a:pPr algn="just">
              <a:lnSpc>
                <a:spcPct val="90000"/>
              </a:lnSpc>
              <a:defRPr/>
            </a:pPr>
            <a:r>
              <a:rPr lang="fr-CH" sz="2800" dirty="0" smtClean="0">
                <a:latin typeface="Times New Roman" panose="02020603050405020304" pitchFamily="18" charset="0"/>
                <a:cs typeface="Times New Roman" panose="02020603050405020304" pitchFamily="18" charset="0"/>
              </a:rPr>
              <a:t>Comment motiver les élèves pour l’apprentissage des langues ?</a:t>
            </a:r>
          </a:p>
          <a:p>
            <a:pPr algn="just">
              <a:lnSpc>
                <a:spcPct val="90000"/>
              </a:lnSpc>
              <a:defRPr/>
            </a:pPr>
            <a:r>
              <a:rPr lang="fr-CH" sz="2800" dirty="0">
                <a:latin typeface="Times New Roman" panose="02020603050405020304" pitchFamily="18" charset="0"/>
                <a:cs typeface="Times New Roman" panose="02020603050405020304" pitchFamily="18" charset="0"/>
              </a:rPr>
              <a:t>Quelle place / quel statut pour les langues « de la migration »? Pour les langues « régionales »? Les </a:t>
            </a:r>
            <a:br>
              <a:rPr lang="fr-CH" sz="2800" dirty="0">
                <a:latin typeface="Times New Roman" panose="02020603050405020304" pitchFamily="18" charset="0"/>
                <a:cs typeface="Times New Roman" panose="02020603050405020304" pitchFamily="18" charset="0"/>
              </a:rPr>
            </a:br>
            <a:r>
              <a:rPr lang="fr-CH" sz="2800" dirty="0">
                <a:latin typeface="Times New Roman" panose="02020603050405020304" pitchFamily="18" charset="0"/>
                <a:cs typeface="Times New Roman" panose="02020603050405020304" pitchFamily="18" charset="0"/>
              </a:rPr>
              <a:t>« patois </a:t>
            </a:r>
            <a:r>
              <a:rPr lang="fr-CH" sz="2800" dirty="0" smtClean="0">
                <a:latin typeface="Times New Roman" panose="02020603050405020304" pitchFamily="18" charset="0"/>
                <a:cs typeface="Times New Roman" panose="02020603050405020304" pitchFamily="18" charset="0"/>
              </a:rPr>
              <a:t>»?...</a:t>
            </a:r>
          </a:p>
          <a:p>
            <a:pPr marL="0" indent="0" algn="just">
              <a:lnSpc>
                <a:spcPct val="90000"/>
              </a:lnSpc>
              <a:buNone/>
              <a:defRPr/>
            </a:pPr>
            <a:r>
              <a:rPr lang="fr-CH" sz="2800" dirty="0" smtClean="0">
                <a:latin typeface="Times New Roman" panose="02020603050405020304" pitchFamily="18" charset="0"/>
                <a:cs typeface="Times New Roman" panose="02020603050405020304" pitchFamily="18" charset="0"/>
              </a:rPr>
              <a:t>Et, plus généralement, </a:t>
            </a:r>
          </a:p>
          <a:p>
            <a:pPr algn="just">
              <a:lnSpc>
                <a:spcPct val="90000"/>
              </a:lnSpc>
              <a:defRPr/>
            </a:pPr>
            <a:r>
              <a:rPr lang="fr-CH" sz="2800" dirty="0">
                <a:latin typeface="Times New Roman" panose="02020603050405020304" pitchFamily="18" charset="0"/>
                <a:cs typeface="Times New Roman" panose="02020603050405020304" pitchFamily="18" charset="0"/>
              </a:rPr>
              <a:t>C</a:t>
            </a:r>
            <a:r>
              <a:rPr lang="fr-CH" sz="2800" dirty="0" smtClean="0">
                <a:latin typeface="Times New Roman" panose="02020603050405020304" pitchFamily="18" charset="0"/>
                <a:cs typeface="Times New Roman" panose="02020603050405020304" pitchFamily="18" charset="0"/>
              </a:rPr>
              <a:t>omment </a:t>
            </a:r>
            <a:r>
              <a:rPr lang="fr-CH" sz="2800" dirty="0">
                <a:latin typeface="Times New Roman" panose="02020603050405020304" pitchFamily="18" charset="0"/>
                <a:cs typeface="Times New Roman" panose="02020603050405020304" pitchFamily="18" charset="0"/>
              </a:rPr>
              <a:t>« gérer » la pluralité / diversité linguistique et culturelle? L’ignorer? La reconnaitre? La </a:t>
            </a:r>
            <a:r>
              <a:rPr lang="fr-CH" sz="2800" dirty="0" smtClean="0">
                <a:latin typeface="Times New Roman" panose="02020603050405020304" pitchFamily="18" charset="0"/>
                <a:cs typeface="Times New Roman" panose="02020603050405020304" pitchFamily="18" charset="0"/>
              </a:rPr>
              <a:t>valoriser?</a:t>
            </a:r>
          </a:p>
          <a:p>
            <a:pPr algn="just">
              <a:lnSpc>
                <a:spcPct val="90000"/>
              </a:lnSpc>
              <a:defRPr/>
            </a:pPr>
            <a:r>
              <a:rPr lang="fr-CH" sz="2800" dirty="0" smtClean="0">
                <a:solidFill>
                  <a:srgbClr val="000000"/>
                </a:solidFill>
                <a:latin typeface="Times New Roman" panose="02020603050405020304" pitchFamily="18" charset="0"/>
                <a:cs typeface="Times New Roman" panose="02020603050405020304" pitchFamily="18" charset="0"/>
                <a:sym typeface="Wingdings" pitchFamily="2" charset="2"/>
              </a:rPr>
              <a:t>Q</a:t>
            </a:r>
            <a:r>
              <a:rPr lang="fr-CH" sz="2800" dirty="0" smtClean="0">
                <a:solidFill>
                  <a:srgbClr val="000000"/>
                </a:solidFill>
                <a:latin typeface="Times New Roman" panose="02020603050405020304" pitchFamily="18" charset="0"/>
                <a:cs typeface="Times New Roman" panose="02020603050405020304" pitchFamily="18" charset="0"/>
              </a:rPr>
              <a:t>uelle éducation linguistique, citoyenne, dans ce nouveau contexte ? </a:t>
            </a:r>
            <a:endParaRPr lang="fr-CH" sz="2800" dirty="0">
              <a:solidFill>
                <a:srgbClr val="000000"/>
              </a:solidFill>
              <a:latin typeface="Times New Roman" panose="02020603050405020304" pitchFamily="18" charset="0"/>
              <a:cs typeface="Times New Roman" panose="02020603050405020304" pitchFamily="18" charset="0"/>
            </a:endParaRPr>
          </a:p>
          <a:p>
            <a:pPr algn="just">
              <a:lnSpc>
                <a:spcPct val="90000"/>
              </a:lnSpc>
              <a:defRPr/>
            </a:pPr>
            <a:r>
              <a:rPr lang="fr-CH" sz="2800" dirty="0" smtClean="0">
                <a:solidFill>
                  <a:srgbClr val="000000"/>
                </a:solidFill>
                <a:latin typeface="Times New Roman" panose="02020603050405020304" pitchFamily="18" charset="0"/>
                <a:cs typeface="Times New Roman" panose="02020603050405020304" pitchFamily="18" charset="0"/>
              </a:rPr>
              <a:t>Repli identitaire ou ouverture au plurilinguisme et à l’interculturel?</a:t>
            </a:r>
          </a:p>
          <a:p>
            <a:pPr algn="just">
              <a:lnSpc>
                <a:spcPct val="90000"/>
              </a:lnSpc>
              <a:defRPr/>
            </a:pPr>
            <a:r>
              <a:rPr lang="fr-CH" sz="2800" dirty="0" smtClean="0">
                <a:solidFill>
                  <a:srgbClr val="000000"/>
                </a:solidFill>
                <a:latin typeface="Times New Roman" panose="02020603050405020304" pitchFamily="18" charset="0"/>
                <a:cs typeface="Times New Roman" panose="02020603050405020304" pitchFamily="18" charset="0"/>
              </a:rPr>
              <a:t>Qu’est-ce qu’on entend, en fait, par « plurilinguisme » ?</a:t>
            </a:r>
            <a:endParaRPr lang="fr-CH"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7046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randombar(horizontal)">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randombar(horizontal)">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randombar(horizontal)">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randombar(horizontal)">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randombar(horizontal)">
                                      <p:cBhvr>
                                        <p:cTn id="27" dur="500"/>
                                        <p:tgtEl>
                                          <p:spTgt spid="30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randombar(horizontal)">
                                      <p:cBhvr>
                                        <p:cTn id="32" dur="500"/>
                                        <p:tgtEl>
                                          <p:spTgt spid="307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randombar(horizontal)">
                                      <p:cBhvr>
                                        <p:cTn id="37" dur="500"/>
                                        <p:tgtEl>
                                          <p:spTgt spid="307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Effect transition="in" filter="randombar(horizontal)">
                                      <p:cBhvr>
                                        <p:cTn id="42"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7DB734F-E23A-4E2C-82A4-A63101007B15}" type="datetime3">
              <a:rPr lang="fr-FR" smtClean="0"/>
              <a:t>25.11.16</a:t>
            </a:fld>
            <a:endParaRPr lang="fr-CH"/>
          </a:p>
        </p:txBody>
      </p:sp>
      <p:sp>
        <p:nvSpPr>
          <p:cNvPr id="3" name="Espace réservé du numéro de diapositive 2"/>
          <p:cNvSpPr>
            <a:spLocks noGrp="1"/>
          </p:cNvSpPr>
          <p:nvPr>
            <p:ph type="sldNum" sz="quarter" idx="12"/>
          </p:nvPr>
        </p:nvSpPr>
        <p:spPr/>
        <p:txBody>
          <a:bodyPr/>
          <a:lstStyle/>
          <a:p>
            <a:fld id="{70F0B1EA-203F-4DF4-8FE8-D2804762AB0D}" type="slidenum">
              <a:rPr lang="fr-CH" smtClean="0"/>
              <a:t>70</a:t>
            </a:fld>
            <a:endParaRPr lang="fr-CH"/>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48680"/>
            <a:ext cx="4767089" cy="3304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911" y="4005064"/>
            <a:ext cx="254908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548680"/>
            <a:ext cx="2216363" cy="5921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2708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43608" y="188640"/>
            <a:ext cx="7414592" cy="1080120"/>
          </a:xfrm>
        </p:spPr>
        <p:txBody>
          <a:bodyPr>
            <a:normAutofit fontScale="90000"/>
          </a:bodyPr>
          <a:lstStyle/>
          <a:p>
            <a:pPr algn="ctr" eaLnBrk="1" hangingPunct="1"/>
            <a:r>
              <a:rPr lang="fr-CH" sz="3200" b="1" dirty="0" smtClean="0">
                <a:cs typeface="Times New Roman" pitchFamily="18" charset="0"/>
              </a:rPr>
              <a:t>De </a:t>
            </a:r>
            <a:r>
              <a:rPr lang="fr-CH" sz="3200" b="1" dirty="0" smtClean="0">
                <a:solidFill>
                  <a:schemeClr val="tx1"/>
                </a:solidFill>
                <a:cs typeface="Times New Roman" pitchFamily="18" charset="0"/>
              </a:rPr>
              <a:t>quoi avons-nous besoin pour développer une perspective plurilingue et interculturelle ?</a:t>
            </a:r>
            <a:endParaRPr lang="fr-FR" sz="3200" b="1" dirty="0" smtClean="0">
              <a:solidFill>
                <a:schemeClr val="tx1"/>
              </a:solidFill>
              <a:cs typeface="Times New Roman" pitchFamily="18" charset="0"/>
            </a:endParaRPr>
          </a:p>
        </p:txBody>
      </p:sp>
      <p:sp>
        <p:nvSpPr>
          <p:cNvPr id="23555" name="Text Box 3"/>
          <p:cNvSpPr txBox="1">
            <a:spLocks noChangeArrowheads="1"/>
          </p:cNvSpPr>
          <p:nvPr/>
        </p:nvSpPr>
        <p:spPr bwMode="auto">
          <a:xfrm>
            <a:off x="395536" y="1268760"/>
            <a:ext cx="8352928" cy="5447645"/>
          </a:xfrm>
          <a:prstGeom prst="rect">
            <a:avLst/>
          </a:prstGeom>
          <a:noFill/>
          <a:ln w="9525">
            <a:noFill/>
            <a:miter lim="800000"/>
            <a:headEnd/>
            <a:tailEnd/>
          </a:ln>
        </p:spPr>
        <p:txBody>
          <a:bodyPr wrap="square">
            <a:spAutoFit/>
          </a:bodyPr>
          <a:lstStyle/>
          <a:p>
            <a:pPr marL="180975" indent="-180975" algn="just">
              <a:spcBef>
                <a:spcPct val="50000"/>
              </a:spcBef>
              <a:buFont typeface="Arial" panose="020B0604020202020204" pitchFamily="34" charset="0"/>
              <a:buChar char="•"/>
            </a:pPr>
            <a:r>
              <a:rPr lang="fr-FR" sz="2400" dirty="0">
                <a:solidFill>
                  <a:srgbClr val="000000"/>
                </a:solidFill>
                <a:ea typeface="Arial Unicode MS" pitchFamily="34" charset="-128"/>
                <a:cs typeface="Arial Unicode MS" pitchFamily="34" charset="-128"/>
              </a:rPr>
              <a:t>u</a:t>
            </a:r>
            <a:r>
              <a:rPr lang="fr-FR" sz="2400" dirty="0" smtClean="0">
                <a:solidFill>
                  <a:srgbClr val="000000"/>
                </a:solidFill>
                <a:ea typeface="Arial Unicode MS" pitchFamily="34" charset="-128"/>
                <a:cs typeface="Arial Unicode MS" pitchFamily="34" charset="-128"/>
              </a:rPr>
              <a:t>ne </a:t>
            </a:r>
            <a:r>
              <a:rPr lang="fr-FR" sz="2400" b="1" dirty="0" smtClean="0">
                <a:solidFill>
                  <a:srgbClr val="000000"/>
                </a:solidFill>
                <a:ea typeface="Arial Unicode MS" pitchFamily="34" charset="-128"/>
                <a:cs typeface="Arial Unicode MS" pitchFamily="34" charset="-128"/>
              </a:rPr>
              <a:t>conception de l’éducation</a:t>
            </a:r>
            <a:r>
              <a:rPr lang="fr-FR" sz="2400" dirty="0" smtClean="0">
                <a:solidFill>
                  <a:srgbClr val="000000"/>
                </a:solidFill>
                <a:ea typeface="Arial Unicode MS" pitchFamily="34" charset="-128"/>
                <a:cs typeface="Arial Unicode MS" pitchFamily="34" charset="-128"/>
              </a:rPr>
              <a:t>, de l’enfant et du citoyen en devenir</a:t>
            </a:r>
          </a:p>
          <a:p>
            <a:pPr marL="180975" indent="-180975" algn="just">
              <a:spcBef>
                <a:spcPct val="50000"/>
              </a:spcBef>
              <a:buFont typeface="Arial" panose="020B0604020202020204" pitchFamily="34" charset="0"/>
              <a:buChar char="•"/>
            </a:pPr>
            <a:r>
              <a:rPr lang="fr-FR" sz="2400" dirty="0">
                <a:solidFill>
                  <a:srgbClr val="000000"/>
                </a:solidFill>
                <a:ea typeface="Arial Unicode MS" pitchFamily="34" charset="-128"/>
                <a:cs typeface="Arial Unicode MS" pitchFamily="34" charset="-128"/>
              </a:rPr>
              <a:t>d</a:t>
            </a:r>
            <a:r>
              <a:rPr lang="fr-FR" sz="2400" dirty="0" smtClean="0">
                <a:solidFill>
                  <a:srgbClr val="000000"/>
                </a:solidFill>
                <a:ea typeface="Arial Unicode MS" pitchFamily="34" charset="-128"/>
                <a:cs typeface="Arial Unicode MS" pitchFamily="34" charset="-128"/>
              </a:rPr>
              <a:t>es </a:t>
            </a:r>
            <a:r>
              <a:rPr lang="fr-FR" sz="2400" b="1" dirty="0">
                <a:solidFill>
                  <a:srgbClr val="000000"/>
                </a:solidFill>
                <a:ea typeface="Arial Unicode MS" pitchFamily="34" charset="-128"/>
                <a:cs typeface="Arial Unicode MS" pitchFamily="34" charset="-128"/>
              </a:rPr>
              <a:t>textes législatifs </a:t>
            </a:r>
            <a:r>
              <a:rPr lang="fr-FR" sz="2400" dirty="0">
                <a:solidFill>
                  <a:srgbClr val="000000"/>
                </a:solidFill>
                <a:ea typeface="Arial Unicode MS" pitchFamily="34" charset="-128"/>
                <a:cs typeface="Arial Unicode MS" pitchFamily="34" charset="-128"/>
              </a:rPr>
              <a:t>légitimant </a:t>
            </a:r>
            <a:r>
              <a:rPr lang="fr-FR" sz="2400" dirty="0" smtClean="0">
                <a:solidFill>
                  <a:srgbClr val="000000"/>
                </a:solidFill>
                <a:ea typeface="Arial Unicode MS" pitchFamily="34" charset="-128"/>
                <a:cs typeface="Arial Unicode MS" pitchFamily="34" charset="-128"/>
              </a:rPr>
              <a:t> cette conception, en particulier la </a:t>
            </a:r>
            <a:r>
              <a:rPr lang="fr-FR" sz="2400" dirty="0">
                <a:solidFill>
                  <a:srgbClr val="000000"/>
                </a:solidFill>
                <a:ea typeface="Arial Unicode MS" pitchFamily="34" charset="-128"/>
                <a:cs typeface="Arial Unicode MS" pitchFamily="34" charset="-128"/>
              </a:rPr>
              <a:t>prise en compte de la </a:t>
            </a:r>
            <a:r>
              <a:rPr lang="fr-FR" sz="2400" b="1" dirty="0">
                <a:solidFill>
                  <a:srgbClr val="000000"/>
                </a:solidFill>
                <a:ea typeface="Arial Unicode MS" pitchFamily="34" charset="-128"/>
                <a:cs typeface="Arial Unicode MS" pitchFamily="34" charset="-128"/>
              </a:rPr>
              <a:t>diversité</a:t>
            </a:r>
            <a:r>
              <a:rPr lang="fr-FR" sz="2400" dirty="0">
                <a:solidFill>
                  <a:srgbClr val="000000"/>
                </a:solidFill>
                <a:ea typeface="Arial Unicode MS" pitchFamily="34" charset="-128"/>
                <a:cs typeface="Arial Unicode MS" pitchFamily="34" charset="-128"/>
              </a:rPr>
              <a:t> (Plans d’études, Déclarations politiques…)</a:t>
            </a:r>
          </a:p>
          <a:p>
            <a:pPr marL="180975" indent="-180975" algn="just">
              <a:spcBef>
                <a:spcPct val="50000"/>
              </a:spcBef>
              <a:buFont typeface="Arial" panose="020B0604020202020204" pitchFamily="34" charset="0"/>
              <a:buChar char="•"/>
            </a:pPr>
            <a:r>
              <a:rPr lang="fr-FR" sz="2400" dirty="0" smtClean="0">
                <a:solidFill>
                  <a:srgbClr val="000000"/>
                </a:solidFill>
                <a:ea typeface="Arial Unicode MS" pitchFamily="34" charset="-128"/>
                <a:cs typeface="Arial Unicode MS" pitchFamily="34" charset="-128"/>
              </a:rPr>
              <a:t>un </a:t>
            </a:r>
            <a:r>
              <a:rPr lang="fr-FR" sz="2400" b="1" dirty="0">
                <a:solidFill>
                  <a:srgbClr val="000000"/>
                </a:solidFill>
                <a:ea typeface="Arial Unicode MS" pitchFamily="34" charset="-128"/>
                <a:cs typeface="Arial Unicode MS" pitchFamily="34" charset="-128"/>
              </a:rPr>
              <a:t>cadre théorique</a:t>
            </a:r>
            <a:r>
              <a:rPr lang="fr-FR" sz="2400" dirty="0">
                <a:solidFill>
                  <a:srgbClr val="000000"/>
                </a:solidFill>
                <a:ea typeface="Arial Unicode MS" pitchFamily="34" charset="-128"/>
                <a:cs typeface="Arial Unicode MS" pitchFamily="34" charset="-128"/>
              </a:rPr>
              <a:t>: compétence plurilingue, didactique plurilingue, approches </a:t>
            </a:r>
            <a:r>
              <a:rPr lang="fr-FR" sz="2400" dirty="0" smtClean="0">
                <a:solidFill>
                  <a:srgbClr val="000000"/>
                </a:solidFill>
                <a:ea typeface="Arial Unicode MS" pitchFamily="34" charset="-128"/>
                <a:cs typeface="Arial Unicode MS" pitchFamily="34" charset="-128"/>
              </a:rPr>
              <a:t>plurielles / </a:t>
            </a:r>
            <a:r>
              <a:rPr lang="fr-FR" sz="2400" dirty="0" err="1" smtClean="0">
                <a:solidFill>
                  <a:srgbClr val="000000"/>
                </a:solidFill>
                <a:ea typeface="Arial Unicode MS" pitchFamily="34" charset="-128"/>
                <a:cs typeface="Arial Unicode MS" pitchFamily="34" charset="-128"/>
              </a:rPr>
              <a:t>interlinguistiques</a:t>
            </a:r>
            <a:r>
              <a:rPr lang="fr-FR" sz="2400" dirty="0" smtClean="0">
                <a:solidFill>
                  <a:srgbClr val="000000"/>
                </a:solidFill>
                <a:ea typeface="Arial Unicode MS" pitchFamily="34" charset="-128"/>
                <a:cs typeface="Arial Unicode MS" pitchFamily="34" charset="-128"/>
              </a:rPr>
              <a:t>… incluant notamment un référentiel d’objectifs (CARAP…)</a:t>
            </a:r>
            <a:endParaRPr lang="fr-FR" sz="2400" dirty="0">
              <a:solidFill>
                <a:srgbClr val="000000"/>
              </a:solidFill>
              <a:ea typeface="Arial Unicode MS" pitchFamily="34" charset="-128"/>
              <a:cs typeface="Arial Unicode MS" pitchFamily="34" charset="-128"/>
            </a:endParaRPr>
          </a:p>
          <a:p>
            <a:pPr marL="180975" indent="-180975" algn="just">
              <a:spcBef>
                <a:spcPct val="50000"/>
              </a:spcBef>
              <a:buFont typeface="Arial" panose="020B0604020202020204" pitchFamily="34" charset="0"/>
              <a:buChar char="•"/>
            </a:pPr>
            <a:r>
              <a:rPr lang="fr-FR" sz="2400" dirty="0" smtClean="0">
                <a:solidFill>
                  <a:srgbClr val="000000"/>
                </a:solidFill>
                <a:ea typeface="Arial Unicode MS" pitchFamily="34" charset="-128"/>
                <a:cs typeface="Arial Unicode MS" pitchFamily="34" charset="-128"/>
              </a:rPr>
              <a:t>des </a:t>
            </a:r>
            <a:r>
              <a:rPr lang="fr-FR" sz="2400" b="1" dirty="0" smtClean="0">
                <a:solidFill>
                  <a:srgbClr val="000000"/>
                </a:solidFill>
                <a:ea typeface="Arial Unicode MS" pitchFamily="34" charset="-128"/>
                <a:cs typeface="Arial Unicode MS" pitchFamily="34" charset="-128"/>
              </a:rPr>
              <a:t>outils </a:t>
            </a:r>
            <a:r>
              <a:rPr lang="fr-FR" sz="2400" b="1" dirty="0">
                <a:solidFill>
                  <a:srgbClr val="000000"/>
                </a:solidFill>
                <a:ea typeface="Arial Unicode MS" pitchFamily="34" charset="-128"/>
                <a:cs typeface="Arial Unicode MS" pitchFamily="34" charset="-128"/>
              </a:rPr>
              <a:t>didactiques </a:t>
            </a:r>
            <a:r>
              <a:rPr lang="fr-FR" sz="2400" dirty="0">
                <a:solidFill>
                  <a:srgbClr val="000000"/>
                </a:solidFill>
                <a:ea typeface="Arial Unicode MS" pitchFamily="34" charset="-128"/>
                <a:cs typeface="Arial Unicode MS" pitchFamily="34" charset="-128"/>
              </a:rPr>
              <a:t>concrets </a:t>
            </a:r>
            <a:r>
              <a:rPr lang="fr-FR" sz="2400" dirty="0" smtClean="0">
                <a:solidFill>
                  <a:srgbClr val="000000"/>
                </a:solidFill>
                <a:ea typeface="Arial Unicode MS" pitchFamily="34" charset="-128"/>
                <a:cs typeface="Arial Unicode MS" pitchFamily="34" charset="-128"/>
              </a:rPr>
              <a:t>(manuels, matériaux en ligne, </a:t>
            </a:r>
            <a:r>
              <a:rPr lang="fr-FR" sz="2400" dirty="0">
                <a:solidFill>
                  <a:srgbClr val="000000"/>
                </a:solidFill>
                <a:ea typeface="Arial Unicode MS" pitchFamily="34" charset="-128"/>
                <a:cs typeface="Arial Unicode MS" pitchFamily="34" charset="-128"/>
              </a:rPr>
              <a:t>etc.)</a:t>
            </a:r>
          </a:p>
          <a:p>
            <a:pPr marL="180975" indent="-180975" algn="just">
              <a:spcBef>
                <a:spcPct val="50000"/>
              </a:spcBef>
              <a:buFont typeface="Arial" panose="020B0604020202020204" pitchFamily="34" charset="0"/>
              <a:buChar char="•"/>
            </a:pPr>
            <a:r>
              <a:rPr lang="fr-FR" sz="2400" dirty="0" smtClean="0">
                <a:solidFill>
                  <a:srgbClr val="000000"/>
                </a:solidFill>
                <a:ea typeface="Arial Unicode MS" pitchFamily="34" charset="-128"/>
                <a:cs typeface="Arial Unicode MS" pitchFamily="34" charset="-128"/>
              </a:rPr>
              <a:t>une </a:t>
            </a:r>
            <a:r>
              <a:rPr lang="fr-FR" sz="2400" b="1" dirty="0" smtClean="0">
                <a:solidFill>
                  <a:srgbClr val="000000"/>
                </a:solidFill>
                <a:ea typeface="Arial Unicode MS" pitchFamily="34" charset="-128"/>
                <a:cs typeface="Arial Unicode MS" pitchFamily="34" charset="-128"/>
              </a:rPr>
              <a:t>formation</a:t>
            </a:r>
            <a:r>
              <a:rPr lang="fr-FR" sz="2400" dirty="0" smtClean="0">
                <a:solidFill>
                  <a:srgbClr val="000000"/>
                </a:solidFill>
                <a:ea typeface="Arial Unicode MS" pitchFamily="34" charset="-128"/>
                <a:cs typeface="Arial Unicode MS" pitchFamily="34" charset="-128"/>
              </a:rPr>
              <a:t> appropriée des enseignant-e-s! </a:t>
            </a:r>
            <a:endParaRPr lang="fr-FR" sz="2400" dirty="0">
              <a:solidFill>
                <a:srgbClr val="000000"/>
              </a:solidFill>
              <a:ea typeface="Arial Unicode MS" pitchFamily="34" charset="-128"/>
              <a:cs typeface="Arial Unicode MS" pitchFamily="34" charset="-128"/>
            </a:endParaRPr>
          </a:p>
          <a:p>
            <a:pPr marL="180975" indent="-180975" algn="just">
              <a:spcBef>
                <a:spcPct val="50000"/>
              </a:spcBef>
              <a:buFont typeface="Arial" panose="020B0604020202020204" pitchFamily="34" charset="0"/>
              <a:buChar char="•"/>
            </a:pPr>
            <a:r>
              <a:rPr lang="fr-FR" sz="2400" dirty="0" smtClean="0">
                <a:solidFill>
                  <a:srgbClr val="000000"/>
                </a:solidFill>
                <a:ea typeface="Arial Unicode MS" pitchFamily="34" charset="-128"/>
                <a:cs typeface="Arial Unicode MS" pitchFamily="34" charset="-128"/>
              </a:rPr>
              <a:t>et </a:t>
            </a:r>
            <a:r>
              <a:rPr lang="fr-FR" sz="2400" dirty="0" smtClean="0">
                <a:solidFill>
                  <a:srgbClr val="000000"/>
                </a:solidFill>
                <a:ea typeface="Arial Unicode MS" pitchFamily="34" charset="-128"/>
                <a:cs typeface="Arial Unicode MS" pitchFamily="34" charset="-128"/>
              </a:rPr>
              <a:t>des </a:t>
            </a:r>
            <a:r>
              <a:rPr lang="fr-FR" sz="2400" b="1" dirty="0" smtClean="0">
                <a:solidFill>
                  <a:srgbClr val="000000"/>
                </a:solidFill>
                <a:ea typeface="Arial Unicode MS" pitchFamily="34" charset="-128"/>
                <a:cs typeface="Arial Unicode MS" pitchFamily="34" charset="-128"/>
              </a:rPr>
              <a:t>acteurs et actrices engagé-e-s </a:t>
            </a:r>
            <a:r>
              <a:rPr lang="fr-FR" sz="2400" dirty="0">
                <a:solidFill>
                  <a:srgbClr val="000000"/>
                </a:solidFill>
                <a:ea typeface="Arial Unicode MS" pitchFamily="34" charset="-128"/>
                <a:cs typeface="Arial Unicode MS" pitchFamily="34" charset="-128"/>
              </a:rPr>
              <a:t>et </a:t>
            </a:r>
            <a:r>
              <a:rPr lang="fr-FR" sz="2400" dirty="0" smtClean="0">
                <a:solidFill>
                  <a:srgbClr val="000000"/>
                </a:solidFill>
                <a:ea typeface="Arial Unicode MS" pitchFamily="34" charset="-128"/>
                <a:cs typeface="Arial Unicode MS" pitchFamily="34" charset="-128"/>
              </a:rPr>
              <a:t>convaincu-e-s </a:t>
            </a:r>
            <a:r>
              <a:rPr lang="fr-FR" sz="2400" dirty="0">
                <a:solidFill>
                  <a:srgbClr val="000000"/>
                </a:solidFill>
                <a:ea typeface="Arial Unicode MS" pitchFamily="34" charset="-128"/>
                <a:cs typeface="Arial Unicode MS" pitchFamily="34" charset="-128"/>
              </a:rPr>
              <a:t>!</a:t>
            </a:r>
          </a:p>
        </p:txBody>
      </p:sp>
    </p:spTree>
    <p:extLst>
      <p:ext uri="{BB962C8B-B14F-4D97-AF65-F5344CB8AC3E}">
        <p14:creationId xmlns:p14="http://schemas.microsoft.com/office/powerpoint/2010/main" val="1684390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fr-CH" sz="3200" b="1" dirty="0" smtClean="0"/>
              <a:t>Bref, une hypothèse, un défi, un pari où l’école et la société doivent se rejoindre…</a:t>
            </a:r>
          </a:p>
        </p:txBody>
      </p:sp>
      <p:sp>
        <p:nvSpPr>
          <p:cNvPr id="41987" name="Text Box 3"/>
          <p:cNvSpPr txBox="1">
            <a:spLocks noChangeArrowheads="1"/>
          </p:cNvSpPr>
          <p:nvPr/>
        </p:nvSpPr>
        <p:spPr bwMode="auto">
          <a:xfrm>
            <a:off x="899592" y="1844824"/>
            <a:ext cx="7344816" cy="3570208"/>
          </a:xfrm>
          <a:prstGeom prst="rect">
            <a:avLst/>
          </a:prstGeom>
          <a:noFill/>
          <a:ln w="9525">
            <a:noFill/>
            <a:miter lim="800000"/>
            <a:headEnd/>
            <a:tailEnd/>
          </a:ln>
        </p:spPr>
        <p:txBody>
          <a:bodyPr wrap="square">
            <a:spAutoFit/>
          </a:bodyPr>
          <a:lstStyle/>
          <a:p>
            <a:pPr algn="just">
              <a:spcBef>
                <a:spcPct val="50000"/>
              </a:spcBef>
            </a:pPr>
            <a:r>
              <a:rPr lang="fr-CH" sz="2800" dirty="0">
                <a:latin typeface="+mj-lt"/>
              </a:rPr>
              <a:t>« Le défi, pour les éducateurs et pour ceux qui définissent la politique, est d’inventer une évolution de l’identité nationale où les droits de tous les citoyens (y compris les élèves des écoles) sont respectés, et où les ressources culturelles, linguistiques et économiques de la nation sont utilisées le mieux possible. </a:t>
            </a:r>
            <a:r>
              <a:rPr lang="fr-CH" sz="2800" dirty="0" smtClean="0">
                <a:latin typeface="+mj-lt"/>
              </a:rPr>
              <a:t>»</a:t>
            </a:r>
          </a:p>
          <a:p>
            <a:pPr algn="just">
              <a:spcBef>
                <a:spcPct val="50000"/>
              </a:spcBef>
            </a:pPr>
            <a:r>
              <a:rPr lang="fr-CH" sz="2000" dirty="0" smtClean="0"/>
              <a:t>J. </a:t>
            </a:r>
            <a:r>
              <a:rPr lang="fr-CH" sz="2000" dirty="0" err="1" smtClean="0"/>
              <a:t>Cummins</a:t>
            </a:r>
            <a:r>
              <a:rPr lang="fr-CH" sz="2000" dirty="0" smtClean="0"/>
              <a:t> (2001): La langue maternelle des enfants bilingues.</a:t>
            </a:r>
            <a:endParaRPr lang="fr-FR" sz="2000" dirty="0"/>
          </a:p>
        </p:txBody>
      </p:sp>
    </p:spTree>
    <p:extLst>
      <p:ext uri="{BB962C8B-B14F-4D97-AF65-F5344CB8AC3E}">
        <p14:creationId xmlns:p14="http://schemas.microsoft.com/office/powerpoint/2010/main" val="34352098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CH" sz="3200" b="1" dirty="0" smtClean="0"/>
              <a:t>… e</a:t>
            </a:r>
            <a:r>
              <a:rPr lang="fr-CH" sz="3200" b="1" dirty="0" smtClean="0"/>
              <a:t>n </a:t>
            </a:r>
            <a:r>
              <a:rPr lang="fr-CH" sz="3200" b="1" dirty="0" smtClean="0"/>
              <a:t>Suisse comme ailleurs !</a:t>
            </a:r>
            <a:endParaRPr lang="fr-CH" sz="3200" b="1" dirty="0"/>
          </a:p>
        </p:txBody>
      </p:sp>
      <p:sp>
        <p:nvSpPr>
          <p:cNvPr id="4" name="ZoneTexte 3"/>
          <p:cNvSpPr txBox="1"/>
          <p:nvPr/>
        </p:nvSpPr>
        <p:spPr>
          <a:xfrm>
            <a:off x="395536" y="1340768"/>
            <a:ext cx="8352928" cy="4462760"/>
          </a:xfrm>
          <a:prstGeom prst="rect">
            <a:avLst/>
          </a:prstGeom>
          <a:noFill/>
        </p:spPr>
        <p:txBody>
          <a:bodyPr wrap="square" rtlCol="0">
            <a:spAutoFit/>
          </a:bodyPr>
          <a:lstStyle/>
          <a:p>
            <a:pPr algn="just"/>
            <a:r>
              <a:rPr lang="fr-CH" sz="2800" dirty="0" smtClean="0"/>
              <a:t>« La </a:t>
            </a:r>
            <a:r>
              <a:rPr lang="fr-CH" sz="2800" dirty="0"/>
              <a:t>réputation de polyglottes que les étrangers prêtent volontiers aux Suissesses et </a:t>
            </a:r>
            <a:r>
              <a:rPr lang="fr-CH" sz="2800" dirty="0" smtClean="0"/>
              <a:t>aux Suisses </a:t>
            </a:r>
            <a:r>
              <a:rPr lang="fr-CH" sz="2800" dirty="0"/>
              <a:t>est certes bienveillante, mais elle n'est malheureusement qu'un préjugé et </a:t>
            </a:r>
            <a:r>
              <a:rPr lang="fr-CH" sz="2800" dirty="0" smtClean="0"/>
              <a:t>à moitié </a:t>
            </a:r>
            <a:r>
              <a:rPr lang="fr-CH" sz="2800" dirty="0"/>
              <a:t>vrai. La Suisse quadrilingue devrait par conséquent s'employer à relever le </a:t>
            </a:r>
            <a:r>
              <a:rPr lang="fr-CH" sz="2800" dirty="0" smtClean="0"/>
              <a:t>défi d'un </a:t>
            </a:r>
            <a:r>
              <a:rPr lang="fr-CH" sz="2800" dirty="0"/>
              <a:t>vrai plurilinguisme avant que l'Europe ne la rattrape</a:t>
            </a:r>
            <a:r>
              <a:rPr lang="fr-CH" sz="2800" dirty="0" smtClean="0"/>
              <a:t>.»</a:t>
            </a:r>
          </a:p>
          <a:p>
            <a:endParaRPr lang="fr-CH" dirty="0"/>
          </a:p>
          <a:p>
            <a:r>
              <a:rPr lang="fr-CH" sz="2000" i="1" dirty="0" smtClean="0"/>
              <a:t>Cf. </a:t>
            </a:r>
            <a:r>
              <a:rPr lang="fr-CH" sz="2000" dirty="0" smtClean="0"/>
              <a:t>Rapport </a:t>
            </a:r>
            <a:r>
              <a:rPr lang="fr-CH" sz="2000" dirty="0"/>
              <a:t>de la Commission pédagogique et de la </a:t>
            </a:r>
            <a:r>
              <a:rPr lang="fr-CH" sz="2000" dirty="0" smtClean="0"/>
              <a:t>Commission Langue </a:t>
            </a:r>
            <a:r>
              <a:rPr lang="fr-CH" sz="2000" dirty="0"/>
              <a:t>2 / Langues étrangères de la CDIP, en </a:t>
            </a:r>
            <a:r>
              <a:rPr lang="fr-CH" sz="2000" dirty="0" smtClean="0"/>
              <a:t>complément à </a:t>
            </a:r>
            <a:r>
              <a:rPr lang="fr-CH" sz="2000" dirty="0"/>
              <a:t>la déclaration en vue de promouvoir </a:t>
            </a:r>
            <a:r>
              <a:rPr lang="fr-CH" sz="2000" dirty="0" smtClean="0"/>
              <a:t>l'enseignement bilingue </a:t>
            </a:r>
            <a:r>
              <a:rPr lang="fr-CH" sz="2000" dirty="0"/>
              <a:t>en Suisse (1995) [http://</a:t>
            </a:r>
            <a:r>
              <a:rPr lang="fr-CH" sz="2000" dirty="0" smtClean="0"/>
              <a:t>www.edk.ch/dyn/14964.php]</a:t>
            </a:r>
            <a:endParaRPr lang="fr-CH" sz="2000" dirty="0"/>
          </a:p>
          <a:p>
            <a:endParaRPr lang="fr-CH" dirty="0"/>
          </a:p>
        </p:txBody>
      </p:sp>
    </p:spTree>
    <p:extLst>
      <p:ext uri="{BB962C8B-B14F-4D97-AF65-F5344CB8AC3E}">
        <p14:creationId xmlns:p14="http://schemas.microsoft.com/office/powerpoint/2010/main" val="4254958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0F0B1EA-203F-4DF4-8FE8-D2804762AB0D}" type="slidenum">
              <a:rPr lang="fr-CH" smtClean="0"/>
              <a:t>74</a:t>
            </a:fld>
            <a:endParaRPr lang="fr-CH"/>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152398"/>
            <a:ext cx="5832648" cy="538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115616" y="276162"/>
            <a:ext cx="6768752" cy="584775"/>
          </a:xfrm>
          <a:prstGeom prst="rect">
            <a:avLst/>
          </a:prstGeom>
          <a:noFill/>
        </p:spPr>
        <p:txBody>
          <a:bodyPr wrap="square" rtlCol="0">
            <a:spAutoFit/>
          </a:bodyPr>
          <a:lstStyle/>
          <a:p>
            <a:pPr algn="ctr"/>
            <a:r>
              <a:rPr lang="fr-CH" sz="3200" dirty="0" smtClean="0"/>
              <a:t>Merci de votre attention ! </a:t>
            </a:r>
            <a:r>
              <a:rPr lang="fr-CH" sz="3200" dirty="0" err="1" smtClean="0"/>
              <a:t>Danke</a:t>
            </a:r>
            <a:r>
              <a:rPr lang="fr-CH" sz="3200" dirty="0" smtClean="0"/>
              <a:t> !</a:t>
            </a:r>
            <a:endParaRPr lang="fr-CH" sz="3200" dirty="0"/>
          </a:p>
        </p:txBody>
      </p:sp>
    </p:spTree>
    <p:extLst>
      <p:ext uri="{BB962C8B-B14F-4D97-AF65-F5344CB8AC3E}">
        <p14:creationId xmlns:p14="http://schemas.microsoft.com/office/powerpoint/2010/main" val="37094935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sp>
        <p:nvSpPr>
          <p:cNvPr id="3" name="Espace réservé du contenu 2"/>
          <p:cNvSpPr>
            <a:spLocks noGrp="1"/>
          </p:cNvSpPr>
          <p:nvPr>
            <p:ph idx="1"/>
          </p:nvPr>
        </p:nvSpPr>
        <p:spPr/>
        <p:txBody>
          <a:bodyPr/>
          <a:lstStyle/>
          <a:p>
            <a:endParaRPr lang="fr-CH"/>
          </a:p>
        </p:txBody>
      </p:sp>
    </p:spTree>
    <p:extLst>
      <p:ext uri="{BB962C8B-B14F-4D97-AF65-F5344CB8AC3E}">
        <p14:creationId xmlns:p14="http://schemas.microsoft.com/office/powerpoint/2010/main" val="502710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3568" y="332656"/>
            <a:ext cx="7772400" cy="864096"/>
          </a:xfrm>
        </p:spPr>
        <p:txBody>
          <a:bodyPr>
            <a:normAutofit/>
          </a:bodyPr>
          <a:lstStyle/>
          <a:p>
            <a:pPr algn="ctr"/>
            <a:r>
              <a:rPr lang="fr-FR" altLang="fr-FR" sz="3600" b="1" dirty="0" smtClean="0"/>
              <a:t>Le cadre est donc posé !</a:t>
            </a:r>
          </a:p>
        </p:txBody>
      </p:sp>
      <p:sp>
        <p:nvSpPr>
          <p:cNvPr id="30723" name="Rectangle 3"/>
          <p:cNvSpPr>
            <a:spLocks noGrp="1" noChangeArrowheads="1"/>
          </p:cNvSpPr>
          <p:nvPr>
            <p:ph type="body" idx="1"/>
          </p:nvPr>
        </p:nvSpPr>
        <p:spPr>
          <a:xfrm>
            <a:off x="683568" y="1340768"/>
            <a:ext cx="7777162" cy="4464496"/>
          </a:xfrm>
        </p:spPr>
        <p:txBody>
          <a:bodyPr>
            <a:normAutofit/>
          </a:bodyPr>
          <a:lstStyle/>
          <a:p>
            <a:pPr marL="0" indent="0" algn="ctr">
              <a:lnSpc>
                <a:spcPct val="90000"/>
              </a:lnSpc>
              <a:buNone/>
              <a:defRPr/>
            </a:pPr>
            <a:endParaRPr lang="fr-CH" sz="2800" b="1" dirty="0" smtClean="0">
              <a:latin typeface="Times New Roman" panose="02020603050405020304" pitchFamily="18" charset="0"/>
              <a:cs typeface="Times New Roman" panose="02020603050405020304" pitchFamily="18" charset="0"/>
            </a:endParaRPr>
          </a:p>
          <a:p>
            <a:pPr marL="0" indent="0" algn="just">
              <a:lnSpc>
                <a:spcPct val="90000"/>
              </a:lnSpc>
              <a:buNone/>
              <a:defRPr/>
            </a:pPr>
            <a:r>
              <a:rPr lang="fr-FR" altLang="fr-FR" sz="2800" b="1" dirty="0" smtClean="0"/>
              <a:t>Mais quelles ont été, en Suisse romande, les </a:t>
            </a:r>
            <a:r>
              <a:rPr lang="fr-FR" altLang="fr-FR" sz="2800" b="1" dirty="0"/>
              <a:t>« réponses »  </a:t>
            </a:r>
            <a:r>
              <a:rPr lang="fr-FR" altLang="fr-FR" sz="2800" b="1" dirty="0" smtClean="0"/>
              <a:t>apportées par…</a:t>
            </a:r>
          </a:p>
          <a:p>
            <a:pPr marL="0" indent="0" algn="just">
              <a:lnSpc>
                <a:spcPct val="90000"/>
              </a:lnSpc>
              <a:buNone/>
              <a:defRPr/>
            </a:pPr>
            <a:endParaRPr lang="fr-CH" sz="2800" dirty="0">
              <a:latin typeface="Times New Roman" panose="02020603050405020304" pitchFamily="18" charset="0"/>
              <a:cs typeface="Times New Roman" panose="02020603050405020304" pitchFamily="18" charset="0"/>
            </a:endParaRPr>
          </a:p>
          <a:p>
            <a:pPr marL="514350" indent="-514350" algn="just">
              <a:lnSpc>
                <a:spcPct val="90000"/>
              </a:lnSpc>
              <a:buAutoNum type="alphaLcParenR"/>
              <a:defRPr/>
            </a:pPr>
            <a:r>
              <a:rPr lang="fr-CH" sz="2800" dirty="0" smtClean="0">
                <a:latin typeface="Times New Roman" panose="02020603050405020304" pitchFamily="18" charset="0"/>
                <a:cs typeface="Times New Roman" panose="02020603050405020304" pitchFamily="18" charset="0"/>
              </a:rPr>
              <a:t>Les autorités politiques</a:t>
            </a:r>
          </a:p>
          <a:p>
            <a:pPr marL="514350" indent="-514350" algn="just">
              <a:lnSpc>
                <a:spcPct val="90000"/>
              </a:lnSpc>
              <a:buAutoNum type="alphaLcParenR"/>
              <a:defRPr/>
            </a:pPr>
            <a:r>
              <a:rPr lang="fr-CH" sz="2800" dirty="0" smtClean="0">
                <a:latin typeface="Times New Roman" panose="02020603050405020304" pitchFamily="18" charset="0"/>
                <a:cs typeface="Times New Roman" panose="02020603050405020304" pitchFamily="18" charset="0"/>
              </a:rPr>
              <a:t>La linguistique et la didactique</a:t>
            </a:r>
          </a:p>
          <a:p>
            <a:pPr marL="0" indent="0" algn="just">
              <a:lnSpc>
                <a:spcPct val="90000"/>
              </a:lnSpc>
              <a:buNone/>
              <a:defRPr/>
            </a:pPr>
            <a:endParaRPr lang="fr-CH" sz="2800" dirty="0" smtClean="0">
              <a:latin typeface="Times New Roman" panose="02020603050405020304" pitchFamily="18" charset="0"/>
              <a:cs typeface="Times New Roman" panose="02020603050405020304" pitchFamily="18" charset="0"/>
            </a:endParaRPr>
          </a:p>
          <a:p>
            <a:pPr marL="0" indent="0" algn="just">
              <a:lnSpc>
                <a:spcPct val="90000"/>
              </a:lnSpc>
              <a:buNone/>
              <a:defRPr/>
            </a:pPr>
            <a:r>
              <a:rPr lang="fr-CH" sz="2800" b="1" dirty="0" smtClean="0">
                <a:latin typeface="Times New Roman" panose="02020603050405020304" pitchFamily="18" charset="0"/>
                <a:cs typeface="Times New Roman" panose="02020603050405020304" pitchFamily="18" charset="0"/>
              </a:rPr>
              <a:t>Et quels en ont été les effets dans l’école ?</a:t>
            </a:r>
            <a:endParaRPr lang="fr-CH" sz="2800" dirty="0" smtClean="0">
              <a:latin typeface="Times New Roman" panose="02020603050405020304" pitchFamily="18" charset="0"/>
              <a:cs typeface="Times New Roman" panose="02020603050405020304" pitchFamily="18" charset="0"/>
            </a:endParaRPr>
          </a:p>
          <a:p>
            <a:pPr marL="0" indent="0" algn="just">
              <a:lnSpc>
                <a:spcPct val="90000"/>
              </a:lnSpc>
              <a:buNone/>
              <a:defRPr/>
            </a:pPr>
            <a:endParaRPr lang="fr-CH"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1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randombar(horizontal)">
                                      <p:cBhvr>
                                        <p:cTn id="7" dur="500"/>
                                        <p:tgtEl>
                                          <p:spTgt spid="307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23">
                                            <p:txEl>
                                              <p:pRg st="3" end="3"/>
                                            </p:txEl>
                                          </p:spTgt>
                                        </p:tgtEl>
                                        <p:attrNameLst>
                                          <p:attrName>style.visibility</p:attrName>
                                        </p:attrNameLst>
                                      </p:cBhvr>
                                      <p:to>
                                        <p:strVal val="visible"/>
                                      </p:to>
                                    </p:set>
                                    <p:animEffect transition="in" filter="randombar(horizontal)">
                                      <p:cBhvr>
                                        <p:cTn id="12" dur="500"/>
                                        <p:tgtEl>
                                          <p:spTgt spid="307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Effect transition="in" filter="randombar(horizontal)">
                                      <p:cBhvr>
                                        <p:cTn id="17" dur="500"/>
                                        <p:tgtEl>
                                          <p:spTgt spid="307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0723">
                                            <p:txEl>
                                              <p:pRg st="6" end="6"/>
                                            </p:txEl>
                                          </p:spTgt>
                                        </p:tgtEl>
                                        <p:attrNameLst>
                                          <p:attrName>style.visibility</p:attrName>
                                        </p:attrNameLst>
                                      </p:cBhvr>
                                      <p:to>
                                        <p:strVal val="visible"/>
                                      </p:to>
                                    </p:set>
                                    <p:animEffect transition="in" filter="randombar(horizontal)">
                                      <p:cBhvr>
                                        <p:cTn id="22"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778098"/>
          </a:xfrm>
        </p:spPr>
        <p:txBody>
          <a:bodyPr>
            <a:normAutofit/>
          </a:bodyPr>
          <a:lstStyle/>
          <a:p>
            <a:r>
              <a:rPr lang="fr-CH" sz="3200" b="1" dirty="0" smtClean="0"/>
              <a:t>2. Des « réponses » politiques</a:t>
            </a:r>
            <a:endParaRPr lang="fr-CH" sz="3200" b="1" dirty="0"/>
          </a:p>
        </p:txBody>
      </p:sp>
      <p:sp>
        <p:nvSpPr>
          <p:cNvPr id="4" name="ZoneTexte 3"/>
          <p:cNvSpPr txBox="1"/>
          <p:nvPr/>
        </p:nvSpPr>
        <p:spPr>
          <a:xfrm>
            <a:off x="539552" y="1340768"/>
            <a:ext cx="8064896" cy="3354765"/>
          </a:xfrm>
          <a:prstGeom prst="rect">
            <a:avLst/>
          </a:prstGeom>
          <a:noFill/>
        </p:spPr>
        <p:txBody>
          <a:bodyPr wrap="square" rtlCol="0">
            <a:spAutoFit/>
          </a:bodyPr>
          <a:lstStyle/>
          <a:p>
            <a:pPr algn="ctr"/>
            <a:r>
              <a:rPr lang="fr-CH" b="1" dirty="0"/>
              <a:t>Recommandations et décisions concernant l'introduction, la réforme et la coordination de l'enseignement de la deuxième langue nationale pour tous les élèves pendant la scolarité obligatoire du 30 octobre 1975</a:t>
            </a:r>
          </a:p>
          <a:p>
            <a:endParaRPr lang="fr-CH" dirty="0" smtClean="0"/>
          </a:p>
          <a:p>
            <a:pPr algn="just"/>
            <a:r>
              <a:rPr lang="fr-CH" sz="2800" dirty="0" smtClean="0"/>
              <a:t>(…) Le </a:t>
            </a:r>
            <a:r>
              <a:rPr lang="fr-CH" sz="2800" dirty="0"/>
              <a:t>début de l'enseignement de la deuxième langue nationale doit en principe </a:t>
            </a:r>
            <a:r>
              <a:rPr lang="fr-CH" sz="2800" dirty="0" smtClean="0"/>
              <a:t>être fixé </a:t>
            </a:r>
            <a:r>
              <a:rPr lang="fr-CH" sz="2800" dirty="0"/>
              <a:t>dans la période de développement pré-pubertaire. L'enseignement doit </a:t>
            </a:r>
            <a:r>
              <a:rPr lang="fr-CH" sz="2800" dirty="0" smtClean="0"/>
              <a:t>débuter en 4</a:t>
            </a:r>
            <a:r>
              <a:rPr lang="fr-CH" sz="2800" baseline="30000" dirty="0" smtClean="0"/>
              <a:t>e</a:t>
            </a:r>
            <a:r>
              <a:rPr lang="fr-CH" sz="2800" dirty="0" smtClean="0"/>
              <a:t> </a:t>
            </a:r>
            <a:r>
              <a:rPr lang="fr-CH" sz="2800" dirty="0"/>
              <a:t>ou en </a:t>
            </a:r>
            <a:r>
              <a:rPr lang="fr-CH" sz="2800" dirty="0" smtClean="0"/>
              <a:t>5</a:t>
            </a:r>
            <a:r>
              <a:rPr lang="fr-CH" sz="2800" baseline="30000" dirty="0" smtClean="0"/>
              <a:t>e</a:t>
            </a:r>
            <a:r>
              <a:rPr lang="fr-CH" sz="2800" dirty="0" smtClean="0"/>
              <a:t> année </a:t>
            </a:r>
            <a:r>
              <a:rPr lang="fr-CH" sz="2800" dirty="0"/>
              <a:t>scolaire. </a:t>
            </a:r>
            <a:endParaRPr lang="fr-CH" sz="2800" dirty="0" smtClean="0"/>
          </a:p>
          <a:p>
            <a:pPr algn="just"/>
            <a:r>
              <a:rPr lang="fr-CH" sz="2800" dirty="0" smtClean="0"/>
              <a:t>[élèves de 9-10 ans]</a:t>
            </a:r>
            <a:endParaRPr lang="fr-CH" sz="2800" dirty="0"/>
          </a:p>
        </p:txBody>
      </p:sp>
    </p:spTree>
    <p:extLst>
      <p:ext uri="{BB962C8B-B14F-4D97-AF65-F5344CB8AC3E}">
        <p14:creationId xmlns:p14="http://schemas.microsoft.com/office/powerpoint/2010/main" val="353260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Words>3740</Words>
  <Application>Microsoft Office PowerPoint</Application>
  <PresentationFormat>Affichage à l'écran (4:3)</PresentationFormat>
  <Paragraphs>365</Paragraphs>
  <Slides>75</Slides>
  <Notes>32</Notes>
  <HiddenSlides>0</HiddenSlides>
  <MMClips>0</MMClips>
  <ScaleCrop>false</ScaleCrop>
  <HeadingPairs>
    <vt:vector size="4" baseType="variant">
      <vt:variant>
        <vt:lpstr>Thème</vt:lpstr>
      </vt:variant>
      <vt:variant>
        <vt:i4>1</vt:i4>
      </vt:variant>
      <vt:variant>
        <vt:lpstr>Titres des diapositives</vt:lpstr>
      </vt:variant>
      <vt:variant>
        <vt:i4>75</vt:i4>
      </vt:variant>
    </vt:vector>
  </HeadingPairs>
  <TitlesOfParts>
    <vt:vector size="76" baseType="lpstr">
      <vt:lpstr>Thème Office</vt:lpstr>
      <vt:lpstr>De la didactique intégrée  aux approches interlinguistiques Comment le nouveau Plan d’études pour la Suisse francophone conçoit-il le plurilinguisme ?</vt:lpstr>
      <vt:lpstr>Présentation PowerPoint</vt:lpstr>
      <vt:lpstr>Plan de l’intervention</vt:lpstr>
      <vt:lpstr>1. Le contexte Au début, le « français langue maternelle » et… un peu d’autres langues!</vt:lpstr>
      <vt:lpstr>Mais ce n’est pas suffisant…  La Suisse, un pays quadrilingue et même plus ! </vt:lpstr>
      <vt:lpstr>Présentation PowerPoint</vt:lpstr>
      <vt:lpstr>Des questions inévitables pour l’école…</vt:lpstr>
      <vt:lpstr>Le cadre est donc posé !</vt:lpstr>
      <vt:lpstr>2. Des « réponses » politiques</vt:lpstr>
      <vt:lpstr>De la «découverte» des langues liées aux processus migratoires aux premières décisions de politique éducative</vt:lpstr>
      <vt:lpstr>D’autres recommandations encore, orientées vers le plurilinguisme</vt:lpstr>
      <vt:lpstr>Mais… rien n’est jamais joué… Et si la Suisse parlait anglais?</vt:lpstr>
      <vt:lpstr>Le « Sprachgesamtkonzept » (1998) (1) (cf. http://www.le-ser.ch/system/files/documents/06_CDIP_Concept_gen_ens_langues.pdf) </vt:lpstr>
      <vt:lpstr>Sprachgesamtkonzept (2)</vt:lpstr>
      <vt:lpstr>En Suisse romande : une réponse forte La Déclaration de la CIIP relative à la politique de l’enseignement des langues en Suisse romande du 30 janvier 2003</vt:lpstr>
      <vt:lpstr>En Suisse romande : une réponse forte La Déclaration de la CIIP relative à la politique de l’enseignement des langues en Suisse romande du 30 janvier 2003</vt:lpstr>
      <vt:lpstr>Déclaration de la CIIP (3)</vt:lpstr>
      <vt:lpstr>3. Les apports de la linguistique et de la didactique Des pistes existent!</vt:lpstr>
      <vt:lpstr>La pédagogie intégrée : une première brèche   Le travail visionnaire de E. Roulet (1980)</vt:lpstr>
      <vt:lpstr>Analyser le français pour apprendre l’allemand</vt:lpstr>
      <vt:lpstr>Fondamentalement, la possibilité de dépasser le cloisonnement traditionnel</vt:lpstr>
      <vt:lpstr>3. Les apports de la linguistique et de la didactique Des pistes existent!</vt:lpstr>
      <vt:lpstr>3. Les apports de la linguistique et de la didactique Des pistes existent!</vt:lpstr>
      <vt:lpstr>3. Les apports de la linguistique et de la didactique Des pistes existent!</vt:lpstr>
      <vt:lpstr>Un cadre théorique «La compétence plurilingue et interculturelle»</vt:lpstr>
      <vt:lpstr>Présentation PowerPoint</vt:lpstr>
      <vt:lpstr>3. Les apports de la linguistique et de la didactique Des pistes existent!</vt:lpstr>
      <vt:lpstr>Présentation PowerPoint</vt:lpstr>
      <vt:lpstr>Présentation PowerPoint</vt:lpstr>
      <vt:lpstr>Un premier exemple : Les genres textuels à travers les langues</vt:lpstr>
      <vt:lpstr>Un 2e exemple : Moi je comprends les langues voisines, ou… de l’intercompréhension intégrée à l’éveil aux langues…</vt:lpstr>
      <vt:lpstr>Présentation PowerPoint</vt:lpstr>
      <vt:lpstr>4. Le « PER » (2010) Un nouveau Plan d’études romand pour concrétiser ces intentions</vt:lpstr>
      <vt:lpstr>Présentation PowerPoint</vt:lpstr>
      <vt:lpstr>Des intentions explicites</vt:lpstr>
      <vt:lpstr>Une volonté de lier L1, L2 et L3</vt:lpstr>
      <vt:lpstr>Des axes qui ouvrent à l’intégration et à la pluralité</vt:lpstr>
      <vt:lpstr>Les approches interlinguistiques  (ou plurielles)</vt:lpstr>
      <vt:lpstr>Quelques éléments concrets</vt:lpstr>
      <vt:lpstr>Quelques éléments concrets</vt:lpstr>
      <vt:lpstr>5. Où en est-on aujourd’hui? Quelques observations</vt:lpstr>
      <vt:lpstr>6. Quelques questions et pistes pour l’avenir 6.1. Comment promouvoir les approches innovantes ? La piste informatique</vt:lpstr>
      <vt:lpstr>6. Quelques questions et pistes pour l’avenir 6.2. L’intégration dans les moyens d’enseignement – le défi à venir !</vt:lpstr>
      <vt:lpstr>L’exemple des « Ilots de plurilinguisme en classe d’histoire »</vt:lpstr>
      <vt:lpstr>Présentation PowerPoint</vt:lpstr>
      <vt:lpstr>L’exemple de Passepartout</vt:lpstr>
      <vt:lpstr>Présentation PowerPoint</vt:lpstr>
      <vt:lpstr>6. Quelques questions et pistes pour l’avenir   6.3. Comment faire bouger l’enseignement de la langue de « scolarisation »?</vt:lpstr>
      <vt:lpstr>La diversité, une ressource pour le français!? </vt:lpstr>
      <vt:lpstr>Présentation PowerPoint</vt:lpstr>
      <vt:lpstr>Présentation PowerPoint</vt:lpstr>
      <vt:lpstr>Présentation PowerPoint</vt:lpstr>
      <vt:lpstr>6. Quelques questions et pistes pour l’avenir 6.4. De la pluralité linguistique à la variation interne aux langues</vt:lpstr>
      <vt:lpstr>Le Yatzy des langues</vt:lpstr>
      <vt:lpstr>Le Yatzy des langues</vt:lpstr>
      <vt:lpstr>7. La nécessité d’un ancrage théorique solide</vt:lpstr>
      <vt:lpstr>Présentation PowerPoint</vt:lpstr>
      <vt:lpstr>Prendre la diversité au sérieux !</vt:lpstr>
      <vt:lpstr> Un exemple : quand la diversité des langues aide, grâce à une approche plurielle, à résoudre des difficultés orthographiques en langue de scolarisation</vt:lpstr>
      <vt:lpstr>Ciel et nuages – une activité entre didactique intégrée et intercompréhension</vt:lpstr>
      <vt:lpstr>Quelles compétences et ressources ?</vt:lpstr>
      <vt:lpstr>Quelles compétences et ressources ?</vt:lpstr>
      <vt:lpstr>Quelles compétences et ressources ?</vt:lpstr>
      <vt:lpstr>Savoir apprendre…</vt:lpstr>
      <vt:lpstr>Synthèse des observations</vt:lpstr>
      <vt:lpstr>Une dialectique entre approches singulières et plurielles</vt:lpstr>
      <vt:lpstr>Présentation PowerPoint</vt:lpstr>
      <vt:lpstr>8. Faut-il conclure ? Des avancées importantes, des progrès indéniables…</vt:lpstr>
      <vt:lpstr>Présentation PowerPoint</vt:lpstr>
      <vt:lpstr>Présentation PowerPoint</vt:lpstr>
      <vt:lpstr>De quoi avons-nous besoin pour développer une perspective plurilingue et interculturelle ?</vt:lpstr>
      <vt:lpstr>Bref, une hypothèse, un défi, un pari où l’école et la société doivent se rejoindre…</vt:lpstr>
      <vt:lpstr>… en Suisse comme ailleurs !</vt:lpstr>
      <vt:lpstr>Présentation PowerPoint</vt:lpstr>
      <vt:lpstr>Présentation PowerPoint</vt:lpstr>
    </vt:vector>
  </TitlesOfParts>
  <Company>SIEN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 didactique intégrée  aux approches interlinguistiques Comment le nouveau Plan d’études pour la Suisse francophone conçoit-il le plurilinguisme ?</dc:title>
  <dc:creator>SIEN</dc:creator>
  <cp:lastModifiedBy>SIEN</cp:lastModifiedBy>
  <cp:revision>58</cp:revision>
  <cp:lastPrinted>2016-11-11T18:16:50Z</cp:lastPrinted>
  <dcterms:created xsi:type="dcterms:W3CDTF">2016-11-11T13:28:58Z</dcterms:created>
  <dcterms:modified xsi:type="dcterms:W3CDTF">2016-11-25T11:52:08Z</dcterms:modified>
</cp:coreProperties>
</file>