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2" r:id="rId3"/>
    <p:sldId id="269" r:id="rId4"/>
    <p:sldId id="267" r:id="rId5"/>
    <p:sldId id="257" r:id="rId6"/>
    <p:sldId id="258" r:id="rId7"/>
    <p:sldId id="259" r:id="rId8"/>
    <p:sldId id="264" r:id="rId9"/>
    <p:sldId id="260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65" r:id="rId18"/>
    <p:sldId id="26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DF2A9-A0A6-4EB0-9DC8-01D2DA7DDA63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3C6AC-BCE3-4FD3-B732-F638D028BD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52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9775B6-08EC-2845-9F40-6FA43D00355D}" type="slidenum">
              <a:rPr lang="fr-FR" sz="1200"/>
              <a:pPr/>
              <a:t>2</a:t>
            </a:fld>
            <a:endParaRPr lang="fr-FR" sz="1200"/>
          </a:p>
        </p:txBody>
      </p:sp>
      <p:sp>
        <p:nvSpPr>
          <p:cNvPr id="115714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72000" cy="3429000"/>
          </a:xfrm>
          <a:ln/>
        </p:spPr>
      </p:sp>
      <p:sp>
        <p:nvSpPr>
          <p:cNvPr id="1157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76875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928A1-9E59-4E40-8519-5CE365A8DDA7}" type="slidenum">
              <a:rPr lang="fr-FR">
                <a:latin typeface="Tw Cen MT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Tw Cen MT" charset="0"/>
              </a:rPr>
              <a:t>2. approach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B7B218-4843-0341-95F3-EF21B950F031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a-DK">
              <a:cs typeface="Arial" charset="0"/>
            </a:endParaRPr>
          </a:p>
        </p:txBody>
      </p:sp>
      <p:sp>
        <p:nvSpPr>
          <p:cNvPr id="11161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7388" y="4343400"/>
            <a:ext cx="5478462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8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65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7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2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55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17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38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5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7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19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90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06AC-930B-45D9-AB43-B5593902CE5C}" type="datetimeFigureOut">
              <a:rPr lang="hu-HU" smtClean="0"/>
              <a:t>2012.11.22.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B869-A89E-4989-9729-832B3C8B8E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7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34D833-5EE4-244C-B7C1-5D4EE7979C8E}" type="slidenum">
              <a:rPr lang="fr-FR" sz="1400"/>
              <a:pPr/>
              <a:t>1</a:t>
            </a:fld>
            <a:endParaRPr lang="fr-FR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latin typeface="Arial" charset="0"/>
              <a:cs typeface="+mn-cs"/>
            </a:endParaRP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-1784867">
            <a:off x="179388" y="476250"/>
            <a:ext cx="2663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5400" b="1" smtClean="0">
                <a:solidFill>
                  <a:srgbClr val="800000"/>
                </a:solidFill>
              </a:rPr>
              <a:t>CARAP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 rot="2928087">
            <a:off x="6156325" y="908051"/>
            <a:ext cx="2663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5400" b="1" smtClean="0">
                <a:solidFill>
                  <a:srgbClr val="990033"/>
                </a:solidFill>
              </a:rPr>
              <a:t>FREPA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4813300"/>
            <a:ext cx="9144000" cy="1354217"/>
          </a:xfrm>
          <a:prstGeom prst="rect">
            <a:avLst/>
          </a:prstGeom>
          <a:solidFill>
            <a:srgbClr val="FFFFCC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hu-HU" sz="4000" b="1" dirty="0" err="1" smtClean="0">
                <a:solidFill>
                  <a:srgbClr val="000066"/>
                </a:solidFill>
              </a:rPr>
              <a:t>Awakening</a:t>
            </a:r>
            <a:r>
              <a:rPr lang="hu-HU" sz="4000" b="1" dirty="0" smtClean="0">
                <a:solidFill>
                  <a:srgbClr val="000066"/>
                </a:solidFill>
              </a:rPr>
              <a:t> </a:t>
            </a:r>
            <a:r>
              <a:rPr lang="hu-HU" sz="4000" b="1" dirty="0" err="1" smtClean="0">
                <a:solidFill>
                  <a:srgbClr val="000066"/>
                </a:solidFill>
              </a:rPr>
              <a:t>to</a:t>
            </a:r>
            <a:r>
              <a:rPr lang="hu-HU" sz="4000" b="1" dirty="0" smtClean="0">
                <a:solidFill>
                  <a:srgbClr val="000066"/>
                </a:solidFill>
              </a:rPr>
              <a:t> </a:t>
            </a:r>
            <a:r>
              <a:rPr lang="hu-HU" sz="4000" b="1" dirty="0" err="1" smtClean="0">
                <a:solidFill>
                  <a:srgbClr val="000066"/>
                </a:solidFill>
              </a:rPr>
              <a:t>languages</a:t>
            </a:r>
            <a:r>
              <a:rPr lang="hu-HU" sz="4000" b="1" dirty="0" smtClean="0">
                <a:solidFill>
                  <a:srgbClr val="000066"/>
                </a:solidFill>
              </a:rPr>
              <a:t> </a:t>
            </a:r>
            <a:r>
              <a:rPr lang="fr-FR" sz="4000" b="1" dirty="0" smtClean="0">
                <a:solidFill>
                  <a:srgbClr val="000066"/>
                </a:solidFill>
              </a:rPr>
              <a:t>- </a:t>
            </a:r>
            <a:r>
              <a:rPr lang="hu-HU" sz="4000" b="1" dirty="0" err="1" smtClean="0">
                <a:solidFill>
                  <a:srgbClr val="000066"/>
                </a:solidFill>
              </a:rPr>
              <a:t>Workshop</a:t>
            </a:r>
            <a:r>
              <a:rPr lang="hu-HU" sz="4000" b="1" dirty="0" smtClean="0">
                <a:solidFill>
                  <a:srgbClr val="000066"/>
                </a:solidFill>
              </a:rPr>
              <a:t> </a:t>
            </a:r>
            <a:endParaRPr lang="fr-FR" sz="4000" b="1" dirty="0" smtClean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hu-HU" b="1" dirty="0" smtClean="0">
                <a:solidFill>
                  <a:srgbClr val="000066"/>
                </a:solidFill>
              </a:rPr>
              <a:t>22 </a:t>
            </a:r>
            <a:r>
              <a:rPr lang="hu-HU" b="1" dirty="0" err="1" smtClean="0">
                <a:solidFill>
                  <a:srgbClr val="000066"/>
                </a:solidFill>
              </a:rPr>
              <a:t>Novembre</a:t>
            </a:r>
            <a:r>
              <a:rPr lang="hu-HU" b="1" dirty="0" smtClean="0">
                <a:solidFill>
                  <a:srgbClr val="000066"/>
                </a:solidFill>
              </a:rPr>
              <a:t> 2012</a:t>
            </a:r>
          </a:p>
          <a:p>
            <a:pPr algn="ctr">
              <a:defRPr/>
            </a:pPr>
            <a:r>
              <a:rPr lang="hu-HU" sz="2400" b="1" dirty="0" smtClean="0">
                <a:solidFill>
                  <a:srgbClr val="000066"/>
                </a:solidFill>
              </a:rPr>
              <a:t>Jean-</a:t>
            </a:r>
            <a:r>
              <a:rPr lang="fr-FR" sz="2400" b="1" dirty="0" smtClean="0">
                <a:solidFill>
                  <a:srgbClr val="000066"/>
                </a:solidFill>
              </a:rPr>
              <a:t>François de Pietro - </a:t>
            </a:r>
            <a:r>
              <a:rPr lang="hu-HU" sz="2400" b="1" dirty="0" smtClean="0">
                <a:solidFill>
                  <a:srgbClr val="000066"/>
                </a:solidFill>
              </a:rPr>
              <a:t>Ildikó Lőrincz</a:t>
            </a:r>
            <a:endParaRPr lang="fr-FR" sz="2400" b="1" dirty="0" smtClean="0">
              <a:solidFill>
                <a:srgbClr val="000066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712200" y="6381750"/>
            <a:ext cx="468313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FC4B268-1155-444C-AF52-38FCDA55C8E4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1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10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r>
              <a:rPr lang="en-GB" sz="3600" dirty="0">
                <a:latin typeface="Georgia" pitchFamily="18" charset="0"/>
              </a:rPr>
              <a:t>Discovery of languages that are not familiar</a:t>
            </a:r>
            <a:r>
              <a:rPr lang="en-GB" sz="360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en-GB" sz="3600" b="1" dirty="0">
                <a:latin typeface="Georgia" pitchFamily="18" charset="0"/>
                <a:cs typeface="Times New Roman" pitchFamily="18" charset="0"/>
              </a:rPr>
              <a:t>focus on form</a:t>
            </a:r>
            <a:r>
              <a:rPr lang="hu-HU" sz="36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GB" sz="3600" dirty="0">
                <a:latin typeface="Georgia" pitchFamily="18" charset="0"/>
                <a:cs typeface="Times New Roman" pitchFamily="18" charset="0"/>
              </a:rPr>
              <a:t>of these languages,  induction of « a</a:t>
            </a:r>
            <a:r>
              <a:rPr lang="hu-HU" sz="3600" dirty="0">
                <a:latin typeface="Georgia" pitchFamily="18" charset="0"/>
                <a:cs typeface="Times New Roman" pitchFamily="18" charset="0"/>
              </a:rPr>
              <a:t>n</a:t>
            </a:r>
            <a:r>
              <a:rPr lang="en-GB" sz="3600" dirty="0">
                <a:latin typeface="Georgia" pitchFamily="18" charset="0"/>
                <a:cs typeface="Times New Roman" pitchFamily="18" charset="0"/>
              </a:rPr>
              <a:t> attentive </a:t>
            </a:r>
            <a:r>
              <a:rPr lang="hu-HU" sz="3600" dirty="0">
                <a:latin typeface="Georgia" pitchFamily="18" charset="0"/>
                <a:cs typeface="Times New Roman" pitchFamily="18" charset="0"/>
              </a:rPr>
              <a:t>and</a:t>
            </a:r>
            <a:r>
              <a:rPr lang="en-GB" sz="3600" dirty="0">
                <a:latin typeface="Georgia" pitchFamily="18" charset="0"/>
                <a:cs typeface="Times New Roman" pitchFamily="18" charset="0"/>
              </a:rPr>
              <a:t> r</a:t>
            </a:r>
            <a:r>
              <a:rPr lang="hu-HU" sz="3600" dirty="0">
                <a:latin typeface="Georgia" pitchFamily="18" charset="0"/>
                <a:cs typeface="Times New Roman" pitchFamily="18" charset="0"/>
              </a:rPr>
              <a:t>e</a:t>
            </a:r>
            <a:r>
              <a:rPr lang="en-GB" sz="3600" dirty="0" err="1">
                <a:latin typeface="Georgia" pitchFamily="18" charset="0"/>
                <a:cs typeface="Times New Roman" pitchFamily="18" charset="0"/>
              </a:rPr>
              <a:t>flexive</a:t>
            </a:r>
            <a:r>
              <a:rPr lang="en-GB" sz="3600" dirty="0">
                <a:latin typeface="Georgia" pitchFamily="18" charset="0"/>
                <a:cs typeface="Times New Roman" pitchFamily="18" charset="0"/>
              </a:rPr>
              <a:t> disposition  » to the language </a:t>
            </a:r>
            <a:r>
              <a:rPr lang="en-GB" sz="3600" dirty="0" smtClean="0">
                <a:latin typeface="Georgia" pitchFamily="18" charset="0"/>
                <a:cs typeface="Times New Roman" pitchFamily="18" charset="0"/>
              </a:rPr>
              <a:t>phenomena</a:t>
            </a:r>
            <a:r>
              <a:rPr lang="hu-HU" sz="3600" dirty="0" smtClean="0">
                <a:latin typeface="Georgia" pitchFamily="18" charset="0"/>
                <a:cs typeface="Times New Roman" pitchFamily="18" charset="0"/>
              </a:rPr>
              <a:t> - </a:t>
            </a:r>
            <a:r>
              <a:rPr lang="en-GB" sz="3600" dirty="0" smtClean="0">
                <a:latin typeface="Georgia" pitchFamily="18" charset="0"/>
                <a:cs typeface="Times New Roman" pitchFamily="18" charset="0"/>
              </a:rPr>
              <a:t>    </a:t>
            </a:r>
            <a:r>
              <a:rPr lang="en-GB" sz="3600" dirty="0">
                <a:latin typeface="Georgia" pitchFamily="18" charset="0"/>
                <a:cs typeface="Times New Roman" pitchFamily="18" charset="0"/>
              </a:rPr>
              <a:t>awareness of the characteristics of the L1 </a:t>
            </a:r>
            <a:br>
              <a:rPr lang="en-GB" sz="3600" dirty="0">
                <a:latin typeface="Georgia" pitchFamily="18" charset="0"/>
                <a:cs typeface="Times New Roman" pitchFamily="18" charset="0"/>
              </a:rPr>
            </a:br>
            <a:endParaRPr lang="fr-FR" sz="3600" b="1" dirty="0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8775" y="62071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Logic of  </a:t>
            </a:r>
            <a:r>
              <a:rPr lang="hu-HU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by</a:t>
            </a: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-</a:t>
            </a:r>
            <a:r>
              <a:rPr lang="hu-HU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pass</a:t>
            </a:r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10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5334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Les animaux en nombres</a:t>
            </a:r>
            <a:endParaRPr lang="fr-FR" sz="3200" b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5845" name="Picture 5" descr="C:\DOCUME~1\PenotD\LOCALS~1\Temp\~DEST\SCAN009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3457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39552" y="198884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grammar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languages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3051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0483" name="Picture 3" descr="pag16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0" y="457200"/>
            <a:ext cx="4364038" cy="62484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3038872" cy="13716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smtClean="0"/>
              <a:t>How to </a:t>
            </a:r>
            <a:r>
              <a:rPr lang="fr-FR" sz="3200" b="1" dirty="0" err="1" smtClean="0"/>
              <a:t>indicate</a:t>
            </a:r>
            <a:r>
              <a:rPr lang="fr-FR" sz="3200" b="1" dirty="0" smtClean="0"/>
              <a:t> the plural in </a:t>
            </a:r>
            <a:r>
              <a:rPr lang="fr-FR" sz="3200" b="1" dirty="0" err="1" smtClean="0"/>
              <a:t>these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languages</a:t>
            </a:r>
            <a:r>
              <a:rPr lang="fr-FR" sz="3200" b="1" dirty="0" smtClean="0"/>
              <a:t>?...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9242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69269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dirty="0" err="1" smtClean="0">
                <a:latin typeface="Times New Roman" pitchFamily="18" charset="0"/>
                <a:cs typeface="Times New Roman" pitchFamily="18" charset="0"/>
              </a:rPr>
              <a:t>descriptors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1412776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Knowledge</a:t>
            </a:r>
          </a:p>
          <a:p>
            <a:pPr marL="457200" indent="-45720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6.1 Knows that each language has its own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 6.7.1 Knows that languages may use different ways to indicate °categories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° {agreement / plural / possession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...}</a:t>
            </a:r>
          </a:p>
          <a:p>
            <a:endParaRPr lang="fr-CH" b="1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344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2656"/>
            <a:ext cx="80648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2. Attitudes</a:t>
            </a:r>
          </a:p>
          <a:p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A 2.2 </a:t>
            </a:r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to °</a:t>
            </a:r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linguistic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/ cultural° </a:t>
            </a:r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differences</a:t>
            </a:r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2.2.1 Being aware of different aspects of °language / culture° which may vary °from language to language / from culture to culture°</a:t>
            </a:r>
          </a:p>
          <a:p>
            <a:pPr marL="3556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3.2 Curiosity about discovering how (one’s own / other) °language(s) / 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culture(s)° </a:t>
            </a:r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(s)</a:t>
            </a:r>
          </a:p>
          <a:p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4 Positive acceptance °°of °linguistic / cultural° diversity / of others / of what </a:t>
            </a:r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°°</a:t>
            </a:r>
          </a:p>
          <a:p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4.2 Accepting the fact that another °language / culture° may function differently from one’s °language / culture°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695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60648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Attitudes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7.5.1 Motivation for the observation and analysis of more or less unfamiliar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linguistic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/ cultural° </a:t>
            </a:r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phenomena</a:t>
            </a:r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/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11.1 °°Being disposed to distance oneself from one’s own °language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 culture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° // look at one’s own language from the outside°°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12.3 Disposition to go beyond evidence developed in relation with the mother °language / culture° in order to comprehend °languages / cultures°, whichever these may be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12.4 Disposition to reflect on the differences between °languages / cultures° and on the relative nature of one’s own °linguistic / cultural° system</a:t>
            </a:r>
          </a:p>
        </p:txBody>
      </p:sp>
    </p:spTree>
    <p:extLst>
      <p:ext uri="{BB962C8B-B14F-4D97-AF65-F5344CB8AC3E}">
        <p14:creationId xmlns:p14="http://schemas.microsoft.com/office/powerpoint/2010/main" val="2472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92696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Skills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1.4 Can °observe /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° syntactic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and/or morphological structures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 1.4.1 Can divide compound words into their constituent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words</a:t>
            </a:r>
          </a:p>
          <a:p>
            <a:pPr marL="3556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 2.4 Can °identify [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recognise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]° grammatical °categories / functions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° {article, possessive,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, time, plural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…}</a:t>
            </a:r>
          </a:p>
          <a:p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 3 Can compare °linguistic / cultural° features of different °languages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 cultures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° [Can °perceive / establish° °linguistic / cultural° proximity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Distance]</a:t>
            </a:r>
          </a:p>
        </p:txBody>
      </p:sp>
    </p:spTree>
    <p:extLst>
      <p:ext uri="{BB962C8B-B14F-4D97-AF65-F5344CB8AC3E}">
        <p14:creationId xmlns:p14="http://schemas.microsoft.com/office/powerpoint/2010/main" val="31916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17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800" dirty="0">
                <a:latin typeface="Georgia" pitchFamily="18" charset="0"/>
              </a:rPr>
              <a:t>The aim is to give pupils </a:t>
            </a:r>
            <a:r>
              <a:rPr lang="en-GB" sz="2800" dirty="0" smtClean="0">
                <a:latin typeface="Georgia" pitchFamily="18" charset="0"/>
              </a:rPr>
              <a:t>a</a:t>
            </a:r>
            <a:r>
              <a:rPr lang="hu-HU" sz="2800" dirty="0" smtClean="0">
                <a:latin typeface="Georgia" pitchFamily="18" charset="0"/>
              </a:rPr>
              <a:t> </a:t>
            </a:r>
            <a:r>
              <a:rPr lang="en-GB" sz="2800" b="1" i="1" dirty="0" smtClean="0">
                <a:latin typeface="Georgia" pitchFamily="18" charset="0"/>
              </a:rPr>
              <a:t>positive </a:t>
            </a:r>
            <a:r>
              <a:rPr lang="en-GB" sz="2800" b="1" i="1" dirty="0">
                <a:latin typeface="Georgia" pitchFamily="18" charset="0"/>
              </a:rPr>
              <a:t>attitude to language and cultural diversity</a:t>
            </a:r>
            <a:r>
              <a:rPr lang="en-GB" sz="2800" dirty="0">
                <a:latin typeface="Georgia" pitchFamily="18" charset="0"/>
              </a:rPr>
              <a:t> (including minority, immigrant and regional </a:t>
            </a:r>
            <a:r>
              <a:rPr lang="en-GB" sz="2800" dirty="0" smtClean="0">
                <a:latin typeface="Georgia" pitchFamily="18" charset="0"/>
              </a:rPr>
              <a:t>languages)</a:t>
            </a:r>
            <a:endParaRPr lang="hu-HU" sz="2800" dirty="0" smtClean="0"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Georgia" pitchFamily="18" charset="0"/>
              </a:rPr>
              <a:t>to </a:t>
            </a:r>
            <a:r>
              <a:rPr lang="en-GB" sz="2800" dirty="0">
                <a:latin typeface="Georgia" pitchFamily="18" charset="0"/>
              </a:rPr>
              <a:t>help them </a:t>
            </a:r>
            <a:r>
              <a:rPr lang="en-GB" sz="2800" b="1" i="1" dirty="0">
                <a:latin typeface="Georgia" pitchFamily="18" charset="0"/>
              </a:rPr>
              <a:t>develop </a:t>
            </a:r>
            <a:r>
              <a:rPr lang="en-GB" sz="2800" b="1" i="1" dirty="0" err="1">
                <a:latin typeface="Georgia" pitchFamily="18" charset="0"/>
              </a:rPr>
              <a:t>metalinguisitc</a:t>
            </a:r>
            <a:r>
              <a:rPr lang="en-GB" sz="2800" b="1" i="1" dirty="0">
                <a:latin typeface="Georgia" pitchFamily="18" charset="0"/>
              </a:rPr>
              <a:t>  skills</a:t>
            </a:r>
            <a:r>
              <a:rPr lang="en-GB" sz="2800" dirty="0">
                <a:latin typeface="Georgia" pitchFamily="18" charset="0"/>
              </a:rPr>
              <a:t> which </a:t>
            </a:r>
            <a:r>
              <a:rPr lang="en-GB" sz="2800" b="1" i="1" dirty="0">
                <a:latin typeface="Georgia" pitchFamily="18" charset="0"/>
              </a:rPr>
              <a:t>they can then apply to language learning</a:t>
            </a:r>
            <a:r>
              <a:rPr lang="en-GB" sz="2800" dirty="0">
                <a:latin typeface="Georgia" pitchFamily="18" charset="0"/>
              </a:rPr>
              <a:t> (at school and outside</a:t>
            </a:r>
            <a:r>
              <a:rPr lang="en-GB" sz="2800" dirty="0" smtClean="0">
                <a:latin typeface="Georgia" pitchFamily="18" charset="0"/>
              </a:rPr>
              <a:t>)</a:t>
            </a:r>
            <a:endParaRPr lang="hu-HU" sz="2800" dirty="0" smtClean="0"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hu-HU" sz="2800" dirty="0" err="1" smtClean="0">
                <a:latin typeface="Georgia" pitchFamily="18" charset="0"/>
              </a:rPr>
              <a:t>include</a:t>
            </a:r>
            <a:r>
              <a:rPr lang="hu-HU" sz="2800" dirty="0" smtClean="0">
                <a:latin typeface="Georgia" pitchFamily="18" charset="0"/>
              </a:rPr>
              <a:t> a </a:t>
            </a:r>
            <a:r>
              <a:rPr lang="hu-HU" sz="2800" dirty="0" err="1" smtClean="0">
                <a:latin typeface="Georgia" pitchFamily="18" charset="0"/>
              </a:rPr>
              <a:t>several</a:t>
            </a:r>
            <a:r>
              <a:rPr lang="hu-HU" sz="2800" dirty="0" smtClean="0">
                <a:latin typeface="Georgia" pitchFamily="18" charset="0"/>
              </a:rPr>
              <a:t> </a:t>
            </a:r>
            <a:r>
              <a:rPr lang="hu-HU" sz="2800" dirty="0" err="1" smtClean="0">
                <a:latin typeface="Georgia" pitchFamily="18" charset="0"/>
              </a:rPr>
              <a:t>unknown</a:t>
            </a:r>
            <a:r>
              <a:rPr lang="hu-HU" sz="2800" dirty="0" smtClean="0">
                <a:latin typeface="Georgia" pitchFamily="18" charset="0"/>
              </a:rPr>
              <a:t> </a:t>
            </a:r>
            <a:r>
              <a:rPr lang="hu-HU" sz="2800" dirty="0" err="1" smtClean="0">
                <a:latin typeface="Georgia" pitchFamily="18" charset="0"/>
              </a:rPr>
              <a:t>languages</a:t>
            </a:r>
            <a:endParaRPr lang="hu-HU" sz="2800" dirty="0" smtClean="0"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hu-HU" sz="2800" dirty="0" err="1" smtClean="0">
                <a:latin typeface="Georgia" pitchFamily="18" charset="0"/>
              </a:rPr>
              <a:t>Particulary</a:t>
            </a:r>
            <a:r>
              <a:rPr lang="hu-HU" sz="2800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adapted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to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receiving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migrant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dirty="0" smtClean="0">
                <a:latin typeface="Georgia" pitchFamily="18" charset="0"/>
              </a:rPr>
              <a:t>(</a:t>
            </a:r>
            <a:r>
              <a:rPr lang="hu-HU" sz="2800" dirty="0" err="1" smtClean="0">
                <a:latin typeface="Georgia" pitchFamily="18" charset="0"/>
              </a:rPr>
              <a:t>allophonic</a:t>
            </a:r>
            <a:r>
              <a:rPr lang="hu-HU" sz="2800" dirty="0" smtClean="0">
                <a:latin typeface="Georgia" pitchFamily="18" charset="0"/>
              </a:rPr>
              <a:t>) </a:t>
            </a:r>
            <a:r>
              <a:rPr lang="hu-HU" sz="2800" b="1" i="1" dirty="0" err="1" smtClean="0">
                <a:latin typeface="Georgia" pitchFamily="18" charset="0"/>
              </a:rPr>
              <a:t>children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in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the</a:t>
            </a:r>
            <a:r>
              <a:rPr lang="hu-HU" sz="2800" b="1" i="1" dirty="0" smtClean="0">
                <a:latin typeface="Georgia" pitchFamily="18" charset="0"/>
              </a:rPr>
              <a:t> </a:t>
            </a:r>
            <a:r>
              <a:rPr lang="hu-HU" sz="2800" b="1" i="1" dirty="0" err="1" smtClean="0">
                <a:latin typeface="Georgia" pitchFamily="18" charset="0"/>
              </a:rPr>
              <a:t>classroom</a:t>
            </a:r>
            <a:endParaRPr lang="hu-HU" sz="2800" b="1" i="1" dirty="0" smtClean="0">
              <a:latin typeface="Georgia" pitchFamily="18" charset="0"/>
            </a:endParaRPr>
          </a:p>
          <a:p>
            <a:pPr>
              <a:defRPr/>
            </a:pPr>
            <a:endParaRPr lang="hu-HU" sz="2800" dirty="0" smtClean="0">
              <a:latin typeface="Georgia" pitchFamily="18" charset="0"/>
            </a:endParaRPr>
          </a:p>
          <a:p>
            <a:pPr>
              <a:defRPr/>
            </a:pPr>
            <a:endParaRPr lang="en-GB" sz="2800" dirty="0">
              <a:latin typeface="Georgia" pitchFamily="18" charset="0"/>
            </a:endParaRPr>
          </a:p>
          <a:p>
            <a:pPr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8775" y="620713"/>
            <a:ext cx="84248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hu-HU" sz="2800" b="1" dirty="0" err="1">
                <a:latin typeface="Georgia" pitchFamily="18" charset="0"/>
              </a:rPr>
              <a:t>Conclusion</a:t>
            </a:r>
            <a:r>
              <a:rPr lang="en-GB" sz="2800" b="1" dirty="0">
                <a:latin typeface="Georgia" pitchFamily="18" charset="0"/>
              </a:rPr>
              <a:t>: </a:t>
            </a:r>
            <a:r>
              <a:rPr lang="en-GB" sz="2800" b="1" dirty="0" err="1" smtClean="0">
                <a:latin typeface="Georgia" pitchFamily="18" charset="0"/>
              </a:rPr>
              <a:t>Wh</a:t>
            </a:r>
            <a:r>
              <a:rPr lang="hu-HU" sz="2800" b="1" dirty="0" err="1" smtClean="0">
                <a:latin typeface="Georgia" pitchFamily="18" charset="0"/>
              </a:rPr>
              <a:t>at</a:t>
            </a:r>
            <a:r>
              <a:rPr lang="hu-HU" sz="2800" b="1" dirty="0" smtClean="0">
                <a:latin typeface="Georgia" pitchFamily="18" charset="0"/>
              </a:rPr>
              <a:t> is </a:t>
            </a:r>
            <a:r>
              <a:rPr lang="hu-HU" sz="2800" b="1" dirty="0" err="1" smtClean="0">
                <a:latin typeface="Georgia" pitchFamily="18" charset="0"/>
              </a:rPr>
              <a:t>the</a:t>
            </a:r>
            <a:r>
              <a:rPr lang="hu-HU" sz="2800" b="1" dirty="0" smtClean="0">
                <a:latin typeface="Georgia" pitchFamily="18" charset="0"/>
              </a:rPr>
              <a:t> </a:t>
            </a:r>
            <a:r>
              <a:rPr lang="hu-HU" sz="2800" b="1" dirty="0" err="1" smtClean="0">
                <a:latin typeface="Georgia" pitchFamily="18" charset="0"/>
              </a:rPr>
              <a:t>approache</a:t>
            </a:r>
            <a:r>
              <a:rPr lang="en-GB" sz="2800" b="1" dirty="0" smtClean="0">
                <a:latin typeface="Georgia" pitchFamily="18" charset="0"/>
              </a:rPr>
              <a:t> </a:t>
            </a:r>
            <a:r>
              <a:rPr lang="hu-HU" sz="2800" b="1" dirty="0" smtClean="0">
                <a:latin typeface="Georgia" pitchFamily="18" charset="0"/>
              </a:rPr>
              <a:t>„</a:t>
            </a:r>
            <a:r>
              <a:rPr lang="en-GB" sz="2800" b="1" dirty="0" smtClean="0">
                <a:latin typeface="Georgia" pitchFamily="18" charset="0"/>
              </a:rPr>
              <a:t>awakening </a:t>
            </a:r>
            <a:r>
              <a:rPr lang="en-GB" sz="2800" b="1" dirty="0">
                <a:latin typeface="Georgia" pitchFamily="18" charset="0"/>
              </a:rPr>
              <a:t>to </a:t>
            </a:r>
            <a:r>
              <a:rPr lang="en-GB" sz="2800" b="1" dirty="0" smtClean="0">
                <a:latin typeface="Georgia" pitchFamily="18" charset="0"/>
              </a:rPr>
              <a:t>languages</a:t>
            </a:r>
            <a:r>
              <a:rPr lang="hu-HU" sz="2800" b="1" dirty="0" smtClean="0">
                <a:latin typeface="Georgia" pitchFamily="18" charset="0"/>
              </a:rPr>
              <a:t>”</a:t>
            </a:r>
            <a:r>
              <a:rPr lang="en-GB" sz="2800" b="1" dirty="0" smtClean="0">
                <a:latin typeface="Georgia" pitchFamily="18" charset="0"/>
              </a:rPr>
              <a:t> </a:t>
            </a:r>
            <a:r>
              <a:rPr lang="en-GB" sz="2800" b="1" dirty="0">
                <a:latin typeface="Georgia" pitchFamily="18" charset="0"/>
              </a:rPr>
              <a:t>?</a:t>
            </a:r>
            <a:endParaRPr lang="en-US" sz="2800" b="1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17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18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8775" y="620713"/>
            <a:ext cx="8424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1" dirty="0">
              <a:solidFill>
                <a:srgbClr val="663300"/>
              </a:solidFill>
              <a:latin typeface="Times New Roman" charset="0"/>
            </a:endParaRPr>
          </a:p>
          <a:p>
            <a:endParaRPr lang="en-US" b="1" dirty="0">
              <a:solidFill>
                <a:srgbClr val="663300"/>
              </a:solidFill>
              <a:latin typeface="Times New Roman" charset="0"/>
            </a:endParaRPr>
          </a:p>
          <a:p>
            <a:endParaRPr lang="en-US" b="1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18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495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767138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1341438"/>
            <a:ext cx="47164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2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smtClean="0">
                <a:latin typeface="Times New Roman" charset="0"/>
              </a:rPr>
              <a:t>Identifying</a:t>
            </a:r>
            <a:r>
              <a:rPr lang="en-GB" sz="2800" smtClean="0">
                <a:solidFill>
                  <a:srgbClr val="FFFFFF"/>
                </a:solidFill>
                <a:latin typeface="Times New Roman" charset="0"/>
              </a:rPr>
              <a:t>,</a:t>
            </a:r>
            <a:r>
              <a:rPr lang="en-GB" sz="2800" smtClean="0">
                <a:solidFill>
                  <a:srgbClr val="666699"/>
                </a:solidFill>
                <a:latin typeface="Times New Roman" charset="0"/>
              </a:rPr>
              <a:t>,</a:t>
            </a:r>
            <a:r>
              <a:rPr lang="en-GB" sz="2800" smtClean="0">
                <a:latin typeface="Times New Roman" charset="0"/>
              </a:rPr>
              <a:t>locating</a:t>
            </a:r>
            <a:r>
              <a:rPr lang="en-GB" sz="2800" smtClean="0">
                <a:solidFill>
                  <a:srgbClr val="FFFFFF"/>
                </a:solidFill>
                <a:latin typeface="Times New Roman" charset="0"/>
              </a:rPr>
              <a:t>, </a:t>
            </a:r>
            <a:r>
              <a:rPr lang="en-GB" sz="2800" smtClean="0">
                <a:latin typeface="Times New Roman" charset="0"/>
              </a:rPr>
              <a:t>selecting</a:t>
            </a:r>
          </a:p>
        </p:txBody>
      </p:sp>
      <p:pic>
        <p:nvPicPr>
          <p:cNvPr id="1146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3124200"/>
            <a:ext cx="2682875" cy="3581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5414963" cy="5619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3000" b="1" i="1">
                <a:solidFill>
                  <a:schemeClr val="tx2"/>
                </a:solidFill>
                <a:latin typeface="Times New Roman" charset="0"/>
                <a:cs typeface="Arial" charset="0"/>
              </a:rPr>
              <a:t>Research task : Title in Chinese</a:t>
            </a:r>
          </a:p>
        </p:txBody>
      </p:sp>
      <p:sp>
        <p:nvSpPr>
          <p:cNvPr id="114695" name="AutoShape 7"/>
          <p:cNvSpPr>
            <a:spLocks/>
          </p:cNvSpPr>
          <p:nvPr/>
        </p:nvSpPr>
        <p:spPr bwMode="auto">
          <a:xfrm>
            <a:off x="250825" y="1773238"/>
            <a:ext cx="1598613" cy="935037"/>
          </a:xfrm>
          <a:prstGeom prst="borderCallout1">
            <a:avLst>
              <a:gd name="adj1" fmla="val 12222"/>
              <a:gd name="adj2" fmla="val 104769"/>
              <a:gd name="adj3" fmla="val 115449"/>
              <a:gd name="adj4" fmla="val 128602"/>
            </a:avLst>
          </a:prstGeom>
          <a:solidFill>
            <a:srgbClr val="F8FC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GB" sz="2400">
                <a:latin typeface="Times New Roman" charset="0"/>
                <a:cs typeface="Arial" charset="0"/>
              </a:rPr>
              <a:t>Find the word “red”</a:t>
            </a:r>
          </a:p>
        </p:txBody>
      </p:sp>
      <p:sp>
        <p:nvSpPr>
          <p:cNvPr id="114696" name="AutoShape 8"/>
          <p:cNvSpPr>
            <a:spLocks/>
          </p:cNvSpPr>
          <p:nvPr/>
        </p:nvSpPr>
        <p:spPr bwMode="auto">
          <a:xfrm>
            <a:off x="2484438" y="1773238"/>
            <a:ext cx="1800225" cy="935037"/>
          </a:xfrm>
          <a:prstGeom prst="borderCallout1">
            <a:avLst>
              <a:gd name="adj1" fmla="val 12222"/>
              <a:gd name="adj2" fmla="val 104231"/>
              <a:gd name="adj3" fmla="val 115449"/>
              <a:gd name="adj4" fmla="val 114199"/>
            </a:avLst>
          </a:prstGeom>
          <a:solidFill>
            <a:srgbClr val="F8FCD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GB" sz="2400">
                <a:latin typeface="Times New Roman" charset="0"/>
                <a:cs typeface="Arial" charset="0"/>
              </a:rPr>
              <a:t>Find the word “little”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003800" y="1125538"/>
            <a:ext cx="2016125" cy="469900"/>
          </a:xfrm>
          <a:prstGeom prst="rect">
            <a:avLst/>
          </a:prstGeom>
          <a:solidFill>
            <a:srgbClr val="FEFFF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>
                <a:latin typeface="Times New Roman" charset="0"/>
                <a:cs typeface="Arial" charset="0"/>
              </a:rPr>
              <a:t>Colours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7092950" y="1125538"/>
            <a:ext cx="1584325" cy="469900"/>
          </a:xfrm>
          <a:prstGeom prst="rect">
            <a:avLst/>
          </a:prstGeom>
          <a:solidFill>
            <a:srgbClr val="FEFFF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>
                <a:latin typeface="Times New Roman" charset="0"/>
                <a:cs typeface="Arial" charset="0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388860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3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hu-HU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hu-HU" sz="2800" b="1" dirty="0">
              <a:solidFill>
                <a:srgbClr val="663300"/>
              </a:solidFill>
              <a:latin typeface="Times New Roman" charset="0"/>
            </a:endParaRPr>
          </a:p>
          <a:p>
            <a:pPr algn="ctr">
              <a:defRPr/>
            </a:pPr>
            <a:r>
              <a:rPr lang="hu-HU" sz="4800" b="1" dirty="0" err="1" smtClean="0">
                <a:solidFill>
                  <a:srgbClr val="663300"/>
                </a:solidFill>
                <a:latin typeface="Times New Roman" charset="0"/>
              </a:rPr>
              <a:t>Quels</a:t>
            </a:r>
            <a:r>
              <a:rPr lang="hu-HU" sz="4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4800" b="1" dirty="0" err="1" smtClean="0">
                <a:solidFill>
                  <a:srgbClr val="663300"/>
                </a:solidFill>
                <a:latin typeface="Times New Roman" charset="0"/>
              </a:rPr>
              <a:t>constats</a:t>
            </a:r>
            <a:r>
              <a:rPr lang="hu-HU" sz="4800" b="1" dirty="0" smtClean="0">
                <a:solidFill>
                  <a:srgbClr val="663300"/>
                </a:solidFill>
                <a:latin typeface="Times New Roman" charset="0"/>
              </a:rPr>
              <a:t>?</a:t>
            </a:r>
            <a:endParaRPr lang="fr-FR" sz="4800" b="1" dirty="0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3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4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K.5.3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Knows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that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there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are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many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different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kind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of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sript</a:t>
            </a:r>
            <a:endParaRPr lang="hu-HU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hu-HU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K.11.3.4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Knows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that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cultural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differences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tend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to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dwindle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under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the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influence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of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globalization</a:t>
            </a:r>
            <a:endParaRPr lang="hu-HU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hu-HU" sz="2800" b="1" dirty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S.2.2.2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Can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identify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(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recognize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) a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morpheme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/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a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word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in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the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written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form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of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familiar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or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unfamiliar</a:t>
            </a:r>
            <a:r>
              <a:rPr lang="hu-HU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</a:rPr>
              <a:t>language</a:t>
            </a: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8775" y="620713"/>
            <a:ext cx="8424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hu-HU" sz="3600" b="1" dirty="0" err="1" smtClean="0">
                <a:solidFill>
                  <a:srgbClr val="663300"/>
                </a:solidFill>
                <a:latin typeface="Times New Roman" charset="0"/>
              </a:rPr>
              <a:t>Relevant</a:t>
            </a:r>
            <a:r>
              <a:rPr lang="hu-HU" sz="36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hu-HU" sz="3600" b="1" dirty="0" err="1" smtClean="0">
                <a:solidFill>
                  <a:srgbClr val="663300"/>
                </a:solidFill>
                <a:latin typeface="Times New Roman" charset="0"/>
              </a:rPr>
              <a:t>descriptors</a:t>
            </a:r>
            <a:endParaRPr lang="en-US" sz="3600" b="1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4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BBE809-8A34-CB4E-A4D8-F80DD6C9D00B}" type="slidenum">
              <a:rPr lang="fr-FR" sz="1400"/>
              <a:pPr/>
              <a:t>5</a:t>
            </a:fld>
            <a:endParaRPr lang="fr-FR" sz="140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 rot="-1722214">
            <a:off x="3036888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2400" b="1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2438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36550" y="765175"/>
            <a:ext cx="84248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2800" b="1" dirty="0" smtClean="0">
                <a:solidFill>
                  <a:srgbClr val="0000CC"/>
                </a:solidFill>
                <a:latin typeface="Times New Roman" charset="0"/>
              </a:rPr>
              <a:t>•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charset="0"/>
              </a:rPr>
              <a:t>Awakening</a:t>
            </a:r>
            <a:r>
              <a:rPr lang="fr-FR" sz="3200" b="1" dirty="0" smtClean="0">
                <a:solidFill>
                  <a:srgbClr val="0000CC"/>
                </a:solidFill>
                <a:latin typeface="Times New Roman" charset="0"/>
              </a:rPr>
              <a:t> to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charset="0"/>
              </a:rPr>
              <a:t>languages</a:t>
            </a:r>
            <a:r>
              <a:rPr lang="fr-FR" sz="3200" b="1" dirty="0" smtClean="0">
                <a:solidFill>
                  <a:srgbClr val="0000CC"/>
                </a:solidFill>
                <a:latin typeface="Times New Roman" charset="0"/>
              </a:rPr>
              <a:t> </a:t>
            </a:r>
          </a:p>
          <a:p>
            <a:pPr>
              <a:defRPr/>
            </a:pPr>
            <a:r>
              <a:rPr lang="fr-FR" sz="3200" b="1" dirty="0" smtClean="0">
                <a:solidFill>
                  <a:srgbClr val="0000CC"/>
                </a:solidFill>
                <a:latin typeface="Times New Roman" charset="0"/>
              </a:rPr>
              <a:t>  </a:t>
            </a:r>
            <a:r>
              <a:rPr lang="fr-FR" sz="2800" b="1" dirty="0" smtClean="0">
                <a:solidFill>
                  <a:srgbClr val="663300"/>
                </a:solidFill>
                <a:latin typeface="Times New Roman" charset="0"/>
              </a:rPr>
              <a:t>(</a:t>
            </a:r>
            <a:r>
              <a:rPr lang="fr-FR" sz="2800" b="1" dirty="0" err="1" smtClean="0">
                <a:solidFill>
                  <a:srgbClr val="663300"/>
                </a:solidFill>
                <a:latin typeface="Times New Roman" charset="0"/>
              </a:rPr>
              <a:t>also</a:t>
            </a:r>
            <a:r>
              <a:rPr lang="fr-FR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fr-FR" sz="2800" b="1" dirty="0" err="1" smtClean="0">
                <a:solidFill>
                  <a:srgbClr val="663300"/>
                </a:solidFill>
                <a:latin typeface="Times New Roman" charset="0"/>
              </a:rPr>
              <a:t>known</a:t>
            </a:r>
            <a:r>
              <a:rPr lang="fr-FR" sz="2800" b="1" dirty="0" smtClean="0">
                <a:solidFill>
                  <a:srgbClr val="663300"/>
                </a:solidFill>
                <a:latin typeface="Times New Roman" charset="0"/>
              </a:rPr>
              <a:t> as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charset="0"/>
              </a:rPr>
              <a:t>Language</a:t>
            </a:r>
            <a:r>
              <a:rPr lang="fr-FR" sz="2800" b="1" dirty="0" smtClean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charset="0"/>
              </a:rPr>
              <a:t>awareness</a:t>
            </a:r>
            <a:r>
              <a:rPr lang="fr-FR" sz="2800" b="1" dirty="0" smtClean="0">
                <a:solidFill>
                  <a:srgbClr val="663300"/>
                </a:solidFill>
                <a:latin typeface="Times New Roman" charset="0"/>
              </a:rPr>
              <a:t>):</a:t>
            </a:r>
          </a:p>
          <a:p>
            <a:pPr>
              <a:defRPr/>
            </a:pPr>
            <a:endParaRPr lang="fr-FR" sz="2800" b="1" dirty="0" smtClean="0">
              <a:solidFill>
                <a:srgbClr val="0000CC"/>
              </a:solidFill>
              <a:latin typeface="Times New Roman" charset="0"/>
            </a:endParaRPr>
          </a:p>
          <a:p>
            <a:pPr algn="just">
              <a:defRPr/>
            </a:pPr>
            <a:r>
              <a:rPr lang="fr-FR" sz="2800" b="1" dirty="0" err="1" smtClean="0">
                <a:solidFill>
                  <a:srgbClr val="663300"/>
                </a:solidFill>
                <a:latin typeface="Times New Roman" charset="0"/>
              </a:rPr>
              <a:t>Defined</a:t>
            </a:r>
            <a:r>
              <a:rPr lang="fr-FR" sz="2800" b="1" dirty="0" smtClean="0">
                <a:solidFill>
                  <a:srgbClr val="663300"/>
                </a:solidFill>
                <a:latin typeface="Times New Roman" charset="0"/>
              </a:rPr>
              <a:t> as an </a:t>
            </a:r>
            <a:r>
              <a:rPr lang="fr-FR" sz="2800" b="1" dirty="0" err="1" smtClean="0">
                <a:solidFill>
                  <a:srgbClr val="663300"/>
                </a:solidFill>
                <a:latin typeface="Times New Roman" charset="0"/>
              </a:rPr>
              <a:t>approach</a:t>
            </a:r>
            <a:r>
              <a:rPr lang="fr-FR" sz="2800" b="1" dirty="0" smtClean="0">
                <a:solidFill>
                  <a:srgbClr val="663300"/>
                </a:solidFill>
                <a:latin typeface="Times New Roman" charset="0"/>
              </a:rPr>
              <a:t> </a:t>
            </a:r>
            <a:r>
              <a:rPr lang="en-US" sz="2800" b="1" dirty="0" smtClean="0">
                <a:solidFill>
                  <a:srgbClr val="663300"/>
                </a:solidFill>
                <a:latin typeface="Times New Roman" charset="0"/>
              </a:rPr>
              <a:t>in which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charset="0"/>
              </a:rPr>
              <a:t>some of the learning activities are concerned with languages which the school does not intend to teach</a:t>
            </a:r>
            <a:r>
              <a:rPr lang="en-US" sz="2800" b="1" dirty="0" smtClean="0">
                <a:solidFill>
                  <a:srgbClr val="663300"/>
                </a:solidFill>
                <a:latin typeface="Times New Roman" charset="0"/>
              </a:rPr>
              <a:t>. </a:t>
            </a:r>
          </a:p>
          <a:p>
            <a:pPr algn="just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dirty="0" smtClean="0">
              <a:latin typeface="Times New Roman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3850" y="3789363"/>
            <a:ext cx="84963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3300"/>
                </a:solidFill>
                <a:latin typeface="Times New Roman" charset="0"/>
                <a:cs typeface="Arial" charset="0"/>
              </a:rPr>
              <a:t>Of course not concerned exclusively with such languages : also language of schooling and any other language “learnt”. Integrates all sorts of other linguistic varieties – from the environment, home languages of pupils, … from all over the world…</a:t>
            </a:r>
            <a:endParaRPr lang="fr-FR" sz="2800" b="1" dirty="0">
              <a:solidFill>
                <a:srgbClr val="6633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E4B7148-8B1E-FA4B-8843-D8A9DE28435B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5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6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8775" y="620713"/>
            <a:ext cx="842486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1">
              <a:solidFill>
                <a:srgbClr val="663300"/>
              </a:solidFill>
              <a:latin typeface="Times New Roman" charset="0"/>
            </a:endParaRPr>
          </a:p>
          <a:p>
            <a:r>
              <a:rPr lang="fr-FR" b="1">
                <a:solidFill>
                  <a:srgbClr val="0000CC"/>
                </a:solidFill>
                <a:latin typeface="Times New Roman" charset="0"/>
              </a:rPr>
              <a:t>• </a:t>
            </a:r>
            <a:r>
              <a:rPr lang="fr-FR" sz="3200" b="1">
                <a:solidFill>
                  <a:srgbClr val="0000CC"/>
                </a:solidFill>
                <a:latin typeface="Times New Roman" charset="0"/>
              </a:rPr>
              <a:t>Awakening to languages </a:t>
            </a:r>
          </a:p>
          <a:p>
            <a:r>
              <a:rPr lang="fr-FR" sz="2800" b="1">
                <a:solidFill>
                  <a:srgbClr val="0000CC"/>
                </a:solidFill>
                <a:latin typeface="Times New Roman" charset="0"/>
              </a:rPr>
              <a:t>  </a:t>
            </a:r>
            <a:r>
              <a:rPr lang="fr-FR" sz="2800" b="1">
                <a:solidFill>
                  <a:srgbClr val="663300"/>
                </a:solidFill>
                <a:latin typeface="Times New Roman" charset="0"/>
              </a:rPr>
              <a:t>(also known as </a:t>
            </a:r>
            <a:r>
              <a:rPr lang="fr-FR" sz="2800" b="1">
                <a:solidFill>
                  <a:srgbClr val="0000CC"/>
                </a:solidFill>
                <a:latin typeface="Times New Roman" charset="0"/>
              </a:rPr>
              <a:t>Language awareness</a:t>
            </a:r>
            <a:r>
              <a:rPr lang="fr-FR" sz="2800" b="1">
                <a:solidFill>
                  <a:srgbClr val="663300"/>
                </a:solidFill>
                <a:latin typeface="Times New Roman" charset="0"/>
              </a:rPr>
              <a:t>):</a:t>
            </a:r>
          </a:p>
          <a:p>
            <a:endParaRPr lang="en-US" b="1">
              <a:solidFill>
                <a:srgbClr val="663300"/>
              </a:solidFill>
              <a:latin typeface="Times New Roman" charset="0"/>
            </a:endParaRPr>
          </a:p>
          <a:p>
            <a:endParaRPr lang="en-US" b="1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5288" y="2455863"/>
            <a:ext cx="8353425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b="1" dirty="0">
                <a:solidFill>
                  <a:srgbClr val="663300"/>
                </a:solidFill>
                <a:latin typeface="Times New Roman" charset="0"/>
                <a:cs typeface="Arial" charset="0"/>
              </a:rPr>
              <a:t>Was designed principally as a way of </a:t>
            </a:r>
            <a:r>
              <a:rPr lang="en-US" sz="2800" b="1" u="sng" dirty="0">
                <a:solidFill>
                  <a:srgbClr val="663300"/>
                </a:solidFill>
                <a:latin typeface="Times New Roman" charset="0"/>
                <a:cs typeface="Arial" charset="0"/>
              </a:rPr>
              <a:t>welcoming schoolchildren into the world of linguistic diversity</a:t>
            </a:r>
            <a:r>
              <a:rPr lang="en-US" sz="2800" b="1" dirty="0">
                <a:solidFill>
                  <a:srgbClr val="663300"/>
                </a:solidFill>
                <a:latin typeface="Times New Roman" charset="0"/>
                <a:cs typeface="Arial" charset="0"/>
              </a:rPr>
              <a:t> and the diversity of their own languages at the beginning of </a:t>
            </a:r>
            <a:r>
              <a:rPr lang="hu-HU" sz="2800" b="1" dirty="0" err="1" smtClean="0">
                <a:solidFill>
                  <a:srgbClr val="663300"/>
                </a:solidFill>
                <a:latin typeface="Times New Roman" charset="0"/>
                <a:cs typeface="Arial" charset="0"/>
              </a:rPr>
              <a:t>a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charset="0"/>
                <a:cs typeface="Arial" charset="0"/>
              </a:rPr>
              <a:t>nd</a:t>
            </a:r>
            <a:r>
              <a:rPr lang="en-US" sz="2800" b="1" dirty="0" smtClean="0">
                <a:solidFill>
                  <a:srgbClr val="663300"/>
                </a:solidFill>
                <a:latin typeface="Times New Roman" charset="0"/>
                <a:cs typeface="Arial" charset="0"/>
              </a:rPr>
              <a:t> during the school </a:t>
            </a:r>
            <a:r>
              <a:rPr lang="en-US" sz="2800" b="1" dirty="0">
                <a:solidFill>
                  <a:srgbClr val="663300"/>
                </a:solidFill>
                <a:latin typeface="Times New Roman" charset="0"/>
                <a:cs typeface="Arial" charset="0"/>
              </a:rPr>
              <a:t>education …</a:t>
            </a:r>
          </a:p>
          <a:p>
            <a:pPr>
              <a:buFontTx/>
              <a:buChar char="-"/>
              <a:defRPr/>
            </a:pPr>
            <a:r>
              <a:rPr lang="en-US" sz="2800" b="1" dirty="0">
                <a:solidFill>
                  <a:srgbClr val="663300"/>
                </a:solidFill>
                <a:latin typeface="Times New Roman" charset="0"/>
                <a:cs typeface="Arial" charset="0"/>
              </a:rPr>
              <a:t>Also as a driver towards fuller recognition of the languages “brought” into the school by allophonic children.</a:t>
            </a:r>
            <a:endParaRPr lang="fr-FR" sz="2800" b="1" dirty="0">
              <a:solidFill>
                <a:srgbClr val="663300"/>
              </a:solidFill>
              <a:latin typeface="Times New Roman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fr-FR" dirty="0">
              <a:cs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6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5257800"/>
            <a:ext cx="8382000" cy="13239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Tw Cen MT" charset="0"/>
              </a:rPr>
              <a:t>Global metalinguistic abilities</a:t>
            </a:r>
            <a:br>
              <a:rPr lang="en-GB" sz="4000" b="1">
                <a:latin typeface="Tw Cen MT" charset="0"/>
              </a:rPr>
            </a:br>
            <a:r>
              <a:rPr lang="en-GB" sz="4000" b="1">
                <a:latin typeface="Tw Cen MT" charset="0"/>
              </a:rPr>
              <a:t>Receptiveness towards diversity </a:t>
            </a:r>
            <a:endParaRPr lang="fr-FR" sz="4000" b="1">
              <a:latin typeface="Tw Cen MT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5257800" cy="5318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w Cen MT" charset="0"/>
              </a:rPr>
              <a:t>Communicative competence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066800" y="1600200"/>
            <a:ext cx="0" cy="3505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685800" y="4343400"/>
            <a:ext cx="7620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>
              <a:latin typeface="Tw Cen MT" charset="0"/>
            </a:endParaRPr>
          </a:p>
        </p:txBody>
      </p: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600200" y="4191000"/>
            <a:ext cx="1828800" cy="609600"/>
            <a:chOff x="2256" y="1824"/>
            <a:chExt cx="1152" cy="384"/>
          </a:xfrm>
        </p:grpSpPr>
        <p:sp>
          <p:nvSpPr>
            <p:cNvPr id="71688" name="AutoShape 7"/>
            <p:cNvSpPr>
              <a:spLocks noChangeArrowheads="1"/>
            </p:cNvSpPr>
            <p:nvPr/>
          </p:nvSpPr>
          <p:spPr bwMode="auto">
            <a:xfrm>
              <a:off x="2256" y="1824"/>
              <a:ext cx="1152" cy="384"/>
            </a:xfrm>
            <a:prstGeom prst="flowChartDisplay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>
                <a:latin typeface="Tw Cen MT" charset="0"/>
              </a:endParaRPr>
            </a:p>
          </p:txBody>
        </p:sp>
        <p:sp>
          <p:nvSpPr>
            <p:cNvPr id="71689" name="Text Box 8"/>
            <p:cNvSpPr txBox="1">
              <a:spLocks noChangeArrowheads="1"/>
            </p:cNvSpPr>
            <p:nvPr/>
          </p:nvSpPr>
          <p:spPr bwMode="auto">
            <a:xfrm>
              <a:off x="2400" y="187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>
                  <a:latin typeface="Tw Cen MT" charset="0"/>
                </a:rPr>
                <a:t>20, 30 … L</a:t>
              </a:r>
            </a:p>
          </p:txBody>
        </p:sp>
      </p:grpSp>
      <p:sp>
        <p:nvSpPr>
          <p:cNvPr id="71687" name="Rectangle 10" descr="Papier journal"/>
          <p:cNvSpPr>
            <a:spLocks noGrp="1" noChangeArrowheads="1"/>
          </p:cNvSpPr>
          <p:nvPr/>
        </p:nvSpPr>
        <p:spPr bwMode="auto">
          <a:xfrm>
            <a:off x="3886200" y="1981200"/>
            <a:ext cx="4343400" cy="2438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pPr eaLnBrk="0" hangingPunct="0"/>
            <a:r>
              <a:rPr lang="en-US" sz="3600" b="1">
                <a:latin typeface="Tw Cen MT" charset="0"/>
              </a:rPr>
              <a:t>Awakening to languages</a:t>
            </a:r>
            <a:endParaRPr lang="fr-FR" sz="3600" b="1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65BB0-6F2A-E842-A092-A8F6E6B28177}" type="slidenum">
              <a:rPr lang="fr-FR" sz="1400"/>
              <a:pPr/>
              <a:t>8</a:t>
            </a:fld>
            <a:endParaRPr lang="fr-FR" sz="1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1722214">
            <a:off x="395288" y="5492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1722214">
            <a:off x="3059113" y="17002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76250"/>
            <a:ext cx="8569325" cy="5903913"/>
          </a:xfrm>
          <a:prstGeom prst="rect">
            <a:avLst/>
          </a:prstGeom>
          <a:solidFill>
            <a:srgbClr val="FFFFCC">
              <a:alpha val="7294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algn="just"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an </a:t>
            </a:r>
            <a:r>
              <a:rPr lang="en-GB" sz="2800" b="1" dirty="0"/>
              <a:t>interest</a:t>
            </a:r>
            <a:r>
              <a:rPr lang="en-GB" sz="2800" dirty="0"/>
              <a:t> in languages and cultures; </a:t>
            </a:r>
          </a:p>
          <a:p>
            <a:pPr marL="457200" indent="-457200"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/>
              <a:t>curiosity</a:t>
            </a:r>
            <a:r>
              <a:rPr lang="en-GB" sz="2800" dirty="0"/>
              <a:t> about these languages and cultures; </a:t>
            </a:r>
          </a:p>
          <a:p>
            <a:pPr marL="457200" indent="-457200"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the</a:t>
            </a:r>
            <a:r>
              <a:rPr lang="en-GB" sz="2800" b="1" dirty="0"/>
              <a:t> learner's confidence</a:t>
            </a:r>
            <a:r>
              <a:rPr lang="en-GB" sz="2800" dirty="0"/>
              <a:t> in his or her own learning skills; </a:t>
            </a:r>
          </a:p>
          <a:p>
            <a:pPr marL="457200" indent="-457200"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800" dirty="0" err="1" smtClean="0"/>
              <a:t>abilities</a:t>
            </a:r>
            <a:r>
              <a:rPr lang="en-GB" sz="2800" dirty="0" smtClean="0"/>
              <a:t> </a:t>
            </a:r>
            <a:r>
              <a:rPr lang="en-GB" sz="2800" dirty="0"/>
              <a:t>in </a:t>
            </a:r>
            <a:r>
              <a:rPr lang="en-GB" sz="2800" b="1" dirty="0"/>
              <a:t>observing/analysing</a:t>
            </a:r>
            <a:r>
              <a:rPr lang="en-GB" sz="2800" dirty="0"/>
              <a:t> languages, regardless of the languages concerned; 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Georgia" pitchFamily="18" charset="0"/>
              </a:rPr>
              <a:t>development of </a:t>
            </a:r>
            <a:r>
              <a:rPr lang="en-GB" sz="2800" b="1" dirty="0">
                <a:latin typeface="Georgia" pitchFamily="18" charset="0"/>
              </a:rPr>
              <a:t>positive representations and attitudes </a:t>
            </a:r>
            <a:r>
              <a:rPr lang="en-GB" sz="2800" dirty="0">
                <a:latin typeface="Georgia" pitchFamily="18" charset="0"/>
              </a:rPr>
              <a:t>not just towards languages and their diversity but also</a:t>
            </a:r>
            <a:r>
              <a:rPr lang="en-GB" sz="2800" b="1" dirty="0">
                <a:latin typeface="Georgia" pitchFamily="18" charset="0"/>
              </a:rPr>
              <a:t> towards those who speak the languages and their cultures</a:t>
            </a:r>
            <a:r>
              <a:rPr lang="en-GB" sz="2800" dirty="0"/>
              <a:t> </a:t>
            </a:r>
          </a:p>
          <a:p>
            <a:pPr marL="457200" indent="-457200"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>
              <a:defRPr/>
            </a:pPr>
            <a:endParaRPr lang="fr-FR" sz="2800" b="1" dirty="0" smtClean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8775" y="620713"/>
            <a:ext cx="84248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2800" b="1" dirty="0"/>
              <a:t>Awakening to languages contribute towards </a:t>
            </a:r>
            <a:r>
              <a:rPr lang="en-GB" sz="2800" b="1" dirty="0" smtClean="0"/>
              <a:t>developing</a:t>
            </a:r>
            <a:endParaRPr lang="en-US" sz="2800" b="1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AB0CAD4-999F-E140-A798-FC916296CA36}" type="slidenum">
              <a:rPr lang="fr-FR" sz="2400" b="1">
                <a:solidFill>
                  <a:schemeClr val="accent2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8</a:t>
            </a:fld>
            <a:endParaRPr lang="fr-FR" sz="2400" b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lindo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3" descr="ptch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AutoShape 4"/>
          <p:cNvSpPr>
            <a:spLocks/>
          </p:cNvSpPr>
          <p:nvPr/>
        </p:nvSpPr>
        <p:spPr bwMode="auto">
          <a:xfrm>
            <a:off x="4716463" y="2565400"/>
            <a:ext cx="3600450" cy="609600"/>
          </a:xfrm>
          <a:prstGeom prst="borderCallout1">
            <a:avLst>
              <a:gd name="adj1" fmla="val 18750"/>
              <a:gd name="adj2" fmla="val -2116"/>
              <a:gd name="adj3" fmla="val -205731"/>
              <a:gd name="adj4" fmla="val -3611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GB" sz="3200" b="1">
                <a:latin typeface="Times New Roman" charset="0"/>
                <a:cs typeface="Arial" charset="0"/>
              </a:rPr>
              <a:t>Red Riding Hood</a:t>
            </a:r>
          </a:p>
        </p:txBody>
      </p:sp>
      <p:sp>
        <p:nvSpPr>
          <p:cNvPr id="110597" name="AutoShape 5"/>
          <p:cNvSpPr>
            <a:spLocks/>
          </p:cNvSpPr>
          <p:nvPr/>
        </p:nvSpPr>
        <p:spPr bwMode="auto">
          <a:xfrm>
            <a:off x="3492500" y="3429000"/>
            <a:ext cx="5183188" cy="1512888"/>
          </a:xfrm>
          <a:prstGeom prst="borderCallout1">
            <a:avLst>
              <a:gd name="adj1" fmla="val 7556"/>
              <a:gd name="adj2" fmla="val -1472"/>
              <a:gd name="adj3" fmla="val 108079"/>
              <a:gd name="adj4" fmla="val -2909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GB" sz="2400" b="1">
                <a:latin typeface="Times New Roman" charset="0"/>
                <a:cs typeface="Arial" charset="0"/>
              </a:rPr>
              <a:t>German, English, Breton, Chinese, Finnish, French, Hungarian,  Icelandic, Italian, Polish, Portuguese, Russian.</a:t>
            </a:r>
          </a:p>
        </p:txBody>
      </p:sp>
    </p:spTree>
    <p:extLst>
      <p:ext uri="{BB962C8B-B14F-4D97-AF65-F5344CB8AC3E}">
        <p14:creationId xmlns:p14="http://schemas.microsoft.com/office/powerpoint/2010/main" val="327023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815</Words>
  <Application>Microsoft Office PowerPoint</Application>
  <PresentationFormat>Diavetítés a képernyőre (4:3 oldalarány)</PresentationFormat>
  <Paragraphs>129</Paragraphs>
  <Slides>18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Les animaux en nombres</vt:lpstr>
      <vt:lpstr>How to indicate the plural in these languages?...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NYME-AK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Lőrincz Ildikó</dc:creator>
  <cp:lastModifiedBy>Lőrincz Ildikó</cp:lastModifiedBy>
  <cp:revision>9</cp:revision>
  <dcterms:created xsi:type="dcterms:W3CDTF">2012-11-21T22:37:35Z</dcterms:created>
  <dcterms:modified xsi:type="dcterms:W3CDTF">2012-11-22T05:58:47Z</dcterms:modified>
</cp:coreProperties>
</file>