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98"/>
  </p:notesMasterIdLst>
  <p:handoutMasterIdLst>
    <p:handoutMasterId r:id="rId99"/>
  </p:handoutMasterIdLst>
  <p:sldIdLst>
    <p:sldId id="260" r:id="rId2"/>
    <p:sldId id="341" r:id="rId3"/>
    <p:sldId id="342" r:id="rId4"/>
    <p:sldId id="345" r:id="rId5"/>
    <p:sldId id="351" r:id="rId6"/>
    <p:sldId id="344" r:id="rId7"/>
    <p:sldId id="263" r:id="rId8"/>
    <p:sldId id="346" r:id="rId9"/>
    <p:sldId id="318" r:id="rId10"/>
    <p:sldId id="347" r:id="rId11"/>
    <p:sldId id="349" r:id="rId12"/>
    <p:sldId id="321" r:id="rId13"/>
    <p:sldId id="322" r:id="rId14"/>
    <p:sldId id="323" r:id="rId15"/>
    <p:sldId id="324" r:id="rId16"/>
    <p:sldId id="328" r:id="rId17"/>
    <p:sldId id="329" r:id="rId18"/>
    <p:sldId id="330" r:id="rId19"/>
    <p:sldId id="332" r:id="rId20"/>
    <p:sldId id="327" r:id="rId21"/>
    <p:sldId id="333" r:id="rId22"/>
    <p:sldId id="352" r:id="rId23"/>
    <p:sldId id="353" r:id="rId24"/>
    <p:sldId id="354" r:id="rId25"/>
    <p:sldId id="355" r:id="rId26"/>
    <p:sldId id="452" r:id="rId27"/>
    <p:sldId id="451" r:id="rId28"/>
    <p:sldId id="453" r:id="rId29"/>
    <p:sldId id="258" r:id="rId30"/>
    <p:sldId id="356" r:id="rId31"/>
    <p:sldId id="358" r:id="rId32"/>
    <p:sldId id="360" r:id="rId33"/>
    <p:sldId id="359" r:id="rId34"/>
    <p:sldId id="370" r:id="rId35"/>
    <p:sldId id="368" r:id="rId36"/>
    <p:sldId id="369" r:id="rId37"/>
    <p:sldId id="371" r:id="rId38"/>
    <p:sldId id="365" r:id="rId39"/>
    <p:sldId id="372" r:id="rId40"/>
    <p:sldId id="403" r:id="rId41"/>
    <p:sldId id="411" r:id="rId42"/>
    <p:sldId id="404" r:id="rId43"/>
    <p:sldId id="410" r:id="rId44"/>
    <p:sldId id="406" r:id="rId45"/>
    <p:sldId id="407" r:id="rId46"/>
    <p:sldId id="412" r:id="rId47"/>
    <p:sldId id="377" r:id="rId48"/>
    <p:sldId id="357" r:id="rId49"/>
    <p:sldId id="385" r:id="rId50"/>
    <p:sldId id="386" r:id="rId51"/>
    <p:sldId id="387" r:id="rId52"/>
    <p:sldId id="378" r:id="rId53"/>
    <p:sldId id="379" r:id="rId54"/>
    <p:sldId id="399" r:id="rId55"/>
    <p:sldId id="401" r:id="rId56"/>
    <p:sldId id="400" r:id="rId57"/>
    <p:sldId id="393" r:id="rId58"/>
    <p:sldId id="397" r:id="rId59"/>
    <p:sldId id="398" r:id="rId60"/>
    <p:sldId id="395" r:id="rId61"/>
    <p:sldId id="396" r:id="rId62"/>
    <p:sldId id="454" r:id="rId63"/>
    <p:sldId id="455" r:id="rId64"/>
    <p:sldId id="402" r:id="rId65"/>
    <p:sldId id="415" r:id="rId66"/>
    <p:sldId id="416" r:id="rId67"/>
    <p:sldId id="421" r:id="rId68"/>
    <p:sldId id="423" r:id="rId69"/>
    <p:sldId id="424" r:id="rId70"/>
    <p:sldId id="426" r:id="rId71"/>
    <p:sldId id="427" r:id="rId72"/>
    <p:sldId id="428" r:id="rId73"/>
    <p:sldId id="429" r:id="rId74"/>
    <p:sldId id="430" r:id="rId75"/>
    <p:sldId id="419" r:id="rId76"/>
    <p:sldId id="431" r:id="rId77"/>
    <p:sldId id="448" r:id="rId78"/>
    <p:sldId id="432" r:id="rId79"/>
    <p:sldId id="433" r:id="rId80"/>
    <p:sldId id="440" r:id="rId81"/>
    <p:sldId id="434" r:id="rId82"/>
    <p:sldId id="435" r:id="rId83"/>
    <p:sldId id="436" r:id="rId84"/>
    <p:sldId id="437" r:id="rId85"/>
    <p:sldId id="438" r:id="rId86"/>
    <p:sldId id="460" r:id="rId87"/>
    <p:sldId id="441" r:id="rId88"/>
    <p:sldId id="443" r:id="rId89"/>
    <p:sldId id="444" r:id="rId90"/>
    <p:sldId id="268" r:id="rId91"/>
    <p:sldId id="445" r:id="rId92"/>
    <p:sldId id="446" r:id="rId93"/>
    <p:sldId id="461" r:id="rId94"/>
    <p:sldId id="447" r:id="rId95"/>
    <p:sldId id="462" r:id="rId96"/>
    <p:sldId id="449" r:id="rId97"/>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FFC"/>
    <a:srgbClr val="FEFFCC"/>
    <a:srgbClr val="663300"/>
    <a:srgbClr val="FCEFCC"/>
    <a:srgbClr val="CC3300"/>
    <a:srgbClr val="3333FF"/>
    <a:srgbClr val="FF3300"/>
    <a:srgbClr val="FFCC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4" autoAdjust="0"/>
    <p:restoredTop sz="94660" autoAdjust="0"/>
  </p:normalViewPr>
  <p:slideViewPr>
    <p:cSldViewPr>
      <p:cViewPr>
        <p:scale>
          <a:sx n="66" d="100"/>
          <a:sy n="66" d="100"/>
        </p:scale>
        <p:origin x="-126" y="-114"/>
      </p:cViewPr>
      <p:guideLst>
        <p:guide orient="horz" pos="2160"/>
        <p:guide pos="292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39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fr-FR"/>
          </a:p>
        </p:txBody>
      </p:sp>
      <p:sp>
        <p:nvSpPr>
          <p:cNvPr id="6553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BFA6A636-A683-4A51-8008-5111DB83AFAE}" type="datetimeFigureOut">
              <a:rPr lang="fr-FR"/>
              <a:pPr>
                <a:defRPr/>
              </a:pPr>
              <a:t>10/08/2013</a:t>
            </a:fld>
            <a:endParaRPr lang="fr-FR"/>
          </a:p>
        </p:txBody>
      </p:sp>
      <p:sp>
        <p:nvSpPr>
          <p:cNvPr id="6554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fr-FR"/>
          </a:p>
        </p:txBody>
      </p:sp>
      <p:sp>
        <p:nvSpPr>
          <p:cNvPr id="655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06CA5CBD-6700-4CFD-A96D-3FC701B64FBA}" type="slidenum">
              <a:rPr lang="fr-FR"/>
              <a:pPr>
                <a:defRP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fr-FR"/>
          </a:p>
        </p:txBody>
      </p:sp>
      <p:sp>
        <p:nvSpPr>
          <p:cNvPr id="1095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AE9B5929-F990-48D5-8253-E1CDCDA00898}" type="datetimeFigureOut">
              <a:rPr lang="fr-FR"/>
              <a:pPr>
                <a:defRPr/>
              </a:pPr>
              <a:t>10/08/2013</a:t>
            </a:fld>
            <a:endParaRPr lang="fr-FR"/>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95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1095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fr-FR"/>
          </a:p>
        </p:txBody>
      </p:sp>
      <p:sp>
        <p:nvSpPr>
          <p:cNvPr id="1095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54AD51F-37D6-4BC8-8202-BCD01502EB64}"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miter lim="800000"/>
            <a:headEnd/>
            <a:tailEnd/>
          </a:ln>
        </p:spPr>
        <p:txBody>
          <a:bodyPr/>
          <a:lstStyle/>
          <a:p>
            <a:fld id="{4F44E25B-497F-4F4D-B510-26F4FAF8C579}" type="slidenum">
              <a:rPr lang="fr-FR" smtClean="0"/>
              <a:pPr/>
              <a:t>1</a:t>
            </a:fld>
            <a:endParaRPr lang="fr-FR" smtClean="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miter lim="800000"/>
            <a:headEnd/>
            <a:tailEnd/>
          </a:ln>
        </p:spPr>
        <p:txBody>
          <a:bodyPr/>
          <a:lstStyle/>
          <a:p>
            <a:fld id="{559C9EA9-CB04-42E8-848B-943579581BF6}" type="slidenum">
              <a:rPr lang="fr-FR" smtClean="0"/>
              <a:pPr/>
              <a:t>10</a:t>
            </a:fld>
            <a:endParaRPr lang="fr-FR" smtClean="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miter lim="800000"/>
            <a:headEnd/>
            <a:tailEnd/>
          </a:ln>
        </p:spPr>
        <p:txBody>
          <a:bodyPr/>
          <a:lstStyle/>
          <a:p>
            <a:fld id="{48E9DBCE-721C-43F7-A7D6-ED1D4FA0C19C}" type="slidenum">
              <a:rPr lang="fr-FR" smtClean="0"/>
              <a:pPr/>
              <a:t>11</a:t>
            </a:fld>
            <a:endParaRPr lang="fr-FR" smtClean="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miter lim="800000"/>
            <a:headEnd/>
            <a:tailEnd/>
          </a:ln>
        </p:spPr>
        <p:txBody>
          <a:bodyPr/>
          <a:lstStyle/>
          <a:p>
            <a:fld id="{E4116B15-3D98-430C-B078-D4B8842505B8}" type="slidenum">
              <a:rPr lang="fr-FR" smtClean="0"/>
              <a:pPr/>
              <a:t>12</a:t>
            </a:fld>
            <a:endParaRPr lang="fr-FR" smtClean="0"/>
          </a:p>
        </p:txBody>
      </p:sp>
      <p:sp>
        <p:nvSpPr>
          <p:cNvPr id="40963"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40964" name="Rectangle 3"/>
          <p:cNvSpPr>
            <a:spLocks noGrp="1" noChangeArrowheads="1"/>
          </p:cNvSpPr>
          <p:nvPr>
            <p:ph type="body"/>
          </p:nvPr>
        </p:nvSpPr>
        <p:spPr>
          <a:xfrm>
            <a:off x="914400" y="4343400"/>
            <a:ext cx="5022850" cy="4113213"/>
          </a:xfrm>
          <a:noFill/>
        </p:spPr>
        <p:txBody>
          <a:bodyPr wrap="none" anchor="ct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miter lim="800000"/>
            <a:headEnd/>
            <a:tailEnd/>
          </a:ln>
        </p:spPr>
        <p:txBody>
          <a:bodyPr/>
          <a:lstStyle/>
          <a:p>
            <a:fld id="{5B0877B0-719A-4BCD-9946-DB9171CD0CD4}" type="slidenum">
              <a:rPr lang="fr-FR" smtClean="0"/>
              <a:pPr/>
              <a:t>13</a:t>
            </a:fld>
            <a:endParaRPr lang="fr-FR" smtClean="0"/>
          </a:p>
        </p:txBody>
      </p:sp>
      <p:sp>
        <p:nvSpPr>
          <p:cNvPr id="43011"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43012" name="Rectangle 3"/>
          <p:cNvSpPr>
            <a:spLocks noGrp="1" noChangeArrowheads="1"/>
          </p:cNvSpPr>
          <p:nvPr>
            <p:ph type="body"/>
          </p:nvPr>
        </p:nvSpPr>
        <p:spPr>
          <a:xfrm>
            <a:off x="914400" y="4343400"/>
            <a:ext cx="5022850" cy="4113213"/>
          </a:xfrm>
          <a:noFill/>
        </p:spPr>
        <p:txBody>
          <a:bodyPr wrap="none" anchor="ct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miter lim="800000"/>
            <a:headEnd/>
            <a:tailEnd/>
          </a:ln>
        </p:spPr>
        <p:txBody>
          <a:bodyPr/>
          <a:lstStyle/>
          <a:p>
            <a:fld id="{13F51C10-98A3-425F-A056-643F34364AAF}" type="slidenum">
              <a:rPr lang="fr-FR" smtClean="0"/>
              <a:pPr/>
              <a:t>14</a:t>
            </a:fld>
            <a:endParaRPr lang="fr-FR" smtClean="0"/>
          </a:p>
        </p:txBody>
      </p:sp>
      <p:sp>
        <p:nvSpPr>
          <p:cNvPr id="45059"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45060" name="Rectangle 3"/>
          <p:cNvSpPr>
            <a:spLocks noGrp="1" noChangeArrowheads="1"/>
          </p:cNvSpPr>
          <p:nvPr>
            <p:ph type="body"/>
          </p:nvPr>
        </p:nvSpPr>
        <p:spPr>
          <a:xfrm>
            <a:off x="914400" y="4343400"/>
            <a:ext cx="5022850" cy="4113213"/>
          </a:xfrm>
          <a:noFill/>
        </p:spPr>
        <p:txBody>
          <a:bodyPr wrap="none" anchor="ct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miter lim="800000"/>
            <a:headEnd/>
            <a:tailEnd/>
          </a:ln>
        </p:spPr>
        <p:txBody>
          <a:bodyPr/>
          <a:lstStyle/>
          <a:p>
            <a:fld id="{ADA04D91-4928-4A19-9225-EE589A0BD40A}" type="slidenum">
              <a:rPr lang="fr-FR" smtClean="0"/>
              <a:pPr/>
              <a:t>15</a:t>
            </a:fld>
            <a:endParaRPr lang="fr-FR" smtClean="0"/>
          </a:p>
        </p:txBody>
      </p:sp>
      <p:sp>
        <p:nvSpPr>
          <p:cNvPr id="47107"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47108" name="Rectangle 3"/>
          <p:cNvSpPr>
            <a:spLocks noGrp="1" noChangeArrowheads="1"/>
          </p:cNvSpPr>
          <p:nvPr>
            <p:ph type="body"/>
          </p:nvPr>
        </p:nvSpPr>
        <p:spPr>
          <a:xfrm>
            <a:off x="914400" y="4343400"/>
            <a:ext cx="5022850" cy="4113213"/>
          </a:xfrm>
          <a:noFill/>
        </p:spPr>
        <p:txBody>
          <a:bodyPr wrap="none" anchor="ct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miter lim="800000"/>
            <a:headEnd/>
            <a:tailEnd/>
          </a:ln>
        </p:spPr>
        <p:txBody>
          <a:bodyPr/>
          <a:lstStyle/>
          <a:p>
            <a:fld id="{5CB040A3-4398-4D48-9823-F2B34037EB8C}" type="slidenum">
              <a:rPr lang="fr-FR" smtClean="0"/>
              <a:pPr/>
              <a:t>16</a:t>
            </a:fld>
            <a:endParaRPr lang="fr-FR" smtClean="0"/>
          </a:p>
        </p:txBody>
      </p:sp>
      <p:sp>
        <p:nvSpPr>
          <p:cNvPr id="49155"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49156" name="Rectangle 3"/>
          <p:cNvSpPr>
            <a:spLocks noGrp="1" noChangeArrowheads="1"/>
          </p:cNvSpPr>
          <p:nvPr>
            <p:ph type="body"/>
          </p:nvPr>
        </p:nvSpPr>
        <p:spPr>
          <a:xfrm>
            <a:off x="914400" y="4343400"/>
            <a:ext cx="5022850" cy="4113213"/>
          </a:xfrm>
          <a:noFill/>
        </p:spPr>
        <p:txBody>
          <a:bodyPr wrap="none" anchor="ct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miter lim="800000"/>
            <a:headEnd/>
            <a:tailEnd/>
          </a:ln>
        </p:spPr>
        <p:txBody>
          <a:bodyPr/>
          <a:lstStyle/>
          <a:p>
            <a:fld id="{64E3DA3B-ACC7-42BB-8344-8D8591F053C2}" type="slidenum">
              <a:rPr lang="fr-FR" smtClean="0"/>
              <a:pPr/>
              <a:t>17</a:t>
            </a:fld>
            <a:endParaRPr lang="fr-FR" smtClean="0"/>
          </a:p>
        </p:txBody>
      </p:sp>
      <p:sp>
        <p:nvSpPr>
          <p:cNvPr id="51203"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51204" name="Rectangle 3"/>
          <p:cNvSpPr>
            <a:spLocks noGrp="1" noChangeArrowheads="1"/>
          </p:cNvSpPr>
          <p:nvPr>
            <p:ph type="body"/>
          </p:nvPr>
        </p:nvSpPr>
        <p:spPr>
          <a:xfrm>
            <a:off x="914400" y="4343400"/>
            <a:ext cx="5022850" cy="4113213"/>
          </a:xfrm>
          <a:noFill/>
        </p:spPr>
        <p:txBody>
          <a:bodyPr wrap="none" anchor="ct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miter lim="800000"/>
            <a:headEnd/>
            <a:tailEnd/>
          </a:ln>
        </p:spPr>
        <p:txBody>
          <a:bodyPr/>
          <a:lstStyle/>
          <a:p>
            <a:fld id="{766B620C-9D33-4F8F-A821-C48F8F9CBFE4}" type="slidenum">
              <a:rPr lang="fr-FR" smtClean="0"/>
              <a:pPr/>
              <a:t>18</a:t>
            </a:fld>
            <a:endParaRPr lang="fr-FR" smtClean="0"/>
          </a:p>
        </p:txBody>
      </p:sp>
      <p:sp>
        <p:nvSpPr>
          <p:cNvPr id="53251"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53252" name="Rectangle 3"/>
          <p:cNvSpPr>
            <a:spLocks noGrp="1" noChangeArrowheads="1"/>
          </p:cNvSpPr>
          <p:nvPr>
            <p:ph type="body"/>
          </p:nvPr>
        </p:nvSpPr>
        <p:spPr>
          <a:xfrm>
            <a:off x="914400" y="4343400"/>
            <a:ext cx="5022850" cy="4113213"/>
          </a:xfrm>
          <a:noFill/>
        </p:spPr>
        <p:txBody>
          <a:bodyPr wrap="none" anchor="ct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miter lim="800000"/>
            <a:headEnd/>
            <a:tailEnd/>
          </a:ln>
        </p:spPr>
        <p:txBody>
          <a:bodyPr/>
          <a:lstStyle/>
          <a:p>
            <a:fld id="{09CA542D-7DAE-4D3E-8B0D-5CED52429A3A}" type="slidenum">
              <a:rPr lang="fr-FR" smtClean="0"/>
              <a:pPr/>
              <a:t>19</a:t>
            </a:fld>
            <a:endParaRPr lang="fr-FR" smtClean="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914400" y="4343400"/>
            <a:ext cx="5029200" cy="4114800"/>
          </a:xfrm>
          <a:noFill/>
        </p:spPr>
        <p:txBody>
          <a:bodyPr/>
          <a:lstStyle/>
          <a:p>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miter lim="800000"/>
            <a:headEnd/>
            <a:tailEnd/>
          </a:ln>
        </p:spPr>
        <p:txBody>
          <a:bodyPr/>
          <a:lstStyle/>
          <a:p>
            <a:fld id="{26432E59-9CCC-414F-BC9C-1A1513A06C48}" type="slidenum">
              <a:rPr lang="fr-FR" smtClean="0"/>
              <a:pPr/>
              <a:t>2</a:t>
            </a:fld>
            <a:endParaRPr lang="fr-FR" smtClean="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miter lim="800000"/>
            <a:headEnd/>
            <a:tailEnd/>
          </a:ln>
        </p:spPr>
        <p:txBody>
          <a:bodyPr/>
          <a:lstStyle/>
          <a:p>
            <a:fld id="{13EB89CE-2A50-4EF0-A6FB-22EDA3F43D31}" type="slidenum">
              <a:rPr lang="fr-FR" smtClean="0"/>
              <a:pPr/>
              <a:t>20</a:t>
            </a:fld>
            <a:endParaRPr lang="fr-FR" smtClean="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xfrm>
            <a:off x="914400" y="4343400"/>
            <a:ext cx="5029200" cy="4114800"/>
          </a:xfrm>
          <a:noFill/>
        </p:spPr>
        <p:txBody>
          <a:bodyPr/>
          <a:lstStyle/>
          <a:p>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miter lim="800000"/>
            <a:headEnd/>
            <a:tailEnd/>
          </a:ln>
        </p:spPr>
        <p:txBody>
          <a:bodyPr/>
          <a:lstStyle/>
          <a:p>
            <a:fld id="{43DBF244-5A23-4746-B465-F4B649A8FDB0}" type="slidenum">
              <a:rPr lang="fr-FR" smtClean="0"/>
              <a:pPr/>
              <a:t>21</a:t>
            </a:fld>
            <a:endParaRPr lang="fr-FR" smtClean="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xfrm>
            <a:off x="914400" y="4343400"/>
            <a:ext cx="5029200" cy="4114800"/>
          </a:xfrm>
          <a:noFill/>
        </p:spPr>
        <p:txBody>
          <a:bodyPr/>
          <a:lstStyle/>
          <a:p>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miter lim="800000"/>
            <a:headEnd/>
            <a:tailEnd/>
          </a:ln>
        </p:spPr>
        <p:txBody>
          <a:bodyPr/>
          <a:lstStyle/>
          <a:p>
            <a:fld id="{1136DFC2-5FCE-43C8-B104-17A8B9C0124D}" type="slidenum">
              <a:rPr lang="fr-FR" smtClean="0"/>
              <a:pPr/>
              <a:t>22</a:t>
            </a:fld>
            <a:endParaRPr lang="fr-FR" smtClean="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xfrm>
            <a:off x="914400" y="4343400"/>
            <a:ext cx="5029200" cy="4114800"/>
          </a:xfrm>
          <a:noFill/>
        </p:spPr>
        <p:txBody>
          <a:bodyPr/>
          <a:lstStyle/>
          <a:p>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miter lim="800000"/>
            <a:headEnd/>
            <a:tailEnd/>
          </a:ln>
        </p:spPr>
        <p:txBody>
          <a:bodyPr/>
          <a:lstStyle/>
          <a:p>
            <a:fld id="{FF8B5EC8-3C30-4D48-8451-422D14068E9B}" type="slidenum">
              <a:rPr lang="fr-FR" smtClean="0"/>
              <a:pPr/>
              <a:t>23</a:t>
            </a:fld>
            <a:endParaRPr lang="fr-FR" smtClean="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xfrm>
            <a:off x="914400" y="4343400"/>
            <a:ext cx="5029200" cy="4114800"/>
          </a:xfrm>
          <a:noFill/>
        </p:spPr>
        <p:txBody>
          <a:bodyPr/>
          <a:lstStyle/>
          <a:p>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miter lim="800000"/>
            <a:headEnd/>
            <a:tailEnd/>
          </a:ln>
        </p:spPr>
        <p:txBody>
          <a:bodyPr/>
          <a:lstStyle/>
          <a:p>
            <a:fld id="{41F2AF4F-CB94-482A-BF5B-D3442D0BD655}" type="slidenum">
              <a:rPr lang="fr-FR" smtClean="0"/>
              <a:pPr/>
              <a:t>24</a:t>
            </a:fld>
            <a:endParaRPr lang="fr-FR" smtClean="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xfrm>
            <a:off x="914400" y="4343400"/>
            <a:ext cx="5029200" cy="4114800"/>
          </a:xfrm>
          <a:noFill/>
        </p:spPr>
        <p:txBody>
          <a:bodyPr/>
          <a:lstStyle/>
          <a:p>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miter lim="800000"/>
            <a:headEnd/>
            <a:tailEnd/>
          </a:ln>
        </p:spPr>
        <p:txBody>
          <a:bodyPr/>
          <a:lstStyle/>
          <a:p>
            <a:fld id="{DD367C57-A0D9-44C0-8049-5F4A6276E39A}" type="slidenum">
              <a:rPr lang="fr-FR" smtClean="0"/>
              <a:pPr/>
              <a:t>25</a:t>
            </a:fld>
            <a:endParaRPr lang="fr-FR" smtClean="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xfrm>
            <a:off x="914400" y="4343400"/>
            <a:ext cx="5029200" cy="4114800"/>
          </a:xfrm>
          <a:noFill/>
        </p:spPr>
        <p:txBody>
          <a:bodyPr/>
          <a:lstStyle/>
          <a:p>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miter lim="800000"/>
            <a:headEnd/>
            <a:tailEnd/>
          </a:ln>
        </p:spPr>
        <p:txBody>
          <a:bodyPr/>
          <a:lstStyle/>
          <a:p>
            <a:fld id="{4937D840-E5B5-488A-BAE9-13C3F189EC85}" type="slidenum">
              <a:rPr lang="fr-FR" smtClean="0"/>
              <a:pPr/>
              <a:t>26</a:t>
            </a:fld>
            <a:endParaRPr lang="fr-FR" smtClean="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xfrm>
            <a:off x="914400" y="4343400"/>
            <a:ext cx="5029200" cy="4114800"/>
          </a:xfrm>
          <a:noFill/>
        </p:spPr>
        <p:txBody>
          <a:bodyPr/>
          <a:lstStyle/>
          <a:p>
            <a:endParaRPr lang="en-GB"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miter lim="800000"/>
            <a:headEnd/>
            <a:tailEnd/>
          </a:ln>
        </p:spPr>
        <p:txBody>
          <a:bodyPr/>
          <a:lstStyle/>
          <a:p>
            <a:fld id="{89AC2FAD-DA0B-44A5-A516-52B6C05C4C62}" type="slidenum">
              <a:rPr lang="fr-FR" smtClean="0"/>
              <a:pPr/>
              <a:t>27</a:t>
            </a:fld>
            <a:endParaRPr lang="fr-FR" smtClean="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xfrm>
            <a:off x="914400" y="4343400"/>
            <a:ext cx="5029200" cy="4114800"/>
          </a:xfrm>
          <a:noFill/>
        </p:spPr>
        <p:txBody>
          <a:bodyPr/>
          <a:lstStyle/>
          <a:p>
            <a:endParaRPr lang="en-GB"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miter lim="800000"/>
            <a:headEnd/>
            <a:tailEnd/>
          </a:ln>
        </p:spPr>
        <p:txBody>
          <a:bodyPr/>
          <a:lstStyle/>
          <a:p>
            <a:fld id="{2210FE90-731A-40B2-AC1F-FA22D7061074}" type="slidenum">
              <a:rPr lang="fr-FR" smtClean="0"/>
              <a:pPr/>
              <a:t>28</a:t>
            </a:fld>
            <a:endParaRPr lang="fr-FR" smtClean="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xfrm>
            <a:off x="914400" y="4343400"/>
            <a:ext cx="5029200" cy="4114800"/>
          </a:xfrm>
          <a:noFill/>
        </p:spPr>
        <p:txBody>
          <a:bodyPr/>
          <a:lstStyle/>
          <a:p>
            <a:endParaRPr lang="en-GB"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miter lim="800000"/>
            <a:headEnd/>
            <a:tailEnd/>
          </a:ln>
        </p:spPr>
        <p:txBody>
          <a:bodyPr/>
          <a:lstStyle/>
          <a:p>
            <a:fld id="{F36B9A6B-A0F9-44F6-90B2-FB3744B6A7A7}" type="slidenum">
              <a:rPr lang="fr-FR" smtClean="0"/>
              <a:pPr/>
              <a:t>29</a:t>
            </a:fld>
            <a:endParaRPr lang="fr-FR" smtClean="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miter lim="800000"/>
            <a:headEnd/>
            <a:tailEnd/>
          </a:ln>
        </p:spPr>
        <p:txBody>
          <a:bodyPr/>
          <a:lstStyle/>
          <a:p>
            <a:fld id="{BB0D1B8D-DD21-4222-B8BF-CDEC8C1F8F64}" type="slidenum">
              <a:rPr lang="fr-FR" smtClean="0"/>
              <a:pPr/>
              <a:t>3</a:t>
            </a:fld>
            <a:endParaRPr lang="fr-FR" smtClean="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miter lim="800000"/>
            <a:headEnd/>
            <a:tailEnd/>
          </a:ln>
        </p:spPr>
        <p:txBody>
          <a:bodyPr/>
          <a:lstStyle/>
          <a:p>
            <a:fld id="{0D42171F-23BD-472A-90C1-4029E12D16E8}" type="slidenum">
              <a:rPr lang="fr-FR" smtClean="0"/>
              <a:pPr/>
              <a:t>30</a:t>
            </a:fld>
            <a:endParaRPr lang="fr-FR" smtClean="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miter lim="800000"/>
            <a:headEnd/>
            <a:tailEnd/>
          </a:ln>
        </p:spPr>
        <p:txBody>
          <a:bodyPr/>
          <a:lstStyle/>
          <a:p>
            <a:fld id="{96B2F9F7-F1E2-4263-8C20-419A9CBFE558}" type="slidenum">
              <a:rPr lang="fr-FR" smtClean="0"/>
              <a:pPr/>
              <a:t>31</a:t>
            </a:fld>
            <a:endParaRPr lang="fr-FR" smtClean="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xfrm>
            <a:off x="914400" y="4343400"/>
            <a:ext cx="5029200" cy="4114800"/>
          </a:xfrm>
          <a:noFill/>
        </p:spPr>
        <p:txBody>
          <a:bodyPr/>
          <a:lstStyle/>
          <a:p>
            <a:endParaRPr lang="en-GB"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miter lim="800000"/>
            <a:headEnd/>
            <a:tailEnd/>
          </a:ln>
        </p:spPr>
        <p:txBody>
          <a:bodyPr/>
          <a:lstStyle/>
          <a:p>
            <a:fld id="{F530F91D-4B06-477A-B2F5-87622262CA14}" type="slidenum">
              <a:rPr lang="fr-FR" smtClean="0"/>
              <a:pPr/>
              <a:t>32</a:t>
            </a:fld>
            <a:endParaRPr lang="fr-FR" smtClean="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14400" y="4343400"/>
            <a:ext cx="5029200" cy="4114800"/>
          </a:xfrm>
          <a:noFill/>
        </p:spPr>
        <p:txBody>
          <a:bodyPr/>
          <a:lstStyle/>
          <a:p>
            <a:endParaRPr lang="en-GB"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miter lim="800000"/>
            <a:headEnd/>
            <a:tailEnd/>
          </a:ln>
        </p:spPr>
        <p:txBody>
          <a:bodyPr/>
          <a:lstStyle/>
          <a:p>
            <a:fld id="{67CF6F08-49C6-4E5D-8C4B-599E1C699BAA}" type="slidenum">
              <a:rPr lang="fr-FR" smtClean="0"/>
              <a:pPr/>
              <a:t>33</a:t>
            </a:fld>
            <a:endParaRPr lang="fr-FR" smtClean="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914400" y="4343400"/>
            <a:ext cx="5029200" cy="4114800"/>
          </a:xfrm>
          <a:noFill/>
        </p:spPr>
        <p:txBody>
          <a:bodyPr/>
          <a:lstStyle/>
          <a:p>
            <a:endParaRPr lang="en-GB"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miter lim="800000"/>
            <a:headEnd/>
            <a:tailEnd/>
          </a:ln>
        </p:spPr>
        <p:txBody>
          <a:bodyPr/>
          <a:lstStyle/>
          <a:p>
            <a:fld id="{C0962D15-79C5-445C-A4B5-885E0E273531}" type="slidenum">
              <a:rPr lang="fr-FR" smtClean="0"/>
              <a:pPr/>
              <a:t>34</a:t>
            </a:fld>
            <a:endParaRPr lang="fr-FR" smtClean="0"/>
          </a:p>
        </p:txBody>
      </p:sp>
      <p:sp>
        <p:nvSpPr>
          <p:cNvPr id="86019"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86020" name="Rectangle 3"/>
          <p:cNvSpPr>
            <a:spLocks noGrp="1" noChangeArrowheads="1"/>
          </p:cNvSpPr>
          <p:nvPr>
            <p:ph type="body"/>
          </p:nvPr>
        </p:nvSpPr>
        <p:spPr>
          <a:xfrm>
            <a:off x="687388" y="4343400"/>
            <a:ext cx="5478462" cy="4114800"/>
          </a:xfrm>
          <a:noFill/>
        </p:spPr>
        <p:txBody>
          <a:bodyPr wrap="none" anchor="ctr"/>
          <a:lstStyle/>
          <a:p>
            <a:pPr defTabSz="449263"/>
            <a:endParaRPr lang="en-GB"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miter lim="800000"/>
            <a:headEnd/>
            <a:tailEnd/>
          </a:ln>
        </p:spPr>
        <p:txBody>
          <a:bodyPr/>
          <a:lstStyle/>
          <a:p>
            <a:fld id="{653E7E5E-9DAD-4018-B350-84EFC4EB9D06}" type="slidenum">
              <a:rPr lang="fr-FR" smtClean="0"/>
              <a:pPr/>
              <a:t>35</a:t>
            </a:fld>
            <a:endParaRPr lang="fr-FR" smtClean="0"/>
          </a:p>
        </p:txBody>
      </p:sp>
      <p:sp>
        <p:nvSpPr>
          <p:cNvPr id="88067"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88068" name="Rectangle 3"/>
          <p:cNvSpPr>
            <a:spLocks noGrp="1" noChangeArrowheads="1"/>
          </p:cNvSpPr>
          <p:nvPr>
            <p:ph type="body"/>
          </p:nvPr>
        </p:nvSpPr>
        <p:spPr>
          <a:xfrm>
            <a:off x="687388" y="4343400"/>
            <a:ext cx="5476875" cy="4114800"/>
          </a:xfrm>
          <a:noFill/>
        </p:spPr>
        <p:txBody>
          <a:bodyPr wrap="none" anchor="ctr"/>
          <a:lstStyle/>
          <a:p>
            <a:pPr defTabSz="449263"/>
            <a:endParaRPr lang="en-GB"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miter lim="800000"/>
            <a:headEnd/>
            <a:tailEnd/>
          </a:ln>
        </p:spPr>
        <p:txBody>
          <a:bodyPr/>
          <a:lstStyle/>
          <a:p>
            <a:fld id="{3CE803BE-6AF8-41B9-B3A4-930320057247}" type="slidenum">
              <a:rPr lang="fr-FR" smtClean="0"/>
              <a:pPr/>
              <a:t>36</a:t>
            </a:fld>
            <a:endParaRPr lang="fr-FR" smtClean="0"/>
          </a:p>
        </p:txBody>
      </p:sp>
      <p:sp>
        <p:nvSpPr>
          <p:cNvPr id="90115" name="Text Box 2"/>
          <p:cNvSpPr txBox="1">
            <a:spLocks noChangeArrowheads="1"/>
          </p:cNvSpPr>
          <p:nvPr/>
        </p:nvSpPr>
        <p:spPr bwMode="auto">
          <a:xfrm>
            <a:off x="1144588" y="685800"/>
            <a:ext cx="4568825" cy="3430588"/>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90116" name="Rectangle 3"/>
          <p:cNvSpPr>
            <a:spLocks noGrp="1" noChangeArrowheads="1"/>
          </p:cNvSpPr>
          <p:nvPr>
            <p:ph type="body"/>
          </p:nvPr>
        </p:nvSpPr>
        <p:spPr>
          <a:xfrm>
            <a:off x="914400" y="4343400"/>
            <a:ext cx="5022850" cy="4113213"/>
          </a:xfrm>
          <a:noFill/>
        </p:spPr>
        <p:txBody>
          <a:bodyPr wrap="none" anchor="ct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miter lim="800000"/>
            <a:headEnd/>
            <a:tailEnd/>
          </a:ln>
        </p:spPr>
        <p:txBody>
          <a:bodyPr/>
          <a:lstStyle/>
          <a:p>
            <a:fld id="{E525DA75-FF65-4F02-84D1-857322241219}" type="slidenum">
              <a:rPr lang="fr-FR" smtClean="0"/>
              <a:pPr/>
              <a:t>37</a:t>
            </a:fld>
            <a:endParaRPr lang="fr-FR" smtClean="0"/>
          </a:p>
        </p:txBody>
      </p:sp>
      <p:sp>
        <p:nvSpPr>
          <p:cNvPr id="92163" name="Text Box 2"/>
          <p:cNvSpPr txBox="1">
            <a:spLocks noChangeArrowheads="1"/>
          </p:cNvSpPr>
          <p:nvPr/>
        </p:nvSpPr>
        <p:spPr bwMode="auto">
          <a:xfrm>
            <a:off x="1144588" y="685800"/>
            <a:ext cx="4568825" cy="3430588"/>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92164" name="Rectangle 3"/>
          <p:cNvSpPr>
            <a:spLocks noGrp="1" noChangeArrowheads="1"/>
          </p:cNvSpPr>
          <p:nvPr>
            <p:ph type="body"/>
          </p:nvPr>
        </p:nvSpPr>
        <p:spPr>
          <a:xfrm>
            <a:off x="914400" y="4343400"/>
            <a:ext cx="5022850" cy="4113213"/>
          </a:xfrm>
          <a:noFill/>
        </p:spPr>
        <p:txBody>
          <a:bodyPr wrap="none" anchor="ct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miter lim="800000"/>
            <a:headEnd/>
            <a:tailEnd/>
          </a:ln>
        </p:spPr>
        <p:txBody>
          <a:bodyPr/>
          <a:lstStyle/>
          <a:p>
            <a:fld id="{55DC5DF1-E91B-469B-AE11-EE22488BCA2B}" type="slidenum">
              <a:rPr lang="fr-FR" smtClean="0"/>
              <a:pPr/>
              <a:t>38</a:t>
            </a:fld>
            <a:endParaRPr lang="fr-FR" smtClean="0"/>
          </a:p>
        </p:txBody>
      </p:sp>
      <p:sp>
        <p:nvSpPr>
          <p:cNvPr id="94211" name="Text Box 2"/>
          <p:cNvSpPr txBox="1">
            <a:spLocks noChangeArrowheads="1"/>
          </p:cNvSpPr>
          <p:nvPr/>
        </p:nvSpPr>
        <p:spPr bwMode="auto">
          <a:xfrm>
            <a:off x="922338" y="685800"/>
            <a:ext cx="5010150" cy="3430588"/>
          </a:xfrm>
          <a:prstGeom prst="rect">
            <a:avLst/>
          </a:prstGeom>
          <a:solidFill>
            <a:srgbClr val="FFFFFF"/>
          </a:solidFill>
          <a:ln w="9360">
            <a:solidFill>
              <a:srgbClr val="000000"/>
            </a:solidFill>
            <a:miter lim="800000"/>
            <a:headEnd/>
            <a:tailEnd/>
          </a:ln>
        </p:spPr>
        <p:txBody>
          <a:bodyPr wrap="none" anchor="ctr"/>
          <a:lstStyle/>
          <a:p>
            <a:pPr eaLnBrk="0" hangingPunct="0"/>
            <a:endParaRPr lang="en-US"/>
          </a:p>
        </p:txBody>
      </p:sp>
      <p:sp>
        <p:nvSpPr>
          <p:cNvPr id="94212" name="Rectangle 3"/>
          <p:cNvSpPr>
            <a:spLocks noGrp="1" noChangeArrowheads="1"/>
          </p:cNvSpPr>
          <p:nvPr>
            <p:ph type="body"/>
          </p:nvPr>
        </p:nvSpPr>
        <p:spPr>
          <a:xfrm>
            <a:off x="914400" y="4343400"/>
            <a:ext cx="5022850" cy="4113213"/>
          </a:xfrm>
          <a:noFill/>
        </p:spPr>
        <p:txBody>
          <a:bodyPr wrap="none" anchor="ct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miter lim="800000"/>
            <a:headEnd/>
            <a:tailEnd/>
          </a:ln>
        </p:spPr>
        <p:txBody>
          <a:bodyPr/>
          <a:lstStyle/>
          <a:p>
            <a:fld id="{080C1C7F-7D92-4C8C-97B2-C9227B7919E6}" type="slidenum">
              <a:rPr lang="fr-FR" smtClean="0"/>
              <a:pPr/>
              <a:t>39</a:t>
            </a:fld>
            <a:endParaRPr lang="fr-FR"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14400" y="4343400"/>
            <a:ext cx="5029200" cy="4114800"/>
          </a:xfrm>
          <a:noFill/>
        </p:spPr>
        <p:txBody>
          <a:bodyPr/>
          <a:lstStyle/>
          <a:p>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miter lim="800000"/>
            <a:headEnd/>
            <a:tailEnd/>
          </a:ln>
        </p:spPr>
        <p:txBody>
          <a:bodyPr/>
          <a:lstStyle/>
          <a:p>
            <a:fld id="{EC7FD55A-80BC-4D45-A794-E49726625D15}" type="slidenum">
              <a:rPr lang="fr-FR" smtClean="0"/>
              <a:pPr/>
              <a:t>4</a:t>
            </a:fld>
            <a:endParaRPr lang="fr-FR" smtClean="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miter lim="800000"/>
            <a:headEnd/>
            <a:tailEnd/>
          </a:ln>
        </p:spPr>
        <p:txBody>
          <a:bodyPr/>
          <a:lstStyle/>
          <a:p>
            <a:fld id="{0C7AEE69-3144-49DE-84A7-2B246AE7B33F}" type="slidenum">
              <a:rPr lang="fr-FR" smtClean="0"/>
              <a:pPr/>
              <a:t>40</a:t>
            </a:fld>
            <a:endParaRPr lang="fr-FR" smtClean="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miter lim="800000"/>
            <a:headEnd/>
            <a:tailEnd/>
          </a:ln>
        </p:spPr>
        <p:txBody>
          <a:bodyPr/>
          <a:lstStyle/>
          <a:p>
            <a:fld id="{866A41DF-77FE-4A79-A645-358438557652}" type="slidenum">
              <a:rPr lang="fr-FR" smtClean="0"/>
              <a:pPr/>
              <a:t>41</a:t>
            </a:fld>
            <a:endParaRPr lang="fr-FR" smtClean="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miter lim="800000"/>
            <a:headEnd/>
            <a:tailEnd/>
          </a:ln>
        </p:spPr>
        <p:txBody>
          <a:bodyPr/>
          <a:lstStyle/>
          <a:p>
            <a:fld id="{FE19CD3B-1611-4144-BFA8-1A66F4D00DCB}" type="slidenum">
              <a:rPr lang="fr-FR" smtClean="0"/>
              <a:pPr/>
              <a:t>42</a:t>
            </a:fld>
            <a:endParaRPr lang="fr-FR" smtClean="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miter lim="800000"/>
            <a:headEnd/>
            <a:tailEnd/>
          </a:ln>
        </p:spPr>
        <p:txBody>
          <a:bodyPr/>
          <a:lstStyle/>
          <a:p>
            <a:fld id="{0DE01FC2-57D4-4BF8-B95F-AF2B2AA94B1B}" type="slidenum">
              <a:rPr lang="fr-FR" smtClean="0"/>
              <a:pPr/>
              <a:t>43</a:t>
            </a:fld>
            <a:endParaRPr lang="fr-FR" smtClean="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miter lim="800000"/>
            <a:headEnd/>
            <a:tailEnd/>
          </a:ln>
        </p:spPr>
        <p:txBody>
          <a:bodyPr/>
          <a:lstStyle/>
          <a:p>
            <a:fld id="{16F3F3E1-D029-4B54-93F0-09E72DAF31D4}" type="slidenum">
              <a:rPr lang="fr-FR" smtClean="0"/>
              <a:pPr/>
              <a:t>44</a:t>
            </a:fld>
            <a:endParaRPr lang="fr-FR" smtClean="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miter lim="800000"/>
            <a:headEnd/>
            <a:tailEnd/>
          </a:ln>
        </p:spPr>
        <p:txBody>
          <a:bodyPr/>
          <a:lstStyle/>
          <a:p>
            <a:fld id="{818FC9D0-CDAE-4664-A95C-74C4AD093F14}" type="slidenum">
              <a:rPr lang="fr-FR" smtClean="0"/>
              <a:pPr/>
              <a:t>45</a:t>
            </a:fld>
            <a:endParaRPr lang="fr-FR" smtClean="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miter lim="800000"/>
            <a:headEnd/>
            <a:tailEnd/>
          </a:ln>
        </p:spPr>
        <p:txBody>
          <a:bodyPr/>
          <a:lstStyle/>
          <a:p>
            <a:fld id="{47027219-7474-4512-BE4D-7A04635C5F41}" type="slidenum">
              <a:rPr lang="fr-FR" smtClean="0"/>
              <a:pPr/>
              <a:t>46</a:t>
            </a:fld>
            <a:endParaRPr lang="fr-FR" smtClean="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miter lim="800000"/>
            <a:headEnd/>
            <a:tailEnd/>
          </a:ln>
        </p:spPr>
        <p:txBody>
          <a:bodyPr/>
          <a:lstStyle/>
          <a:p>
            <a:fld id="{E44F9E95-87C9-4D3C-AC8E-2908B8CC2C28}" type="slidenum">
              <a:rPr lang="fr-FR" smtClean="0"/>
              <a:pPr/>
              <a:t>47</a:t>
            </a:fld>
            <a:endParaRPr lang="fr-FR" smtClean="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4114800"/>
          </a:xfrm>
          <a:noFill/>
        </p:spPr>
        <p:txBody>
          <a:bodyPr/>
          <a:lstStyle/>
          <a:p>
            <a:endParaRPr lang="en-GB"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miter lim="800000"/>
            <a:headEnd/>
            <a:tailEnd/>
          </a:ln>
        </p:spPr>
        <p:txBody>
          <a:bodyPr/>
          <a:lstStyle/>
          <a:p>
            <a:fld id="{9B26E0B0-7FBB-40A5-A6AC-03395BDFBD9E}" type="slidenum">
              <a:rPr lang="fr-FR" smtClean="0"/>
              <a:pPr/>
              <a:t>48</a:t>
            </a:fld>
            <a:endParaRPr lang="fr-FR" smtClean="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miter lim="800000"/>
            <a:headEnd/>
            <a:tailEnd/>
          </a:ln>
        </p:spPr>
        <p:txBody>
          <a:bodyPr/>
          <a:lstStyle/>
          <a:p>
            <a:fld id="{E6863B03-27E9-447E-A6CD-B8B70D5E9999}" type="slidenum">
              <a:rPr lang="fr-FR" smtClean="0"/>
              <a:pPr/>
              <a:t>49</a:t>
            </a:fld>
            <a:endParaRPr lang="fr-FR" smtClean="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F1F96AEC-F347-4E4C-9E06-2EC2634E3655}" type="slidenum">
              <a:rPr lang="fr-FR" smtClean="0"/>
              <a:pPr/>
              <a:t>5</a:t>
            </a:fld>
            <a:endParaRPr lang="fr-FR" smtClean="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miter lim="800000"/>
            <a:headEnd/>
            <a:tailEnd/>
          </a:ln>
        </p:spPr>
        <p:txBody>
          <a:bodyPr/>
          <a:lstStyle/>
          <a:p>
            <a:fld id="{EC7D346B-CEAD-44F7-8C92-6EA5BBE9769A}" type="slidenum">
              <a:rPr lang="fr-FR" smtClean="0"/>
              <a:pPr/>
              <a:t>50</a:t>
            </a:fld>
            <a:endParaRPr lang="fr-FR" smtClean="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miter lim="800000"/>
            <a:headEnd/>
            <a:tailEnd/>
          </a:ln>
        </p:spPr>
        <p:txBody>
          <a:bodyPr/>
          <a:lstStyle/>
          <a:p>
            <a:fld id="{BC550F0D-B82D-46CD-93C7-47F1386D9271}" type="slidenum">
              <a:rPr lang="fr-FR" smtClean="0"/>
              <a:pPr/>
              <a:t>51</a:t>
            </a:fld>
            <a:endParaRPr lang="fr-FR" smtClean="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miter lim="800000"/>
            <a:headEnd/>
            <a:tailEnd/>
          </a:ln>
        </p:spPr>
        <p:txBody>
          <a:bodyPr/>
          <a:lstStyle/>
          <a:p>
            <a:fld id="{F749E234-0AE6-42F7-A092-CAC8A7CD5EF8}" type="slidenum">
              <a:rPr lang="fr-FR" smtClean="0"/>
              <a:pPr/>
              <a:t>52</a:t>
            </a:fld>
            <a:endParaRPr lang="fr-FR" smtClean="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xfrm>
            <a:off x="914400" y="4343400"/>
            <a:ext cx="5029200" cy="4114800"/>
          </a:xfrm>
          <a:noFill/>
        </p:spPr>
        <p:txBody>
          <a:bodyPr/>
          <a:lstStyle/>
          <a:p>
            <a:endParaRPr lang="en-GB"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miter lim="800000"/>
            <a:headEnd/>
            <a:tailEnd/>
          </a:ln>
        </p:spPr>
        <p:txBody>
          <a:bodyPr/>
          <a:lstStyle/>
          <a:p>
            <a:fld id="{E83795A6-C5CD-4DD0-BC82-1DF32C6782DC}" type="slidenum">
              <a:rPr lang="fr-FR" smtClean="0"/>
              <a:pPr/>
              <a:t>53</a:t>
            </a:fld>
            <a:endParaRPr lang="fr-FR" smtClean="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xfrm>
            <a:off x="914400" y="4343400"/>
            <a:ext cx="5029200" cy="4114800"/>
          </a:xfrm>
          <a:noFill/>
        </p:spPr>
        <p:txBody>
          <a:bodyPr/>
          <a:lstStyle/>
          <a:p>
            <a:endParaRPr lang="en-GB"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miter lim="800000"/>
            <a:headEnd/>
            <a:tailEnd/>
          </a:ln>
        </p:spPr>
        <p:txBody>
          <a:bodyPr/>
          <a:lstStyle/>
          <a:p>
            <a:fld id="{99CA8820-4A29-4A67-83F0-A5F04D391955}" type="slidenum">
              <a:rPr lang="fr-FR" smtClean="0"/>
              <a:pPr/>
              <a:t>54</a:t>
            </a:fld>
            <a:endParaRPr lang="fr-FR" smtClean="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miter lim="800000"/>
            <a:headEnd/>
            <a:tailEnd/>
          </a:ln>
        </p:spPr>
        <p:txBody>
          <a:bodyPr/>
          <a:lstStyle/>
          <a:p>
            <a:fld id="{AF274EA8-6CCB-4287-B5BC-E3C77C69D495}" type="slidenum">
              <a:rPr lang="fr-FR" smtClean="0"/>
              <a:pPr/>
              <a:t>55</a:t>
            </a:fld>
            <a:endParaRPr lang="fr-FR" smtClean="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miter lim="800000"/>
            <a:headEnd/>
            <a:tailEnd/>
          </a:ln>
        </p:spPr>
        <p:txBody>
          <a:bodyPr/>
          <a:lstStyle/>
          <a:p>
            <a:fld id="{6DBC0A78-A2CD-42A7-A49E-EA8A2ABD4942}" type="slidenum">
              <a:rPr lang="fr-FR" smtClean="0"/>
              <a:pPr/>
              <a:t>56</a:t>
            </a:fld>
            <a:endParaRPr lang="fr-FR" smtClean="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miter lim="800000"/>
            <a:headEnd/>
            <a:tailEnd/>
          </a:ln>
        </p:spPr>
        <p:txBody>
          <a:bodyPr/>
          <a:lstStyle/>
          <a:p>
            <a:fld id="{5E6F928B-55BA-41C4-9359-8E6956501CEB}" type="slidenum">
              <a:rPr lang="fr-FR" smtClean="0"/>
              <a:pPr/>
              <a:t>57</a:t>
            </a:fld>
            <a:endParaRPr lang="fr-FR" smtClean="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miter lim="800000"/>
            <a:headEnd/>
            <a:tailEnd/>
          </a:ln>
        </p:spPr>
        <p:txBody>
          <a:bodyPr/>
          <a:lstStyle/>
          <a:p>
            <a:fld id="{A966E4C1-4176-4EEE-98ED-A0123C129ADD}" type="slidenum">
              <a:rPr lang="fr-FR" smtClean="0"/>
              <a:pPr/>
              <a:t>58</a:t>
            </a:fld>
            <a:endParaRPr lang="fr-FR"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miter lim="800000"/>
            <a:headEnd/>
            <a:tailEnd/>
          </a:ln>
        </p:spPr>
        <p:txBody>
          <a:bodyPr/>
          <a:lstStyle/>
          <a:p>
            <a:fld id="{49A3C0AC-F9A4-415B-B495-59F6540B189A}" type="slidenum">
              <a:rPr lang="fr-FR" smtClean="0"/>
              <a:pPr/>
              <a:t>59</a:t>
            </a:fld>
            <a:endParaRPr lang="fr-FR" smtClean="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miter lim="800000"/>
            <a:headEnd/>
            <a:tailEnd/>
          </a:ln>
        </p:spPr>
        <p:txBody>
          <a:bodyPr/>
          <a:lstStyle/>
          <a:p>
            <a:fld id="{ACECC9B3-1561-4F1F-AA14-EF0E78131E22}" type="slidenum">
              <a:rPr lang="fr-FR" smtClean="0"/>
              <a:pPr/>
              <a:t>6</a:t>
            </a:fld>
            <a:endParaRPr lang="fr-FR" smtClean="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miter lim="800000"/>
            <a:headEnd/>
            <a:tailEnd/>
          </a:ln>
        </p:spPr>
        <p:txBody>
          <a:bodyPr/>
          <a:lstStyle/>
          <a:p>
            <a:fld id="{E6B55A18-ACC7-4F12-9C76-C3E651946778}" type="slidenum">
              <a:rPr lang="fr-FR" smtClean="0"/>
              <a:pPr/>
              <a:t>60</a:t>
            </a:fld>
            <a:endParaRPr lang="fr-FR" smtClean="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miter lim="800000"/>
            <a:headEnd/>
            <a:tailEnd/>
          </a:ln>
        </p:spPr>
        <p:txBody>
          <a:bodyPr/>
          <a:lstStyle/>
          <a:p>
            <a:fld id="{FFD7773B-AD3A-4AFD-AE56-C93AD308A6BE}" type="slidenum">
              <a:rPr lang="fr-FR" smtClean="0"/>
              <a:pPr/>
              <a:t>61</a:t>
            </a:fld>
            <a:endParaRPr lang="fr-FR" smtClean="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miter lim="800000"/>
            <a:headEnd/>
            <a:tailEnd/>
          </a:ln>
        </p:spPr>
        <p:txBody>
          <a:bodyPr/>
          <a:lstStyle/>
          <a:p>
            <a:fld id="{DF979BF5-D992-4158-9C56-FF707A30E7BD}" type="slidenum">
              <a:rPr lang="fr-FR" smtClean="0"/>
              <a:pPr/>
              <a:t>62</a:t>
            </a:fld>
            <a:endParaRPr lang="fr-FR" smtClean="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miter lim="800000"/>
            <a:headEnd/>
            <a:tailEnd/>
          </a:ln>
        </p:spPr>
        <p:txBody>
          <a:bodyPr/>
          <a:lstStyle/>
          <a:p>
            <a:fld id="{6903ADB5-8901-48CA-A44F-B129BCF36224}" type="slidenum">
              <a:rPr lang="fr-FR" smtClean="0"/>
              <a:pPr/>
              <a:t>63</a:t>
            </a:fld>
            <a:endParaRPr lang="fr-FR" smtClean="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miter lim="800000"/>
            <a:headEnd/>
            <a:tailEnd/>
          </a:ln>
        </p:spPr>
        <p:txBody>
          <a:bodyPr/>
          <a:lstStyle/>
          <a:p>
            <a:fld id="{61B4330D-A298-4859-913D-1218A3DEA0DB}" type="slidenum">
              <a:rPr lang="fr-FR" smtClean="0"/>
              <a:pPr/>
              <a:t>64</a:t>
            </a:fld>
            <a:endParaRPr lang="fr-FR" smtClean="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miter lim="800000"/>
            <a:headEnd/>
            <a:tailEnd/>
          </a:ln>
        </p:spPr>
        <p:txBody>
          <a:bodyPr/>
          <a:lstStyle/>
          <a:p>
            <a:fld id="{1AF7A57A-6390-4247-A567-5689C61BA5EC}" type="slidenum">
              <a:rPr lang="fr-FR" smtClean="0"/>
              <a:pPr/>
              <a:t>65</a:t>
            </a:fld>
            <a:endParaRPr lang="fr-FR" smtClean="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miter lim="800000"/>
            <a:headEnd/>
            <a:tailEnd/>
          </a:ln>
        </p:spPr>
        <p:txBody>
          <a:bodyPr/>
          <a:lstStyle/>
          <a:p>
            <a:fld id="{AFD0A41E-BA25-4E12-B2E4-ED54E4776AC3}" type="slidenum">
              <a:rPr lang="fr-FR" smtClean="0"/>
              <a:pPr/>
              <a:t>66</a:t>
            </a:fld>
            <a:endParaRPr lang="fr-FR" smtClean="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miter lim="800000"/>
            <a:headEnd/>
            <a:tailEnd/>
          </a:ln>
        </p:spPr>
        <p:txBody>
          <a:bodyPr/>
          <a:lstStyle/>
          <a:p>
            <a:fld id="{CD6C6925-2F15-429C-AACA-1CDFCF0843CC}" type="slidenum">
              <a:rPr lang="fr-FR" smtClean="0"/>
              <a:pPr/>
              <a:t>67</a:t>
            </a:fld>
            <a:endParaRPr lang="fr-FR" smtClean="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miter lim="800000"/>
            <a:headEnd/>
            <a:tailEnd/>
          </a:ln>
        </p:spPr>
        <p:txBody>
          <a:bodyPr/>
          <a:lstStyle/>
          <a:p>
            <a:fld id="{1BDA7FDD-BF12-4102-B2E0-B2099403160F}" type="slidenum">
              <a:rPr lang="fr-FR" smtClean="0"/>
              <a:pPr/>
              <a:t>68</a:t>
            </a:fld>
            <a:endParaRPr lang="fr-FR" smtClean="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miter lim="800000"/>
            <a:headEnd/>
            <a:tailEnd/>
          </a:ln>
        </p:spPr>
        <p:txBody>
          <a:bodyPr/>
          <a:lstStyle/>
          <a:p>
            <a:fld id="{957CFED0-5A81-4291-911C-BACBEEB50047}" type="slidenum">
              <a:rPr lang="fr-FR" smtClean="0"/>
              <a:pPr/>
              <a:t>69</a:t>
            </a:fld>
            <a:endParaRPr lang="fr-FR" smtClean="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miter lim="800000"/>
            <a:headEnd/>
            <a:tailEnd/>
          </a:ln>
        </p:spPr>
        <p:txBody>
          <a:bodyPr/>
          <a:lstStyle/>
          <a:p>
            <a:fld id="{3154B699-E815-4D17-9B4F-75CA5AB69904}" type="slidenum">
              <a:rPr lang="fr-FR" smtClean="0"/>
              <a:pPr/>
              <a:t>7</a:t>
            </a:fld>
            <a:endParaRPr lang="fr-FR" smtClean="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miter lim="800000"/>
            <a:headEnd/>
            <a:tailEnd/>
          </a:ln>
        </p:spPr>
        <p:txBody>
          <a:bodyPr/>
          <a:lstStyle/>
          <a:p>
            <a:fld id="{038A4DFD-6B06-4C2A-A4E4-ECCE6E9FBE52}" type="slidenum">
              <a:rPr lang="fr-FR" smtClean="0"/>
              <a:pPr/>
              <a:t>70</a:t>
            </a:fld>
            <a:endParaRPr lang="fr-FR" smtClean="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miter lim="800000"/>
            <a:headEnd/>
            <a:tailEnd/>
          </a:ln>
        </p:spPr>
        <p:txBody>
          <a:bodyPr/>
          <a:lstStyle/>
          <a:p>
            <a:fld id="{BD45B1DC-FBBD-4D53-B08C-2F58A641356E}" type="slidenum">
              <a:rPr lang="fr-FR" smtClean="0"/>
              <a:pPr/>
              <a:t>71</a:t>
            </a:fld>
            <a:endParaRPr lang="fr-FR" smtClean="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miter lim="800000"/>
            <a:headEnd/>
            <a:tailEnd/>
          </a:ln>
        </p:spPr>
        <p:txBody>
          <a:bodyPr/>
          <a:lstStyle/>
          <a:p>
            <a:fld id="{7A129C9A-8AB5-4CA7-BFF7-F5863386389F}" type="slidenum">
              <a:rPr lang="fr-FR" smtClean="0"/>
              <a:pPr/>
              <a:t>72</a:t>
            </a:fld>
            <a:endParaRPr lang="fr-FR" smtClean="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miter lim="800000"/>
            <a:headEnd/>
            <a:tailEnd/>
          </a:ln>
        </p:spPr>
        <p:txBody>
          <a:bodyPr/>
          <a:lstStyle/>
          <a:p>
            <a:fld id="{D410A255-6D31-4D0D-8086-2F5983E689A9}" type="slidenum">
              <a:rPr lang="fr-FR" smtClean="0"/>
              <a:pPr/>
              <a:t>73</a:t>
            </a:fld>
            <a:endParaRPr lang="fr-FR" smtClean="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miter lim="800000"/>
            <a:headEnd/>
            <a:tailEnd/>
          </a:ln>
        </p:spPr>
        <p:txBody>
          <a:bodyPr/>
          <a:lstStyle/>
          <a:p>
            <a:fld id="{29F5AC5A-67F8-4167-B183-6E21D82B6822}" type="slidenum">
              <a:rPr lang="fr-FR" smtClean="0"/>
              <a:pPr/>
              <a:t>74</a:t>
            </a:fld>
            <a:endParaRPr lang="fr-FR" smtClean="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miter lim="800000"/>
            <a:headEnd/>
            <a:tailEnd/>
          </a:ln>
        </p:spPr>
        <p:txBody>
          <a:bodyPr/>
          <a:lstStyle/>
          <a:p>
            <a:fld id="{3A197E64-A0AC-45AF-BB85-91997C8D7E63}" type="slidenum">
              <a:rPr lang="fr-FR" smtClean="0"/>
              <a:pPr/>
              <a:t>75</a:t>
            </a:fld>
            <a:endParaRPr lang="fr-FR" smtClean="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miter lim="800000"/>
            <a:headEnd/>
            <a:tailEnd/>
          </a:ln>
        </p:spPr>
        <p:txBody>
          <a:bodyPr/>
          <a:lstStyle/>
          <a:p>
            <a:fld id="{4D6396AF-C2D2-40FB-863B-AF0AAE353778}" type="slidenum">
              <a:rPr lang="fr-FR" smtClean="0"/>
              <a:pPr/>
              <a:t>76</a:t>
            </a:fld>
            <a:endParaRPr lang="fr-FR" smtClean="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miter lim="800000"/>
            <a:headEnd/>
            <a:tailEnd/>
          </a:ln>
        </p:spPr>
        <p:txBody>
          <a:bodyPr/>
          <a:lstStyle/>
          <a:p>
            <a:fld id="{E57BB091-7BB9-4E1B-920A-F7E075989139}" type="slidenum">
              <a:rPr lang="fr-FR" smtClean="0"/>
              <a:pPr/>
              <a:t>77</a:t>
            </a:fld>
            <a:endParaRPr lang="fr-FR" smtClean="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miter lim="800000"/>
            <a:headEnd/>
            <a:tailEnd/>
          </a:ln>
        </p:spPr>
        <p:txBody>
          <a:bodyPr/>
          <a:lstStyle/>
          <a:p>
            <a:fld id="{5ECF68E9-8525-428F-99D1-C417A6FD2059}" type="slidenum">
              <a:rPr lang="fr-FR" smtClean="0"/>
              <a:pPr/>
              <a:t>78</a:t>
            </a:fld>
            <a:endParaRPr lang="fr-FR" smtClean="0"/>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miter lim="800000"/>
            <a:headEnd/>
            <a:tailEnd/>
          </a:ln>
        </p:spPr>
        <p:txBody>
          <a:bodyPr/>
          <a:lstStyle/>
          <a:p>
            <a:fld id="{0E581BBD-FD0C-4BB4-982E-7322D694BEE6}" type="slidenum">
              <a:rPr lang="fr-FR" smtClean="0"/>
              <a:pPr/>
              <a:t>79</a:t>
            </a:fld>
            <a:endParaRPr lang="fr-FR" smtClean="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miter lim="800000"/>
            <a:headEnd/>
            <a:tailEnd/>
          </a:ln>
        </p:spPr>
        <p:txBody>
          <a:bodyPr/>
          <a:lstStyle/>
          <a:p>
            <a:fld id="{DF569264-206A-4085-977D-178F45E39445}" type="slidenum">
              <a:rPr lang="fr-FR" smtClean="0"/>
              <a:pPr/>
              <a:t>8</a:t>
            </a:fld>
            <a:endParaRPr lang="fr-FR" smtClean="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miter lim="800000"/>
            <a:headEnd/>
            <a:tailEnd/>
          </a:ln>
        </p:spPr>
        <p:txBody>
          <a:bodyPr/>
          <a:lstStyle/>
          <a:p>
            <a:fld id="{942B695F-EBDF-4E9A-A288-CAB1F98A4609}" type="slidenum">
              <a:rPr lang="fr-FR" smtClean="0"/>
              <a:pPr/>
              <a:t>80</a:t>
            </a:fld>
            <a:endParaRPr lang="fr-FR" smtClean="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miter lim="800000"/>
            <a:headEnd/>
            <a:tailEnd/>
          </a:ln>
        </p:spPr>
        <p:txBody>
          <a:bodyPr/>
          <a:lstStyle/>
          <a:p>
            <a:fld id="{8F373097-088D-41C7-AC5B-B53F474FAC90}" type="slidenum">
              <a:rPr lang="fr-FR" smtClean="0"/>
              <a:pPr/>
              <a:t>81</a:t>
            </a:fld>
            <a:endParaRPr lang="fr-FR" smtClean="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miter lim="800000"/>
            <a:headEnd/>
            <a:tailEnd/>
          </a:ln>
        </p:spPr>
        <p:txBody>
          <a:bodyPr/>
          <a:lstStyle/>
          <a:p>
            <a:fld id="{166D2FE4-DC18-40E7-A326-46E1EFCCEF21}" type="slidenum">
              <a:rPr lang="fr-FR" smtClean="0"/>
              <a:pPr/>
              <a:t>82</a:t>
            </a:fld>
            <a:endParaRPr lang="fr-FR" smtClean="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miter lim="800000"/>
            <a:headEnd/>
            <a:tailEnd/>
          </a:ln>
        </p:spPr>
        <p:txBody>
          <a:bodyPr/>
          <a:lstStyle/>
          <a:p>
            <a:fld id="{36946AD1-4E10-4592-B148-5899E84CA333}" type="slidenum">
              <a:rPr lang="fr-FR" smtClean="0"/>
              <a:pPr/>
              <a:t>83</a:t>
            </a:fld>
            <a:endParaRPr lang="fr-FR" smtClean="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miter lim="800000"/>
            <a:headEnd/>
            <a:tailEnd/>
          </a:ln>
        </p:spPr>
        <p:txBody>
          <a:bodyPr/>
          <a:lstStyle/>
          <a:p>
            <a:fld id="{57178CC8-5C8D-411A-978A-D103113CE56C}" type="slidenum">
              <a:rPr lang="fr-FR" smtClean="0"/>
              <a:pPr/>
              <a:t>84</a:t>
            </a:fld>
            <a:endParaRPr lang="fr-FR" smtClean="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miter lim="800000"/>
            <a:headEnd/>
            <a:tailEnd/>
          </a:ln>
        </p:spPr>
        <p:txBody>
          <a:bodyPr/>
          <a:lstStyle/>
          <a:p>
            <a:fld id="{517411EA-5BB5-4E22-B6BD-70398AD6E39C}" type="slidenum">
              <a:rPr lang="fr-FR" smtClean="0"/>
              <a:pPr/>
              <a:t>85</a:t>
            </a:fld>
            <a:endParaRPr lang="fr-FR" smtClean="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AFD2753-2371-4ED5-869D-E03F5EF1C1B2}" type="slidenum">
              <a:rPr lang="fr-FR" sz="1200"/>
              <a:pPr algn="r"/>
              <a:t>86</a:t>
            </a:fld>
            <a:endParaRPr lang="fr-FR" sz="120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miter lim="800000"/>
            <a:headEnd/>
            <a:tailEnd/>
          </a:ln>
        </p:spPr>
        <p:txBody>
          <a:bodyPr/>
          <a:lstStyle/>
          <a:p>
            <a:fld id="{153CF1D1-6A7D-45AE-8123-F2C99B95FDDC}" type="slidenum">
              <a:rPr lang="fr-FR" smtClean="0"/>
              <a:pPr/>
              <a:t>87</a:t>
            </a:fld>
            <a:endParaRPr lang="fr-FR" smtClean="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miter lim="800000"/>
            <a:headEnd/>
            <a:tailEnd/>
          </a:ln>
        </p:spPr>
        <p:txBody>
          <a:bodyPr/>
          <a:lstStyle/>
          <a:p>
            <a:fld id="{8946894B-2F0A-4B3B-A1AE-3A65D969AF41}" type="slidenum">
              <a:rPr lang="fr-FR" smtClean="0"/>
              <a:pPr/>
              <a:t>88</a:t>
            </a:fld>
            <a:endParaRPr lang="fr-FR" smtClean="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miter lim="800000"/>
            <a:headEnd/>
            <a:tailEnd/>
          </a:ln>
        </p:spPr>
        <p:txBody>
          <a:bodyPr/>
          <a:lstStyle/>
          <a:p>
            <a:fld id="{4954A693-5E3F-49DC-B1C9-9233564BB09D}" type="slidenum">
              <a:rPr lang="fr-FR" smtClean="0"/>
              <a:pPr/>
              <a:t>90</a:t>
            </a:fld>
            <a:endParaRPr lang="fr-FR" smtClean="0"/>
          </a:p>
        </p:txBody>
      </p:sp>
      <p:sp>
        <p:nvSpPr>
          <p:cNvPr id="199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98D5D91-C382-4B78-A104-D5F7761C042A}" type="slidenum">
              <a:rPr lang="fr-FR" sz="1200"/>
              <a:pPr algn="r"/>
              <a:t>90</a:t>
            </a:fld>
            <a:endParaRPr lang="fr-FR" sz="1200"/>
          </a:p>
        </p:txBody>
      </p:sp>
      <p:sp>
        <p:nvSpPr>
          <p:cNvPr id="199684" name="Text Box 2"/>
          <p:cNvSpPr txBox="1">
            <a:spLocks noChangeArrowheads="1"/>
          </p:cNvSpPr>
          <p:nvPr/>
        </p:nvSpPr>
        <p:spPr bwMode="auto">
          <a:xfrm>
            <a:off x="925513" y="685800"/>
            <a:ext cx="5010150" cy="3430588"/>
          </a:xfrm>
          <a:prstGeom prst="rect">
            <a:avLst/>
          </a:prstGeom>
          <a:solidFill>
            <a:srgbClr val="FFFFFF"/>
          </a:solidFill>
          <a:ln w="9360">
            <a:solidFill>
              <a:srgbClr val="000000"/>
            </a:solidFill>
            <a:miter lim="800000"/>
            <a:headEnd/>
            <a:tailEnd/>
          </a:ln>
        </p:spPr>
        <p:txBody>
          <a:bodyPr wrap="none" anchor="ctr"/>
          <a:lstStyle/>
          <a:p>
            <a:pPr eaLnBrk="0" hangingPunct="0"/>
            <a:endParaRPr lang="de-AT"/>
          </a:p>
        </p:txBody>
      </p:sp>
      <p:sp>
        <p:nvSpPr>
          <p:cNvPr id="199685" name="Rectangle 3"/>
          <p:cNvSpPr>
            <a:spLocks noGrp="1" noChangeArrowheads="1"/>
          </p:cNvSpPr>
          <p:nvPr>
            <p:ph type="body"/>
          </p:nvPr>
        </p:nvSpPr>
        <p:spPr>
          <a:xfrm>
            <a:off x="914400" y="4343400"/>
            <a:ext cx="5022850" cy="4113213"/>
          </a:xfrm>
          <a:noFill/>
        </p:spPr>
        <p:txBody>
          <a:bodyPr wrap="none" anchor="ctr"/>
          <a:lstStyle/>
          <a:p>
            <a:pPr eaLnBrk="1" hangingPunct="1"/>
            <a:endParaRPr 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miter lim="800000"/>
            <a:headEnd/>
            <a:tailEnd/>
          </a:ln>
        </p:spPr>
        <p:txBody>
          <a:bodyPr/>
          <a:lstStyle/>
          <a:p>
            <a:fld id="{6C5E3B08-1C99-4138-A32C-F96FB302A522}" type="slidenum">
              <a:rPr lang="fr-FR" smtClean="0"/>
              <a:pPr/>
              <a:t>9</a:t>
            </a:fld>
            <a:endParaRPr lang="fr-FR" smtClean="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A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6A3DDDC8-4CDD-4D4A-AB79-F34E18F89230}" type="datetime1">
              <a:rPr lang="fr-FR"/>
              <a:pPr>
                <a:defRPr/>
              </a:pPr>
              <a:t>10/08/2013</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9F59EDD-D220-4D02-ACBE-45BCE5E71C18}"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919B4495-51D6-48E7-8845-831F37FD358E}" type="datetime1">
              <a:rPr lang="fr-FR"/>
              <a:pPr>
                <a:defRPr/>
              </a:pPr>
              <a:t>10/08/2013</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9F1FCBA5-C141-479C-8737-1190FD668B95}"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e-A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179D3AEB-BEBC-4114-B176-9D2D083DFF5B}" type="datetime1">
              <a:rPr lang="fr-FR"/>
              <a:pPr>
                <a:defRPr/>
              </a:pPr>
              <a:t>10/08/2013</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4CB26CC-03BC-4516-AE82-7CBD0E3E656A}"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54857892-1720-487C-804F-29900AAE48A2}" type="datetime1">
              <a:rPr lang="fr-FR"/>
              <a:pPr>
                <a:defRPr/>
              </a:pPr>
              <a:t>10/08/2013</a:t>
            </a:fld>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42D87914-0157-4555-A7E9-5C1B221FF68B}"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314C074C-4C31-45B3-94A3-5C4F578BCF7B}" type="datetime1">
              <a:rPr lang="fr-FR"/>
              <a:pPr>
                <a:defRPr/>
              </a:pPr>
              <a:t>10/08/2013</a:t>
            </a:fld>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9961A6C1-64DC-41FF-8A12-80B5720AD7E3}"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Rectangle 4"/>
          <p:cNvSpPr>
            <a:spLocks noGrp="1" noChangeArrowheads="1"/>
          </p:cNvSpPr>
          <p:nvPr>
            <p:ph type="dt" sz="half" idx="10"/>
          </p:nvPr>
        </p:nvSpPr>
        <p:spPr>
          <a:ln/>
        </p:spPr>
        <p:txBody>
          <a:bodyPr/>
          <a:lstStyle>
            <a:lvl1pPr>
              <a:defRPr/>
            </a:lvl1pPr>
          </a:lstStyle>
          <a:p>
            <a:pPr>
              <a:defRPr/>
            </a:pPr>
            <a:fld id="{5103ACD8-A2E3-4F65-AAF3-81CEFD591342}" type="datetime1">
              <a:rPr lang="fr-FR"/>
              <a:pPr>
                <a:defRPr/>
              </a:pPr>
              <a:t>10/08/2013</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A5EFBE6-07DE-4A2D-AFC7-548FD8E23B65}"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A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3349632-D6AD-4C51-A383-EB041BB4156C}" type="datetime1">
              <a:rPr lang="fr-FR"/>
              <a:pPr>
                <a:defRPr/>
              </a:pPr>
              <a:t>10/08/2013</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71A0D3B-2987-44F1-B6CD-510E9A26B285}"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5" name="Rectangle 4"/>
          <p:cNvSpPr>
            <a:spLocks noGrp="1" noChangeArrowheads="1"/>
          </p:cNvSpPr>
          <p:nvPr>
            <p:ph type="dt" sz="half" idx="10"/>
          </p:nvPr>
        </p:nvSpPr>
        <p:spPr>
          <a:ln/>
        </p:spPr>
        <p:txBody>
          <a:bodyPr/>
          <a:lstStyle>
            <a:lvl1pPr>
              <a:defRPr/>
            </a:lvl1pPr>
          </a:lstStyle>
          <a:p>
            <a:pPr>
              <a:defRPr/>
            </a:pPr>
            <a:fld id="{D445DA77-7977-4460-A6BB-DA93B56ECE15}" type="datetime1">
              <a:rPr lang="fr-FR"/>
              <a:pPr>
                <a:defRPr/>
              </a:pPr>
              <a:t>10/08/2013</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C513159F-8614-4CBF-AF45-C7C398837724}"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A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7" name="Rectangle 4"/>
          <p:cNvSpPr>
            <a:spLocks noGrp="1" noChangeArrowheads="1"/>
          </p:cNvSpPr>
          <p:nvPr>
            <p:ph type="dt" sz="half" idx="10"/>
          </p:nvPr>
        </p:nvSpPr>
        <p:spPr>
          <a:ln/>
        </p:spPr>
        <p:txBody>
          <a:bodyPr/>
          <a:lstStyle>
            <a:lvl1pPr>
              <a:defRPr/>
            </a:lvl1pPr>
          </a:lstStyle>
          <a:p>
            <a:pPr>
              <a:defRPr/>
            </a:pPr>
            <a:fld id="{0C83ED27-9A8F-4D58-8B8F-4760F72141F4}" type="datetime1">
              <a:rPr lang="fr-FR"/>
              <a:pPr>
                <a:defRPr/>
              </a:pPr>
              <a:t>10/08/2013</a:t>
            </a:fld>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566D15EB-1251-4F1A-AC9D-ADC364E97C40}"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AT"/>
          </a:p>
        </p:txBody>
      </p:sp>
      <p:sp>
        <p:nvSpPr>
          <p:cNvPr id="3" name="Rectangle 4"/>
          <p:cNvSpPr>
            <a:spLocks noGrp="1" noChangeArrowheads="1"/>
          </p:cNvSpPr>
          <p:nvPr>
            <p:ph type="dt" sz="half" idx="10"/>
          </p:nvPr>
        </p:nvSpPr>
        <p:spPr>
          <a:ln/>
        </p:spPr>
        <p:txBody>
          <a:bodyPr/>
          <a:lstStyle>
            <a:lvl1pPr>
              <a:defRPr/>
            </a:lvl1pPr>
          </a:lstStyle>
          <a:p>
            <a:pPr>
              <a:defRPr/>
            </a:pPr>
            <a:fld id="{4030AF0C-906B-4BB3-A2E2-69484684D00F}" type="datetime1">
              <a:rPr lang="fr-FR"/>
              <a:pPr>
                <a:defRPr/>
              </a:pPr>
              <a:t>10/08/2013</a:t>
            </a:fld>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3D295397-526C-44AF-87FE-05BAE2E28FD2}"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B562CD8-8A44-4230-A26B-B3ECB9873A89}" type="datetime1">
              <a:rPr lang="fr-FR"/>
              <a:pPr>
                <a:defRPr/>
              </a:pPr>
              <a:t>10/08/2013</a:t>
            </a:fld>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13CB246B-2E66-4AEE-B60B-E52C813A8EC8}"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A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DA21C00-4079-4C18-9F74-64F6951B2FC8}" type="datetime1">
              <a:rPr lang="fr-FR"/>
              <a:pPr>
                <a:defRPr/>
              </a:pPr>
              <a:t>10/08/2013</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93F6C1AA-101B-44B0-B922-80B711063D0B}"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A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898DE63-2049-4854-BA9B-4148761DE041}" type="datetime1">
              <a:rPr lang="fr-FR"/>
              <a:pPr>
                <a:defRPr/>
              </a:pPr>
              <a:t>10/08/2013</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69F5E96-BF28-4C01-9A71-72F64CD351F8}"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 du masque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de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931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E80DC567-D81C-4B5F-BBD5-FED19A3BB29D}" type="datetime1">
              <a:rPr lang="fr-FR"/>
              <a:pPr>
                <a:defRPr/>
              </a:pPr>
              <a:t>10/08/2013</a:t>
            </a:fld>
            <a:endParaRPr lang="fr-FR"/>
          </a:p>
        </p:txBody>
      </p:sp>
      <p:sp>
        <p:nvSpPr>
          <p:cNvPr id="931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fr-FR"/>
          </a:p>
        </p:txBody>
      </p:sp>
      <p:sp>
        <p:nvSpPr>
          <p:cNvPr id="9319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03C2A07-039C-4B1E-9308-C53994060FDB}" type="slidenum">
              <a:rPr lang="fr-FR"/>
              <a:pPr>
                <a:defRPr/>
              </a:pPr>
              <a:t>‹N°›</a:t>
            </a:fld>
            <a:endParaRPr lang="fr-FR"/>
          </a:p>
        </p:txBody>
      </p:sp>
      <p:pic>
        <p:nvPicPr>
          <p:cNvPr id="1031" name="Picture 7" descr="Fond_ppt"/>
          <p:cNvPicPr>
            <a:picLocks noChangeAspect="1" noChangeArrowheads="1"/>
          </p:cNvPicPr>
          <p:nvPr userDrawn="1"/>
        </p:nvPicPr>
        <p:blipFill>
          <a:blip r:embed="rId15"/>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5.wmf"/></Relationships>
</file>

<file path=ppt/slides/_rels/slide1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14.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wmf"/><Relationship Id="rId4" Type="http://schemas.openxmlformats.org/officeDocument/2006/relationships/image" Target="../media/image8.wmf"/></Relationships>
</file>

<file path=ppt/slides/_rels/slide3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hyperlink" Target="http://www.sceren.com/cyber-librairie-cndp.aspx?l=les-langues-du-monde-au-quotidien-cycle-2&amp;prod=486589" TargetMode="External"/><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hyperlink" Target="http://carap.ecml.at/LinkClick.aspx?fileticket=MpxeKd1WqWI=&amp;tabid=2963&amp;language=en-GB" TargetMode="External"/><Relationship Id="rId5" Type="http://schemas.openxmlformats.org/officeDocument/2006/relationships/image" Target="../media/image21.wmf"/><Relationship Id="rId4" Type="http://schemas.openxmlformats.org/officeDocument/2006/relationships/image" Target="../media/image20.jpeg"/></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carap.ecml.at/LinkClick.aspx?fileticket=H0demig1drE=&amp;tabid=2963&amp;language=en-GB" TargetMode="External"/><Relationship Id="rId5" Type="http://schemas.openxmlformats.org/officeDocument/2006/relationships/image" Target="../media/image22.png"/><Relationship Id="rId4" Type="http://schemas.openxmlformats.org/officeDocument/2006/relationships/image" Target="../media/image20.jpe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carap.ecml.at/LinkClick.aspx?fileticket=/TkNiU5pFTk=&amp;tabid=2860&amp;language=en-GB"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slide" Target="slide52.xml"/><Relationship Id="rId4" Type="http://schemas.openxmlformats.org/officeDocument/2006/relationships/image" Target="../media/image3.emf"/></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javascript:__doPostBack('dnn$ctr6023$Downloads$DocumentDownloadRepeater$ctl01$DocumentDownloadLink','')" TargetMode="Externa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ospitiweb.indire.it/ictavagnacco/deutsch/deutsch_nach_englisch/Ex_3.ht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carap.ecml.at/LinkClick.aspx?fileticket=Dm7WQvv1UTE=&amp;tabid=2860&amp;language=en-GB" TargetMode="External"/><Relationship Id="rId4" Type="http://schemas.openxmlformats.org/officeDocument/2006/relationships/image" Target="../media/image3.emf"/></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8.wmf"/><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45.png"/><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45.png"/><Relationship Id="rId4" Type="http://schemas.openxmlformats.org/officeDocument/2006/relationships/image" Target="../media/image35.png"/></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67.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8.wmf"/></Relationships>
</file>

<file path=ppt/slides/_rels/slide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carap.ecml.at/LinkClick.aspx?fileticket=oPMqnXQv5H0=&amp;tabid=2963&amp;language=en-GB"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wmf"/><Relationship Id="rId4" Type="http://schemas.openxmlformats.org/officeDocument/2006/relationships/image" Target="../media/image5.wmf"/></Relationships>
</file>

<file path=ppt/slides/_rels/slide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slide" Target="slide71.xml"/><Relationship Id="rId4" Type="http://schemas.openxmlformats.org/officeDocument/2006/relationships/image" Target="../media/image14.png"/></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carap.ecml.at/Keyconcepts/Competencesandresources/tabid/2685/language/en-GB/Default.aspx" TargetMode="External"/><Relationship Id="rId5" Type="http://schemas.openxmlformats.org/officeDocument/2006/relationships/image" Target="../media/image3.emf"/><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hyperlink" Target="http://carap.ecml.at/Components/tabid/2668/language/en-GB/Default.aspx" TargetMode="Externa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hyperlink" Target="http://carap.ecml.at/Components/Tablesofdescriptors/tabid/2663/language/en-GB/Default.aspx"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hyperlink" Target="http://carap.ecml.at/Teachingmaterials/Whichteachingmaterialsareavailable/tabid/2826/language/en-GB/Default.aspx" TargetMode="External"/><Relationship Id="rId5" Type="http://schemas.openxmlformats.org/officeDocument/2006/relationships/image" Target="../media/image3.emf"/><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image" Target="../media/image7.png"/><Relationship Id="rId7" Type="http://schemas.openxmlformats.org/officeDocument/2006/relationships/hyperlink" Target="http://carap.ecml.at/Teachingmaterials/DB/tabid/2700/language/en-GB/Default.aspx"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carap.ecml.at/Teachingmaterials/Whichteachingmaterialsareavailable/tabid/2826/language/en-GB/Default.aspx" TargetMode="External"/><Relationship Id="rId5" Type="http://schemas.openxmlformats.org/officeDocument/2006/relationships/image" Target="../media/image3.emf"/><Relationship Id="rId4" Type="http://schemas.openxmlformats.org/officeDocument/2006/relationships/image" Target="../media/image4.png"/><Relationship Id="rId9" Type="http://schemas.openxmlformats.org/officeDocument/2006/relationships/slide" Target="slide78.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slide" Target="slide79.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5.wmf"/></Relationships>
</file>

<file path=ppt/slides/_rels/slide80.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7.png"/><Relationship Id="rId7" Type="http://schemas.openxmlformats.org/officeDocument/2006/relationships/slide" Target="slide87.xml"/><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png"/><Relationship Id="rId4" Type="http://schemas.openxmlformats.org/officeDocument/2006/relationships/image" Target="../media/image7.png"/></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56.wmf"/><Relationship Id="rId4" Type="http://schemas.openxmlformats.org/officeDocument/2006/relationships/image" Target="../media/image55.png"/></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8.png"/><Relationship Id="rId4" Type="http://schemas.openxmlformats.org/officeDocument/2006/relationships/image" Target="../media/image60.png"/></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hyperlink" Target="http://carap.ecml.at/LinkClick.aspx?fileticket=4pirTyFFRsE=&amp;tabid=3063&amp;language=fr-FR"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8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hyperlink" Target="http://carap.ecml.at/CARAPinEurope/tabid/3045/language/en-GB/Default.aspx" TargetMode="External"/><Relationship Id="rId5" Type="http://schemas.openxmlformats.org/officeDocument/2006/relationships/hyperlink" Target="http://carap.ecml.at/Components/tabid/2668/language/en-GB/Default.aspx" TargetMode="External"/><Relationship Id="rId4" Type="http://schemas.openxmlformats.org/officeDocument/2006/relationships/hyperlink" Target="http://carap.ecml.at/Teachertraining/tabid/2669/language/en-GB/Default.asp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9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56.wmf"/><Relationship Id="rId5" Type="http://schemas.openxmlformats.org/officeDocument/2006/relationships/image" Target="../media/image3.emf"/><Relationship Id="rId4" Type="http://schemas.openxmlformats.org/officeDocument/2006/relationships/slide" Target="slide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6.xml"/><Relationship Id="rId1" Type="http://schemas.openxmlformats.org/officeDocument/2006/relationships/slideLayout" Target="../slideLayouts/slideLayout7.xml"/><Relationship Id="rId4" Type="http://schemas.openxmlformats.org/officeDocument/2006/relationships/slide" Target="slide2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slide" Target="slide76.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96.xml.rels><?xml version="1.0" encoding="UTF-8" standalone="yes"?>
<Relationships xmlns="http://schemas.openxmlformats.org/package/2006/relationships"><Relationship Id="rId3" Type="http://schemas.openxmlformats.org/officeDocument/2006/relationships/hyperlink" Target="http://www.coe.int/t/dg4/linguistic/Source/Guide_Main_Beacco2007_EN.doc" TargetMode="External"/><Relationship Id="rId2" Type="http://schemas.openxmlformats.org/officeDocument/2006/relationships/image" Target="../media/image8.wmf"/><Relationship Id="rId1" Type="http://schemas.openxmlformats.org/officeDocument/2006/relationships/slideLayout" Target="../slideLayouts/slideLayout2.xml"/><Relationship Id="rId4" Type="http://schemas.openxmlformats.org/officeDocument/2006/relationships/hyperlink" Target="http://www.coe.int/t/dg4/linguistic/ListDocs_Geneva2010.as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6"/>
          <p:cNvSpPr>
            <a:spLocks noGrp="1" noChangeArrowheads="1"/>
          </p:cNvSpPr>
          <p:nvPr>
            <p:ph type="sldNum" sz="quarter" idx="12"/>
          </p:nvPr>
        </p:nvSpPr>
        <p:spPr>
          <a:noFill/>
          <a:ln>
            <a:miter lim="800000"/>
            <a:headEnd/>
            <a:tailEnd/>
          </a:ln>
        </p:spPr>
        <p:txBody>
          <a:bodyPr/>
          <a:lstStyle/>
          <a:p>
            <a:fld id="{29137A97-ACF1-4A8F-9858-5EB4A6F9893B}" type="slidenum">
              <a:rPr lang="fr-FR" smtClean="0"/>
              <a:pPr/>
              <a:t>1</a:t>
            </a:fld>
            <a:endParaRPr lang="fr-FR" smtClean="0"/>
          </a:p>
        </p:txBody>
      </p:sp>
      <p:sp>
        <p:nvSpPr>
          <p:cNvPr id="17410" name="Rectangle 2"/>
          <p:cNvSpPr>
            <a:spLocks noGrp="1" noChangeArrowheads="1"/>
          </p:cNvSpPr>
          <p:nvPr>
            <p:ph type="subTitle" idx="1"/>
          </p:nvPr>
        </p:nvSpPr>
        <p:spPr/>
        <p:txBody>
          <a:bodyPr/>
          <a:lstStyle/>
          <a:p>
            <a:pPr eaLnBrk="1" hangingPunct="1"/>
            <a:endParaRPr lang="de-DE" smtClean="0"/>
          </a:p>
        </p:txBody>
      </p:sp>
      <p:pic>
        <p:nvPicPr>
          <p:cNvPr id="17411" name="Picture 3"/>
          <p:cNvPicPr>
            <a:picLocks noGrp="1" noChangeAspect="1" noChangeArrowheads="1"/>
          </p:cNvPicPr>
          <p:nvPr>
            <p:ph type="ctrTitle"/>
          </p:nvPr>
        </p:nvPicPr>
        <p:blipFill>
          <a:blip r:embed="rId3"/>
          <a:srcRect/>
          <a:stretch>
            <a:fillRect/>
          </a:stretch>
        </p:blipFill>
        <p:spPr>
          <a:xfrm>
            <a:off x="0" y="0"/>
            <a:ext cx="9144000" cy="6858000"/>
          </a:xfrm>
        </p:spPr>
      </p:pic>
      <p:sp>
        <p:nvSpPr>
          <p:cNvPr id="2" name="Text Box 4"/>
          <p:cNvSpPr txBox="1">
            <a:spLocks noChangeArrowheads="1"/>
          </p:cNvSpPr>
          <p:nvPr/>
        </p:nvSpPr>
        <p:spPr bwMode="auto">
          <a:xfrm rot="-1784867">
            <a:off x="179388" y="476250"/>
            <a:ext cx="2663825" cy="914400"/>
          </a:xfrm>
          <a:prstGeom prst="rect">
            <a:avLst/>
          </a:prstGeom>
          <a:noFill/>
          <a:ln w="9525">
            <a:noFill/>
            <a:miter lim="800000"/>
            <a:headEnd/>
            <a:tailEnd/>
          </a:ln>
        </p:spPr>
        <p:txBody>
          <a:bodyPr>
            <a:spAutoFit/>
          </a:bodyPr>
          <a:lstStyle/>
          <a:p>
            <a:pPr eaLnBrk="0" hangingPunct="0">
              <a:spcBef>
                <a:spcPct val="50000"/>
              </a:spcBef>
            </a:pPr>
            <a:r>
              <a:rPr lang="fr-FR" sz="5400" b="1">
                <a:solidFill>
                  <a:srgbClr val="800000"/>
                </a:solidFill>
              </a:rPr>
              <a:t>CARAP</a:t>
            </a:r>
          </a:p>
        </p:txBody>
      </p:sp>
      <p:sp>
        <p:nvSpPr>
          <p:cNvPr id="17413" name="Text Box 6"/>
          <p:cNvSpPr txBox="1">
            <a:spLocks noChangeArrowheads="1"/>
          </p:cNvSpPr>
          <p:nvPr/>
        </p:nvSpPr>
        <p:spPr bwMode="auto">
          <a:xfrm rot="-1722214">
            <a:off x="3059113" y="1700213"/>
            <a:ext cx="3313112" cy="366712"/>
          </a:xfrm>
          <a:prstGeom prst="rect">
            <a:avLst/>
          </a:prstGeom>
          <a:noFill/>
          <a:ln w="9525">
            <a:noFill/>
            <a:miter lim="800000"/>
            <a:headEnd/>
            <a:tailEnd/>
          </a:ln>
        </p:spPr>
        <p:txBody>
          <a:bodyPr>
            <a:spAutoFit/>
          </a:bodyPr>
          <a:lstStyle/>
          <a:p>
            <a:pPr eaLnBrk="0" hangingPunct="0">
              <a:spcBef>
                <a:spcPct val="50000"/>
              </a:spcBef>
            </a:pPr>
            <a:endParaRPr lang="de-DE"/>
          </a:p>
        </p:txBody>
      </p:sp>
      <p:sp>
        <p:nvSpPr>
          <p:cNvPr id="2055" name="Text Box 7"/>
          <p:cNvSpPr txBox="1">
            <a:spLocks noChangeArrowheads="1"/>
          </p:cNvSpPr>
          <p:nvPr/>
        </p:nvSpPr>
        <p:spPr bwMode="auto">
          <a:xfrm rot="2928087">
            <a:off x="6156325" y="908051"/>
            <a:ext cx="2663825" cy="914400"/>
          </a:xfrm>
          <a:prstGeom prst="rect">
            <a:avLst/>
          </a:prstGeom>
          <a:noFill/>
          <a:ln w="9525">
            <a:noFill/>
            <a:miter lim="800000"/>
            <a:headEnd/>
            <a:tailEnd/>
          </a:ln>
        </p:spPr>
        <p:txBody>
          <a:bodyPr>
            <a:spAutoFit/>
          </a:bodyPr>
          <a:lstStyle/>
          <a:p>
            <a:pPr eaLnBrk="0" hangingPunct="0">
              <a:spcBef>
                <a:spcPct val="50000"/>
              </a:spcBef>
            </a:pPr>
            <a:r>
              <a:rPr lang="fr-FR" sz="5400" b="1">
                <a:solidFill>
                  <a:srgbClr val="990033"/>
                </a:solidFill>
              </a:rPr>
              <a:t>FREPA</a:t>
            </a:r>
          </a:p>
        </p:txBody>
      </p:sp>
      <p:sp>
        <p:nvSpPr>
          <p:cNvPr id="2056" name="Text Box 8"/>
          <p:cNvSpPr txBox="1">
            <a:spLocks noChangeArrowheads="1"/>
          </p:cNvSpPr>
          <p:nvPr/>
        </p:nvSpPr>
        <p:spPr bwMode="auto">
          <a:xfrm>
            <a:off x="0" y="4813300"/>
            <a:ext cx="9144000" cy="2044700"/>
          </a:xfrm>
          <a:prstGeom prst="rect">
            <a:avLst/>
          </a:prstGeom>
          <a:solidFill>
            <a:srgbClr val="FFFFCC">
              <a:alpha val="65097"/>
            </a:srgbClr>
          </a:solidFill>
          <a:ln w="9525">
            <a:noFill/>
            <a:miter lim="800000"/>
            <a:headEnd/>
            <a:tailEnd/>
          </a:ln>
        </p:spPr>
        <p:txBody>
          <a:bodyPr>
            <a:spAutoFit/>
          </a:bodyPr>
          <a:lstStyle/>
          <a:p>
            <a:pPr algn="ctr" eaLnBrk="0" hangingPunct="0"/>
            <a:r>
              <a:rPr lang="fr-FR" sz="3600" b="1">
                <a:solidFill>
                  <a:srgbClr val="000066"/>
                </a:solidFill>
              </a:rPr>
              <a:t>F R E P A </a:t>
            </a:r>
          </a:p>
          <a:p>
            <a:pPr algn="ctr" eaLnBrk="0" hangingPunct="0"/>
            <a:r>
              <a:rPr lang="fr-FR" sz="2800" b="1">
                <a:solidFill>
                  <a:srgbClr val="000066"/>
                </a:solidFill>
              </a:rPr>
              <a:t>A Framework of Reference for Pluralistic Approaches to Languages and Cultures</a:t>
            </a:r>
          </a:p>
          <a:p>
            <a:pPr algn="ctr" eaLnBrk="0" hangingPunct="0"/>
            <a:r>
              <a:rPr lang="fr-FR" sz="3600" b="1">
                <a:solidFill>
                  <a:srgbClr val="000066"/>
                </a:solidFill>
              </a:rPr>
              <a:t>DISCOVERY MODULE</a:t>
            </a:r>
          </a:p>
        </p:txBody>
      </p:sp>
      <p:sp>
        <p:nvSpPr>
          <p:cNvPr id="17416" name="Text Box 10"/>
          <p:cNvSpPr txBox="1">
            <a:spLocks noChangeArrowheads="1"/>
          </p:cNvSpPr>
          <p:nvPr/>
        </p:nvSpPr>
        <p:spPr bwMode="auto">
          <a:xfrm>
            <a:off x="8712200" y="6381750"/>
            <a:ext cx="468313"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AAB7486F-EFD9-4607-9D1D-3B3213E7B9F8}" type="slidenum">
              <a:rPr lang="fr-FR" sz="2400" b="1">
                <a:solidFill>
                  <a:schemeClr val="accent2"/>
                </a:solidFill>
              </a:rPr>
              <a:pPr algn="ctr" eaLnBrk="0" hangingPunct="0">
                <a:spcBef>
                  <a:spcPct val="50000"/>
                </a:spcBef>
              </a:pPr>
              <a:t>1</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055">
                                            <p:txEl>
                                              <p:pRg st="0" end="0"/>
                                            </p:txEl>
                                          </p:spTgt>
                                        </p:tgtEl>
                                        <p:attrNameLst>
                                          <p:attrName>style.visibility</p:attrName>
                                        </p:attrNameLst>
                                      </p:cBhvr>
                                      <p:to>
                                        <p:strVal val="visible"/>
                                      </p:to>
                                    </p:set>
                                    <p:animEffect transition="in" filter="wipe(up)">
                                      <p:cBhvr>
                                        <p:cTn id="11" dur="1000"/>
                                        <p:tgtEl>
                                          <p:spTgt spid="2055">
                                            <p:txEl>
                                              <p:pRg st="0" end="0"/>
                                            </p:txEl>
                                          </p:spTgt>
                                        </p:tgtEl>
                                      </p:cBhvr>
                                    </p:animEffect>
                                  </p:childTnLst>
                                </p:cTn>
                              </p:par>
                            </p:childTnLst>
                          </p:cTn>
                        </p:par>
                        <p:par>
                          <p:cTn id="12" fill="hold">
                            <p:stCondLst>
                              <p:cond delay="2000"/>
                            </p:stCondLst>
                            <p:childTnLst>
                              <p:par>
                                <p:cTn id="13" presetID="22" presetClass="entr" presetSubtype="2" fill="hold" grpId="0" nodeType="afterEffect">
                                  <p:stCondLst>
                                    <p:cond delay="500"/>
                                  </p:stCondLst>
                                  <p:childTnLst>
                                    <p:set>
                                      <p:cBhvr>
                                        <p:cTn id="14" dur="1" fill="hold">
                                          <p:stCondLst>
                                            <p:cond delay="0"/>
                                          </p:stCondLst>
                                        </p:cTn>
                                        <p:tgtEl>
                                          <p:spTgt spid="2056"/>
                                        </p:tgtEl>
                                        <p:attrNameLst>
                                          <p:attrName>style.visibility</p:attrName>
                                        </p:attrNameLst>
                                      </p:cBhvr>
                                      <p:to>
                                        <p:strVal val="visible"/>
                                      </p:to>
                                    </p:set>
                                    <p:animEffect transition="in" filter="wipe(right)">
                                      <p:cBhvr>
                                        <p:cTn id="15" dur="1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5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3"/>
          <p:cNvSpPr txBox="1">
            <a:spLocks noChangeArrowheads="1"/>
          </p:cNvSpPr>
          <p:nvPr/>
        </p:nvSpPr>
        <p:spPr bwMode="auto">
          <a:xfrm>
            <a:off x="8423275" y="6415088"/>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E4C9A28D-2B7E-4EFD-8FC2-0F3633DEE383}" type="slidenum">
              <a:rPr lang="fr-FR" sz="2400" b="1">
                <a:solidFill>
                  <a:schemeClr val="accent2"/>
                </a:solidFill>
              </a:rPr>
              <a:pPr algn="ctr" eaLnBrk="0" hangingPunct="0">
                <a:spcBef>
                  <a:spcPct val="50000"/>
                </a:spcBef>
              </a:pPr>
              <a:t>10</a:t>
            </a:fld>
            <a:endParaRPr lang="fr-FR" sz="2400" b="1">
              <a:solidFill>
                <a:schemeClr val="accent2"/>
              </a:solidFill>
            </a:endParaRPr>
          </a:p>
        </p:txBody>
      </p:sp>
      <p:grpSp>
        <p:nvGrpSpPr>
          <p:cNvPr id="35842" name="Group 4"/>
          <p:cNvGrpSpPr>
            <a:grpSpLocks/>
          </p:cNvGrpSpPr>
          <p:nvPr/>
        </p:nvGrpSpPr>
        <p:grpSpPr bwMode="auto">
          <a:xfrm>
            <a:off x="5940425" y="3933825"/>
            <a:ext cx="2879725" cy="2708275"/>
            <a:chOff x="1247" y="2614"/>
            <a:chExt cx="1814" cy="1706"/>
          </a:xfrm>
        </p:grpSpPr>
        <p:pic>
          <p:nvPicPr>
            <p:cNvPr id="35847" name="Picture 5"/>
            <p:cNvPicPr>
              <a:picLocks noChangeAspect="1" noChangeArrowheads="1"/>
            </p:cNvPicPr>
            <p:nvPr/>
          </p:nvPicPr>
          <p:blipFill>
            <a:blip r:embed="rId3"/>
            <a:srcRect/>
            <a:stretch>
              <a:fillRect/>
            </a:stretch>
          </p:blipFill>
          <p:spPr bwMode="auto">
            <a:xfrm>
              <a:off x="2141" y="3385"/>
              <a:ext cx="739" cy="935"/>
            </a:xfrm>
            <a:prstGeom prst="rect">
              <a:avLst/>
            </a:prstGeom>
            <a:noFill/>
            <a:ln w="9525">
              <a:noFill/>
              <a:miter lim="800000"/>
              <a:headEnd/>
              <a:tailEnd/>
            </a:ln>
          </p:spPr>
        </p:pic>
        <p:sp>
          <p:nvSpPr>
            <p:cNvPr id="35848" name="AutoShape 6"/>
            <p:cNvSpPr>
              <a:spLocks noChangeArrowheads="1"/>
            </p:cNvSpPr>
            <p:nvPr/>
          </p:nvSpPr>
          <p:spPr bwMode="auto">
            <a:xfrm>
              <a:off x="1519" y="2614"/>
              <a:ext cx="1542" cy="499"/>
            </a:xfrm>
            <a:prstGeom prst="cloudCallout">
              <a:avLst>
                <a:gd name="adj1" fmla="val -4083"/>
                <a:gd name="adj2" fmla="val 83269"/>
              </a:avLst>
            </a:prstGeom>
            <a:solidFill>
              <a:schemeClr val="accent1"/>
            </a:solidFill>
            <a:ln w="9525">
              <a:solidFill>
                <a:schemeClr val="tx1"/>
              </a:solidFill>
              <a:round/>
              <a:headEnd/>
              <a:tailEnd/>
            </a:ln>
          </p:spPr>
          <p:txBody>
            <a:bodyPr/>
            <a:lstStyle/>
            <a:p>
              <a:pPr algn="ctr" eaLnBrk="0" hangingPunct="0"/>
              <a:endParaRPr lang="en-US" sz="1200"/>
            </a:p>
          </p:txBody>
        </p:sp>
        <p:pic>
          <p:nvPicPr>
            <p:cNvPr id="35849" name="Picture 7"/>
            <p:cNvPicPr>
              <a:picLocks noChangeAspect="1" noChangeArrowheads="1"/>
            </p:cNvPicPr>
            <p:nvPr/>
          </p:nvPicPr>
          <p:blipFill>
            <a:blip r:embed="rId4"/>
            <a:srcRect/>
            <a:stretch>
              <a:fillRect/>
            </a:stretch>
          </p:blipFill>
          <p:spPr bwMode="auto">
            <a:xfrm>
              <a:off x="1247" y="3385"/>
              <a:ext cx="826" cy="935"/>
            </a:xfrm>
            <a:prstGeom prst="rect">
              <a:avLst/>
            </a:prstGeom>
            <a:noFill/>
            <a:ln w="9525">
              <a:noFill/>
              <a:miter lim="800000"/>
              <a:headEnd/>
              <a:tailEnd/>
            </a:ln>
          </p:spPr>
        </p:pic>
      </p:grpSp>
      <p:sp>
        <p:nvSpPr>
          <p:cNvPr id="104475" name="AutoShape 27"/>
          <p:cNvSpPr>
            <a:spLocks noChangeArrowheads="1"/>
          </p:cNvSpPr>
          <p:nvPr/>
        </p:nvSpPr>
        <p:spPr bwMode="auto">
          <a:xfrm>
            <a:off x="250825" y="5445125"/>
            <a:ext cx="4968875" cy="1081088"/>
          </a:xfrm>
          <a:prstGeom prst="wedgeRoundRectCallout">
            <a:avLst>
              <a:gd name="adj1" fmla="val 59074"/>
              <a:gd name="adj2" fmla="val -66005"/>
              <a:gd name="adj3" fmla="val 16667"/>
            </a:avLst>
          </a:prstGeom>
          <a:solidFill>
            <a:srgbClr val="FFCCFF"/>
          </a:solidFill>
          <a:ln w="9525">
            <a:solidFill>
              <a:schemeClr val="tx1"/>
            </a:solidFill>
            <a:miter lim="800000"/>
            <a:headEnd/>
            <a:tailEnd/>
          </a:ln>
        </p:spPr>
        <p:txBody>
          <a:bodyPr/>
          <a:lstStyle/>
          <a:p>
            <a:pPr algn="ctr" eaLnBrk="0" hangingPunct="0"/>
            <a:r>
              <a:rPr lang="en-US" sz="2400" b="1"/>
              <a:t>Again, think about it before you go to the next slide…</a:t>
            </a:r>
            <a:r>
              <a:rPr lang="en-US"/>
              <a:t> </a:t>
            </a:r>
            <a:endParaRPr lang="fr-FR"/>
          </a:p>
        </p:txBody>
      </p:sp>
      <p:pic>
        <p:nvPicPr>
          <p:cNvPr id="35844" name="Picture 7"/>
          <p:cNvPicPr>
            <a:picLocks noChangeAspect="1" noChangeArrowheads="1"/>
          </p:cNvPicPr>
          <p:nvPr/>
        </p:nvPicPr>
        <p:blipFill>
          <a:blip r:embed="rId5"/>
          <a:srcRect/>
          <a:stretch>
            <a:fillRect/>
          </a:stretch>
        </p:blipFill>
        <p:spPr bwMode="auto">
          <a:xfrm>
            <a:off x="250825" y="1628775"/>
            <a:ext cx="1152525" cy="2455863"/>
          </a:xfrm>
          <a:prstGeom prst="rect">
            <a:avLst/>
          </a:prstGeom>
          <a:noFill/>
          <a:ln w="9525">
            <a:noFill/>
            <a:round/>
            <a:headEnd/>
            <a:tailEnd/>
          </a:ln>
        </p:spPr>
      </p:pic>
      <p:sp>
        <p:nvSpPr>
          <p:cNvPr id="35845" name="AutoShape 8"/>
          <p:cNvSpPr>
            <a:spLocks noChangeArrowheads="1"/>
          </p:cNvSpPr>
          <p:nvPr/>
        </p:nvSpPr>
        <p:spPr bwMode="auto">
          <a:xfrm>
            <a:off x="466725" y="71438"/>
            <a:ext cx="8208963" cy="1844675"/>
          </a:xfrm>
          <a:prstGeom prst="wedgeEllipseCallout">
            <a:avLst>
              <a:gd name="adj1" fmla="val -44370"/>
              <a:gd name="adj2" fmla="val 77884"/>
            </a:avLst>
          </a:prstGeom>
          <a:solidFill>
            <a:schemeClr val="accent1"/>
          </a:solidFill>
          <a:ln w="9525">
            <a:solidFill>
              <a:schemeClr val="tx1"/>
            </a:solidFill>
            <a:miter lim="800000"/>
            <a:headEnd/>
            <a:tailEnd/>
          </a:ln>
        </p:spPr>
        <p:txBody>
          <a:bodyPr/>
          <a:lstStyle/>
          <a:p>
            <a:pPr algn="ctr" eaLnBrk="0" hangingPunct="0"/>
            <a:r>
              <a:rPr lang="en-US" sz="2400"/>
              <a:t>Let’s come back to what you have done during the activity… We have stated that </a:t>
            </a:r>
            <a:r>
              <a:rPr lang="en-US" sz="2400" b="1"/>
              <a:t>you have established links</a:t>
            </a:r>
            <a:r>
              <a:rPr lang="en-US" sz="2400"/>
              <a:t> between languages …</a:t>
            </a:r>
          </a:p>
          <a:p>
            <a:pPr algn="ctr" eaLnBrk="0" hangingPunct="0"/>
            <a:endParaRPr lang="fr-FR" sz="2400"/>
          </a:p>
        </p:txBody>
      </p:sp>
      <p:sp>
        <p:nvSpPr>
          <p:cNvPr id="2" name="AutoShape 27"/>
          <p:cNvSpPr>
            <a:spLocks noChangeArrowheads="1"/>
          </p:cNvSpPr>
          <p:nvPr/>
        </p:nvSpPr>
        <p:spPr bwMode="auto">
          <a:xfrm>
            <a:off x="1619250" y="3103563"/>
            <a:ext cx="6767513" cy="649287"/>
          </a:xfrm>
          <a:prstGeom prst="wedgeRoundRectCallout">
            <a:avLst>
              <a:gd name="adj1" fmla="val -48852"/>
              <a:gd name="adj2" fmla="val 164671"/>
              <a:gd name="adj3" fmla="val 16667"/>
            </a:avLst>
          </a:prstGeom>
          <a:solidFill>
            <a:srgbClr val="FFCCFF"/>
          </a:solidFill>
          <a:ln w="9525">
            <a:solidFill>
              <a:schemeClr val="tx1"/>
            </a:solidFill>
            <a:miter lim="800000"/>
            <a:headEnd/>
            <a:tailEnd/>
          </a:ln>
        </p:spPr>
        <p:txBody>
          <a:bodyPr/>
          <a:lstStyle/>
          <a:p>
            <a:pPr algn="ctr" eaLnBrk="0" hangingPunct="0"/>
            <a:r>
              <a:rPr lang="fr-FR" sz="2400" b="1"/>
              <a:t>And when you  </a:t>
            </a:r>
            <a:r>
              <a:rPr lang="fr-FR" sz="2400" b="1">
                <a:solidFill>
                  <a:srgbClr val="FF0000"/>
                </a:solidFill>
              </a:rPr>
              <a:t>teach </a:t>
            </a:r>
            <a:r>
              <a:rPr lang="fr-FR" sz="2400" b="1"/>
              <a:t>a language?</a:t>
            </a:r>
            <a:r>
              <a:rPr lang="fr-FR" sz="2800" b="1"/>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1000"/>
                                        <p:tgtEl>
                                          <p:spTgt spid="2"/>
                                        </p:tgtEl>
                                      </p:cBhvr>
                                    </p:animEffect>
                                  </p:childTnLst>
                                </p:cTn>
                              </p:par>
                            </p:childTnLst>
                          </p:cTn>
                        </p:par>
                        <p:par>
                          <p:cTn id="8" fill="hold">
                            <p:stCondLst>
                              <p:cond delay="1500"/>
                            </p:stCondLst>
                            <p:childTnLst>
                              <p:par>
                                <p:cTn id="9" presetID="22" presetClass="entr" presetSubtype="1" fill="hold" grpId="0" nodeType="afterEffect">
                                  <p:stCondLst>
                                    <p:cond delay="1500"/>
                                  </p:stCondLst>
                                  <p:childTnLst>
                                    <p:set>
                                      <p:cBhvr>
                                        <p:cTn id="10" dur="1" fill="hold">
                                          <p:stCondLst>
                                            <p:cond delay="0"/>
                                          </p:stCondLst>
                                        </p:cTn>
                                        <p:tgtEl>
                                          <p:spTgt spid="104475"/>
                                        </p:tgtEl>
                                        <p:attrNameLst>
                                          <p:attrName>style.visibility</p:attrName>
                                        </p:attrNameLst>
                                      </p:cBhvr>
                                      <p:to>
                                        <p:strVal val="visible"/>
                                      </p:to>
                                    </p:set>
                                    <p:animEffect transition="in" filter="wipe(up)">
                                      <p:cBhvr>
                                        <p:cTn id="11" dur="10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p:cNvSpPr txBox="1">
            <a:spLocks noChangeArrowheads="1"/>
          </p:cNvSpPr>
          <p:nvPr/>
        </p:nvSpPr>
        <p:spPr bwMode="auto">
          <a:xfrm>
            <a:off x="8459788" y="6388100"/>
            <a:ext cx="684212"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C644AAA2-E276-4B1F-A6B5-B7F951C0EBFE}" type="slidenum">
              <a:rPr lang="fr-FR" sz="2400" b="1">
                <a:solidFill>
                  <a:schemeClr val="accent2"/>
                </a:solidFill>
              </a:rPr>
              <a:pPr algn="ctr" eaLnBrk="0" hangingPunct="0">
                <a:spcBef>
                  <a:spcPct val="50000"/>
                </a:spcBef>
              </a:pPr>
              <a:t>11</a:t>
            </a:fld>
            <a:endParaRPr lang="fr-FR" sz="2400" b="1">
              <a:solidFill>
                <a:schemeClr val="accent2"/>
              </a:solidFill>
            </a:endParaRPr>
          </a:p>
        </p:txBody>
      </p:sp>
      <p:pic>
        <p:nvPicPr>
          <p:cNvPr id="37890" name="Picture 7"/>
          <p:cNvPicPr>
            <a:picLocks noChangeAspect="1" noChangeArrowheads="1"/>
          </p:cNvPicPr>
          <p:nvPr/>
        </p:nvPicPr>
        <p:blipFill>
          <a:blip r:embed="rId3"/>
          <a:srcRect/>
          <a:stretch>
            <a:fillRect/>
          </a:stretch>
        </p:blipFill>
        <p:spPr bwMode="auto">
          <a:xfrm>
            <a:off x="250825" y="1628775"/>
            <a:ext cx="1152525" cy="2455863"/>
          </a:xfrm>
          <a:prstGeom prst="rect">
            <a:avLst/>
          </a:prstGeom>
          <a:noFill/>
          <a:ln w="9525">
            <a:noFill/>
            <a:round/>
            <a:headEnd/>
            <a:tailEnd/>
          </a:ln>
        </p:spPr>
      </p:pic>
      <p:sp>
        <p:nvSpPr>
          <p:cNvPr id="37891" name="AutoShape 8"/>
          <p:cNvSpPr>
            <a:spLocks noChangeArrowheads="1"/>
          </p:cNvSpPr>
          <p:nvPr/>
        </p:nvSpPr>
        <p:spPr bwMode="auto">
          <a:xfrm>
            <a:off x="466725" y="71438"/>
            <a:ext cx="8208963" cy="1844675"/>
          </a:xfrm>
          <a:prstGeom prst="wedgeEllipseCallout">
            <a:avLst>
              <a:gd name="adj1" fmla="val -44370"/>
              <a:gd name="adj2" fmla="val 77884"/>
            </a:avLst>
          </a:prstGeom>
          <a:solidFill>
            <a:schemeClr val="accent1"/>
          </a:solidFill>
          <a:ln w="9525">
            <a:solidFill>
              <a:schemeClr val="tx1"/>
            </a:solidFill>
            <a:miter lim="800000"/>
            <a:headEnd/>
            <a:tailEnd/>
          </a:ln>
        </p:spPr>
        <p:txBody>
          <a:bodyPr/>
          <a:lstStyle/>
          <a:p>
            <a:pPr algn="ctr" eaLnBrk="0" hangingPunct="0"/>
            <a:r>
              <a:rPr lang="en-US" sz="2400"/>
              <a:t>Let’s come back to what you have done during the activity… We have stated that </a:t>
            </a:r>
            <a:r>
              <a:rPr lang="en-US" sz="2400" b="1"/>
              <a:t>you have established links</a:t>
            </a:r>
            <a:r>
              <a:rPr lang="en-US" sz="2400"/>
              <a:t> between languages …</a:t>
            </a:r>
          </a:p>
          <a:p>
            <a:pPr algn="ctr" eaLnBrk="0" hangingPunct="0"/>
            <a:endParaRPr lang="fr-FR" sz="2400"/>
          </a:p>
        </p:txBody>
      </p:sp>
      <p:sp>
        <p:nvSpPr>
          <p:cNvPr id="104475" name="AutoShape 27"/>
          <p:cNvSpPr>
            <a:spLocks noChangeArrowheads="1"/>
          </p:cNvSpPr>
          <p:nvPr/>
        </p:nvSpPr>
        <p:spPr bwMode="auto">
          <a:xfrm>
            <a:off x="1889125" y="2060575"/>
            <a:ext cx="5364163" cy="1081088"/>
          </a:xfrm>
          <a:prstGeom prst="wedgeRoundRectCallout">
            <a:avLst>
              <a:gd name="adj1" fmla="val 48134"/>
              <a:gd name="adj2" fmla="val -61306"/>
              <a:gd name="adj3" fmla="val 16667"/>
            </a:avLst>
          </a:prstGeom>
          <a:solidFill>
            <a:srgbClr val="FFCCFF"/>
          </a:solidFill>
          <a:ln w="9525">
            <a:solidFill>
              <a:schemeClr val="tx1"/>
            </a:solidFill>
            <a:miter lim="800000"/>
            <a:headEnd/>
            <a:tailEnd/>
          </a:ln>
        </p:spPr>
        <p:txBody>
          <a:bodyPr/>
          <a:lstStyle/>
          <a:p>
            <a:pPr algn="ctr" eaLnBrk="0" hangingPunct="0"/>
            <a:r>
              <a:rPr lang="fr-FR" sz="2400" b="1"/>
              <a:t>And when you </a:t>
            </a:r>
            <a:r>
              <a:rPr lang="fr-FR" sz="2400" b="1">
                <a:solidFill>
                  <a:srgbClr val="FF3300"/>
                </a:solidFill>
              </a:rPr>
              <a:t>learn</a:t>
            </a:r>
            <a:r>
              <a:rPr lang="fr-FR" sz="2400" b="1"/>
              <a:t> a language, do you do so as well?</a:t>
            </a:r>
            <a:r>
              <a:rPr lang="fr-FR" sz="2800" b="1"/>
              <a:t> </a:t>
            </a:r>
          </a:p>
        </p:txBody>
      </p:sp>
      <p:sp>
        <p:nvSpPr>
          <p:cNvPr id="37893" name="AutoShape 27"/>
          <p:cNvSpPr>
            <a:spLocks noChangeArrowheads="1"/>
          </p:cNvSpPr>
          <p:nvPr/>
        </p:nvSpPr>
        <p:spPr bwMode="auto">
          <a:xfrm>
            <a:off x="1619250" y="3103563"/>
            <a:ext cx="6767513" cy="649287"/>
          </a:xfrm>
          <a:prstGeom prst="wedgeRoundRectCallout">
            <a:avLst>
              <a:gd name="adj1" fmla="val -48852"/>
              <a:gd name="adj2" fmla="val 164671"/>
              <a:gd name="adj3" fmla="val 16667"/>
            </a:avLst>
          </a:prstGeom>
          <a:solidFill>
            <a:srgbClr val="FFCCFF"/>
          </a:solidFill>
          <a:ln w="9525">
            <a:solidFill>
              <a:schemeClr val="tx1"/>
            </a:solidFill>
            <a:miter lim="800000"/>
            <a:headEnd/>
            <a:tailEnd/>
          </a:ln>
        </p:spPr>
        <p:txBody>
          <a:bodyPr/>
          <a:lstStyle/>
          <a:p>
            <a:pPr algn="ctr" eaLnBrk="0" hangingPunct="0"/>
            <a:r>
              <a:rPr lang="fr-FR" sz="2400" b="1"/>
              <a:t>And when you  </a:t>
            </a:r>
            <a:r>
              <a:rPr lang="fr-FR" sz="2400" b="1">
                <a:solidFill>
                  <a:srgbClr val="FF0000"/>
                </a:solidFill>
              </a:rPr>
              <a:t>teach </a:t>
            </a:r>
            <a:r>
              <a:rPr lang="fr-FR" sz="2400" b="1"/>
              <a:t>a language?</a:t>
            </a:r>
            <a:r>
              <a:rPr lang="fr-FR" sz="2800" b="1"/>
              <a:t> </a:t>
            </a:r>
          </a:p>
        </p:txBody>
      </p:sp>
      <p:sp>
        <p:nvSpPr>
          <p:cNvPr id="3" name="AutoShape 8"/>
          <p:cNvSpPr>
            <a:spLocks noChangeArrowheads="1"/>
          </p:cNvSpPr>
          <p:nvPr/>
        </p:nvSpPr>
        <p:spPr bwMode="auto">
          <a:xfrm>
            <a:off x="107950" y="4941888"/>
            <a:ext cx="4319588" cy="1773237"/>
          </a:xfrm>
          <a:prstGeom prst="wedgeEllipseCallout">
            <a:avLst>
              <a:gd name="adj1" fmla="val -27278"/>
              <a:gd name="adj2" fmla="val -194583"/>
            </a:avLst>
          </a:prstGeom>
          <a:solidFill>
            <a:schemeClr val="accent1"/>
          </a:solidFill>
          <a:ln w="9525">
            <a:solidFill>
              <a:schemeClr val="tx1"/>
            </a:solidFill>
            <a:miter lim="800000"/>
            <a:headEnd/>
            <a:tailEnd/>
          </a:ln>
        </p:spPr>
        <p:txBody>
          <a:bodyPr/>
          <a:lstStyle/>
          <a:p>
            <a:pPr algn="ctr" eaLnBrk="0" hangingPunct="0"/>
            <a:r>
              <a:rPr lang="fr-FR" sz="2400"/>
              <a:t>If you are working  with others, share your answers to both questions!</a:t>
            </a:r>
          </a:p>
        </p:txBody>
      </p:sp>
      <p:grpSp>
        <p:nvGrpSpPr>
          <p:cNvPr id="4" name="Group 19"/>
          <p:cNvGrpSpPr>
            <a:grpSpLocks/>
          </p:cNvGrpSpPr>
          <p:nvPr/>
        </p:nvGrpSpPr>
        <p:grpSpPr bwMode="auto">
          <a:xfrm>
            <a:off x="5724525" y="4508500"/>
            <a:ext cx="2735263" cy="2160588"/>
            <a:chOff x="3606" y="2704"/>
            <a:chExt cx="1950" cy="1497"/>
          </a:xfrm>
        </p:grpSpPr>
        <p:grpSp>
          <p:nvGrpSpPr>
            <p:cNvPr id="37896" name="Group 14"/>
            <p:cNvGrpSpPr>
              <a:grpSpLocks/>
            </p:cNvGrpSpPr>
            <p:nvPr/>
          </p:nvGrpSpPr>
          <p:grpSpPr bwMode="auto">
            <a:xfrm>
              <a:off x="3878" y="3067"/>
              <a:ext cx="1089" cy="1134"/>
              <a:chOff x="2064" y="1797"/>
              <a:chExt cx="2086" cy="1633"/>
            </a:xfrm>
          </p:grpSpPr>
          <p:pic>
            <p:nvPicPr>
              <p:cNvPr id="37899" name="Picture 15"/>
              <p:cNvPicPr>
                <a:picLocks noChangeAspect="1" noChangeArrowheads="1"/>
              </p:cNvPicPr>
              <p:nvPr/>
            </p:nvPicPr>
            <p:blipFill>
              <a:blip r:embed="rId4"/>
              <a:srcRect/>
              <a:stretch>
                <a:fillRect/>
              </a:stretch>
            </p:blipFill>
            <p:spPr bwMode="auto">
              <a:xfrm>
                <a:off x="3107" y="1797"/>
                <a:ext cx="1043" cy="1633"/>
              </a:xfrm>
              <a:prstGeom prst="rect">
                <a:avLst/>
              </a:prstGeom>
              <a:noFill/>
              <a:ln w="9525">
                <a:noFill/>
                <a:miter lim="800000"/>
                <a:headEnd/>
                <a:tailEnd/>
              </a:ln>
            </p:spPr>
          </p:pic>
          <p:pic>
            <p:nvPicPr>
              <p:cNvPr id="37900" name="Picture 16"/>
              <p:cNvPicPr>
                <a:picLocks noChangeAspect="1" noChangeArrowheads="1"/>
              </p:cNvPicPr>
              <p:nvPr/>
            </p:nvPicPr>
            <p:blipFill>
              <a:blip r:embed="rId5"/>
              <a:srcRect/>
              <a:stretch>
                <a:fillRect/>
              </a:stretch>
            </p:blipFill>
            <p:spPr bwMode="auto">
              <a:xfrm>
                <a:off x="2064" y="1842"/>
                <a:ext cx="1076" cy="1497"/>
              </a:xfrm>
              <a:prstGeom prst="rect">
                <a:avLst/>
              </a:prstGeom>
              <a:noFill/>
              <a:ln w="9525">
                <a:noFill/>
                <a:miter lim="800000"/>
                <a:headEnd/>
                <a:tailEnd/>
              </a:ln>
            </p:spPr>
          </p:pic>
        </p:grpSp>
        <p:sp>
          <p:nvSpPr>
            <p:cNvPr id="37897" name="AutoShape 17"/>
            <p:cNvSpPr>
              <a:spLocks noChangeArrowheads="1"/>
            </p:cNvSpPr>
            <p:nvPr/>
          </p:nvSpPr>
          <p:spPr bwMode="auto">
            <a:xfrm>
              <a:off x="3606" y="2750"/>
              <a:ext cx="952" cy="227"/>
            </a:xfrm>
            <a:prstGeom prst="wedgeRoundRectCallout">
              <a:avLst>
                <a:gd name="adj1" fmla="val 17648"/>
                <a:gd name="adj2" fmla="val 171588"/>
                <a:gd name="adj3" fmla="val 16667"/>
              </a:avLst>
            </a:prstGeom>
            <a:solidFill>
              <a:srgbClr val="FEDFCE"/>
            </a:solidFill>
            <a:ln w="9525">
              <a:solidFill>
                <a:schemeClr val="tx1"/>
              </a:solidFill>
              <a:miter lim="800000"/>
              <a:headEnd/>
              <a:tailEnd/>
            </a:ln>
          </p:spPr>
          <p:txBody>
            <a:bodyPr/>
            <a:lstStyle/>
            <a:p>
              <a:pPr algn="ctr" eaLnBrk="0" hangingPunct="0"/>
              <a:r>
                <a:rPr lang="fr-FR" sz="1600" b="1"/>
                <a:t>…</a:t>
              </a:r>
            </a:p>
          </p:txBody>
        </p:sp>
        <p:sp>
          <p:nvSpPr>
            <p:cNvPr id="37898" name="AutoShape 18"/>
            <p:cNvSpPr>
              <a:spLocks noChangeArrowheads="1"/>
            </p:cNvSpPr>
            <p:nvPr/>
          </p:nvSpPr>
          <p:spPr bwMode="auto">
            <a:xfrm>
              <a:off x="4604" y="2704"/>
              <a:ext cx="952" cy="204"/>
            </a:xfrm>
            <a:prstGeom prst="wedgeRoundRectCallout">
              <a:avLst>
                <a:gd name="adj1" fmla="val -33718"/>
                <a:gd name="adj2" fmla="val 173528"/>
                <a:gd name="adj3" fmla="val 16667"/>
              </a:avLst>
            </a:prstGeom>
            <a:solidFill>
              <a:srgbClr val="99FF66"/>
            </a:solidFill>
            <a:ln w="9525">
              <a:solidFill>
                <a:schemeClr val="tx1"/>
              </a:solidFill>
              <a:miter lim="800000"/>
              <a:headEnd/>
              <a:tailEnd/>
            </a:ln>
          </p:spPr>
          <p:txBody>
            <a:bodyPr/>
            <a:lstStyle/>
            <a:p>
              <a:pPr algn="ctr" eaLnBrk="0" hangingPunct="0"/>
              <a:r>
                <a:rPr lang="fr-FR" sz="1600" b="1"/>
                <a:t>…</a:t>
              </a:r>
              <a:endParaRPr lang="fr-F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500"/>
                            </p:stCondLst>
                            <p:childTnLst>
                              <p:par>
                                <p:cTn id="11" presetID="9" presetClass="entr" presetSubtype="0" fill="hold" grpId="0" nodeType="afterEffect">
                                  <p:stCondLst>
                                    <p:cond delay="500"/>
                                  </p:stCondLst>
                                  <p:childTnLst>
                                    <p:set>
                                      <p:cBhvr>
                                        <p:cTn id="12" dur="1" fill="hold">
                                          <p:stCondLst>
                                            <p:cond delay="0"/>
                                          </p:stCondLst>
                                        </p:cTn>
                                        <p:tgtEl>
                                          <p:spTgt spid="104475"/>
                                        </p:tgtEl>
                                        <p:attrNameLst>
                                          <p:attrName>style.visibility</p:attrName>
                                        </p:attrNameLst>
                                      </p:cBhvr>
                                      <p:to>
                                        <p:strVal val="visible"/>
                                      </p:to>
                                    </p:set>
                                    <p:animEffect transition="in" filter="dissolve">
                                      <p:cBhvr>
                                        <p:cTn id="13" dur="1000"/>
                                        <p:tgtEl>
                                          <p:spTgt spid="104475"/>
                                        </p:tgtEl>
                                      </p:cBhvr>
                                    </p:animEffect>
                                  </p:childTnLst>
                                </p:cTn>
                              </p:par>
                            </p:childTnLst>
                          </p:cTn>
                        </p:par>
                        <p:par>
                          <p:cTn id="14" fill="hold">
                            <p:stCondLst>
                              <p:cond delay="3000"/>
                            </p:stCondLst>
                            <p:childTnLst>
                              <p:par>
                                <p:cTn id="15" presetID="53" presetClass="entr" presetSubtype="0" fill="hold" nodeType="afterEffect">
                                  <p:stCondLst>
                                    <p:cond delay="1500"/>
                                  </p:stCondLst>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ppt_w</p:attrName>
                                        </p:attrNameLst>
                                      </p:cBhvr>
                                      <p:tavLst>
                                        <p:tav tm="0">
                                          <p:val>
                                            <p:fltVal val="0"/>
                                          </p:val>
                                        </p:tav>
                                        <p:tav tm="100000">
                                          <p:val>
                                            <p:strVal val="#ppt_w"/>
                                          </p:val>
                                        </p:tav>
                                      </p:tavLst>
                                    </p:anim>
                                    <p:anim calcmode="lin" valueType="num">
                                      <p:cBhvr>
                                        <p:cTn id="18" dur="2000" fill="hold"/>
                                        <p:tgtEl>
                                          <p:spTgt spid="4"/>
                                        </p:tgtEl>
                                        <p:attrNameLst>
                                          <p:attrName>ppt_h</p:attrName>
                                        </p:attrNameLst>
                                      </p:cBhvr>
                                      <p:tavLst>
                                        <p:tav tm="0">
                                          <p:val>
                                            <p:fltVal val="0"/>
                                          </p:val>
                                        </p:tav>
                                        <p:tav tm="100000">
                                          <p:val>
                                            <p:strVal val="#ppt_h"/>
                                          </p:val>
                                        </p:tav>
                                      </p:tavLst>
                                    </p:anim>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ChangeArrowheads="1"/>
          </p:cNvSpPr>
          <p:nvPr/>
        </p:nvSpPr>
        <p:spPr bwMode="auto">
          <a:xfrm>
            <a:off x="609600" y="381000"/>
            <a:ext cx="7707313" cy="1103313"/>
          </a:xfrm>
          <a:prstGeom prst="rect">
            <a:avLst/>
          </a:prstGeom>
          <a:solidFill>
            <a:srgbClr val="DDDDDD"/>
          </a:solidFill>
          <a:ln w="28440">
            <a:solidFill>
              <a:srgbClr val="000000"/>
            </a:solidFill>
            <a:miter lim="800000"/>
            <a:headEnd/>
            <a:tailEnd/>
          </a:ln>
        </p:spPr>
        <p:txBody>
          <a:bodyPr lIns="90000" tIns="46800" rIns="90000" bIns="46800" anchor="ctr"/>
          <a:lstStyle/>
          <a:p>
            <a:pPr algn="ct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a:solidFill>
                  <a:srgbClr val="000000"/>
                </a:solidFill>
              </a:rPr>
              <a:t>Professor Uhu’s comment…</a:t>
            </a:r>
          </a:p>
        </p:txBody>
      </p:sp>
      <p:pic>
        <p:nvPicPr>
          <p:cNvPr id="39938" name="Picture 4"/>
          <p:cNvPicPr>
            <a:picLocks noChangeAspect="1" noChangeArrowheads="1"/>
          </p:cNvPicPr>
          <p:nvPr/>
        </p:nvPicPr>
        <p:blipFill>
          <a:blip r:embed="rId3"/>
          <a:srcRect/>
          <a:stretch>
            <a:fillRect/>
          </a:stretch>
        </p:blipFill>
        <p:spPr bwMode="auto">
          <a:xfrm>
            <a:off x="468313" y="4724400"/>
            <a:ext cx="1647825" cy="1717675"/>
          </a:xfrm>
          <a:prstGeom prst="rect">
            <a:avLst/>
          </a:prstGeom>
          <a:noFill/>
          <a:ln w="9525">
            <a:noFill/>
            <a:round/>
            <a:headEnd/>
            <a:tailEnd/>
          </a:ln>
        </p:spPr>
      </p:pic>
      <p:sp>
        <p:nvSpPr>
          <p:cNvPr id="39939" name="AutoShape 6"/>
          <p:cNvSpPr>
            <a:spLocks noChangeArrowheads="1"/>
          </p:cNvSpPr>
          <p:nvPr/>
        </p:nvSpPr>
        <p:spPr bwMode="auto">
          <a:xfrm>
            <a:off x="1476375" y="1628775"/>
            <a:ext cx="7272338" cy="3384550"/>
          </a:xfrm>
          <a:prstGeom prst="wedgeRoundRectCallout">
            <a:avLst>
              <a:gd name="adj1" fmla="val -49806"/>
              <a:gd name="adj2" fmla="val 66134"/>
              <a:gd name="adj3" fmla="val 16667"/>
            </a:avLst>
          </a:prstGeom>
          <a:solidFill>
            <a:srgbClr val="FFFFCC"/>
          </a:solidFill>
          <a:ln w="9360">
            <a:solidFill>
              <a:srgbClr val="000000"/>
            </a:solidFill>
            <a:miter lim="800000"/>
            <a:headEnd/>
            <a:tailEnd/>
          </a:ln>
        </p:spPr>
        <p:txBody>
          <a:bodyPr wrap="none" anchor="ctr"/>
          <a:lstStyle/>
          <a:p>
            <a:pPr eaLnBrk="0" hangingPunct="0"/>
            <a:endParaRPr lang="en-US"/>
          </a:p>
        </p:txBody>
      </p:sp>
      <p:sp>
        <p:nvSpPr>
          <p:cNvPr id="39940" name="Text Box 7"/>
          <p:cNvSpPr txBox="1">
            <a:spLocks noChangeArrowheads="1"/>
          </p:cNvSpPr>
          <p:nvPr/>
        </p:nvSpPr>
        <p:spPr bwMode="auto">
          <a:xfrm>
            <a:off x="1835150" y="1887538"/>
            <a:ext cx="6840538" cy="2309812"/>
          </a:xfrm>
          <a:prstGeom prst="rect">
            <a:avLst/>
          </a:prstGeom>
          <a:noFill/>
          <a:ln w="9525">
            <a:noFill/>
            <a:round/>
            <a:headEnd/>
            <a:tailEnd/>
          </a:ln>
        </p:spPr>
        <p:txBody>
          <a:bodyPr lIns="90000" tIns="46800" rIns="90000" bIns="46800">
            <a:spAutoFit/>
          </a:bodyPr>
          <a:lstStyle/>
          <a:p>
            <a:pPr defTabSz="449263">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rgbClr val="000000"/>
                </a:solidFill>
              </a:rPr>
              <a:t>It is well known that many language teachers are lost in a contradiction: Their own experience teaches them that learning implies referring to what one already knows, that this helps learning in many cases (in case of similarities between languages…</a:t>
            </a:r>
          </a:p>
        </p:txBody>
      </p:sp>
      <p:sp>
        <p:nvSpPr>
          <p:cNvPr id="104475" name="AutoShape 27"/>
          <p:cNvSpPr>
            <a:spLocks noChangeArrowheads="1"/>
          </p:cNvSpPr>
          <p:nvPr/>
        </p:nvSpPr>
        <p:spPr bwMode="auto">
          <a:xfrm>
            <a:off x="2195513" y="5805488"/>
            <a:ext cx="5832475" cy="892175"/>
          </a:xfrm>
          <a:prstGeom prst="wedgeRoundRectCallout">
            <a:avLst>
              <a:gd name="adj1" fmla="val 16931"/>
              <a:gd name="adj2" fmla="val -96440"/>
              <a:gd name="adj3" fmla="val 16667"/>
            </a:avLst>
          </a:prstGeom>
          <a:solidFill>
            <a:srgbClr val="FFCCFF"/>
          </a:solidFill>
          <a:ln w="9525">
            <a:solidFill>
              <a:schemeClr val="tx1"/>
            </a:solidFill>
            <a:miter lim="800000"/>
            <a:headEnd/>
            <a:tailEnd/>
          </a:ln>
        </p:spPr>
        <p:txBody>
          <a:bodyPr/>
          <a:lstStyle/>
          <a:p>
            <a:pPr algn="ctr" eaLnBrk="0" hangingPunct="0"/>
            <a:r>
              <a:rPr lang="fr-FR" sz="2400" b="1"/>
              <a:t>Professor! May I give an example…</a:t>
            </a:r>
            <a:r>
              <a:rPr lang="fr-FR" sz="2800" b="1"/>
              <a:t> </a:t>
            </a:r>
            <a:r>
              <a:rPr lang="fr-FR" sz="2400" b="1"/>
              <a:t>my example…</a:t>
            </a:r>
          </a:p>
        </p:txBody>
      </p:sp>
      <p:sp>
        <p:nvSpPr>
          <p:cNvPr id="39942" name="Text Box 9"/>
          <p:cNvSpPr txBox="1">
            <a:spLocks noChangeArrowheads="1"/>
          </p:cNvSpPr>
          <p:nvPr/>
        </p:nvSpPr>
        <p:spPr bwMode="auto">
          <a:xfrm>
            <a:off x="8459788" y="6440488"/>
            <a:ext cx="684212"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621299EA-ED5D-4C71-8C57-3A4628395CB3}" type="slidenum">
              <a:rPr lang="fr-FR" sz="2400" b="1">
                <a:solidFill>
                  <a:schemeClr val="accent2"/>
                </a:solidFill>
              </a:rPr>
              <a:pPr algn="ctr" eaLnBrk="0" hangingPunct="0">
                <a:spcBef>
                  <a:spcPct val="50000"/>
                </a:spcBef>
              </a:pPr>
              <a:t>12</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475"/>
                                        </p:tgtEl>
                                        <p:attrNameLst>
                                          <p:attrName>style.visibility</p:attrName>
                                        </p:attrNameLst>
                                      </p:cBhvr>
                                      <p:to>
                                        <p:strVal val="visible"/>
                                      </p:to>
                                    </p:set>
                                    <p:animEffect transition="in" filter="wipe(down)">
                                      <p:cBhvr>
                                        <p:cTn id="7" dur="5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p:cNvSpPr>
          <p:nvPr/>
        </p:nvSpPr>
        <p:spPr bwMode="auto">
          <a:xfrm>
            <a:off x="609600" y="381000"/>
            <a:ext cx="7707313" cy="1103313"/>
          </a:xfrm>
          <a:prstGeom prst="rect">
            <a:avLst/>
          </a:prstGeom>
          <a:solidFill>
            <a:srgbClr val="DDDDDD"/>
          </a:solidFill>
          <a:ln w="28440">
            <a:solidFill>
              <a:srgbClr val="000000"/>
            </a:solidFill>
            <a:miter lim="800000"/>
            <a:headEnd/>
            <a:tailEnd/>
          </a:ln>
        </p:spPr>
        <p:txBody>
          <a:bodyPr lIns="90000" tIns="46800" rIns="90000" bIns="46800" anchor="ctr"/>
          <a:lstStyle/>
          <a:p>
            <a:pPr algn="ct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a:solidFill>
                  <a:srgbClr val="000000"/>
                </a:solidFill>
                <a:latin typeface="Times New Roman" pitchFamily="18" charset="0"/>
              </a:rPr>
              <a:t>Professor Uhu’s comment…</a:t>
            </a:r>
          </a:p>
        </p:txBody>
      </p:sp>
      <p:pic>
        <p:nvPicPr>
          <p:cNvPr id="41986" name="Picture 3"/>
          <p:cNvPicPr>
            <a:picLocks noChangeAspect="1" noChangeArrowheads="1"/>
          </p:cNvPicPr>
          <p:nvPr/>
        </p:nvPicPr>
        <p:blipFill>
          <a:blip r:embed="rId3"/>
          <a:srcRect/>
          <a:stretch>
            <a:fillRect/>
          </a:stretch>
        </p:blipFill>
        <p:spPr bwMode="auto">
          <a:xfrm>
            <a:off x="468313" y="4724400"/>
            <a:ext cx="1647825" cy="1717675"/>
          </a:xfrm>
          <a:prstGeom prst="rect">
            <a:avLst/>
          </a:prstGeom>
          <a:noFill/>
          <a:ln w="9525">
            <a:noFill/>
            <a:round/>
            <a:headEnd/>
            <a:tailEnd/>
          </a:ln>
        </p:spPr>
      </p:pic>
      <p:sp>
        <p:nvSpPr>
          <p:cNvPr id="41987" name="AutoShape 4"/>
          <p:cNvSpPr>
            <a:spLocks noChangeArrowheads="1"/>
          </p:cNvSpPr>
          <p:nvPr/>
        </p:nvSpPr>
        <p:spPr bwMode="auto">
          <a:xfrm>
            <a:off x="250825" y="1773238"/>
            <a:ext cx="2376488" cy="1368425"/>
          </a:xfrm>
          <a:prstGeom prst="wedgeRoundRectCallout">
            <a:avLst>
              <a:gd name="adj1" fmla="val -7583"/>
              <a:gd name="adj2" fmla="val 198838"/>
              <a:gd name="adj3" fmla="val 16667"/>
            </a:avLst>
          </a:prstGeom>
          <a:solidFill>
            <a:srgbClr val="FFFFCC"/>
          </a:solidFill>
          <a:ln w="9360">
            <a:solidFill>
              <a:srgbClr val="000000"/>
            </a:solidFill>
            <a:miter lim="800000"/>
            <a:headEnd/>
            <a:tailEnd/>
          </a:ln>
        </p:spPr>
        <p:txBody>
          <a:bodyPr wrap="none" anchor="ctr"/>
          <a:lstStyle/>
          <a:p>
            <a:pPr eaLnBrk="0" hangingPunct="0"/>
            <a:endParaRPr lang="en-US"/>
          </a:p>
        </p:txBody>
      </p:sp>
      <p:sp>
        <p:nvSpPr>
          <p:cNvPr id="41988" name="Text Box 5"/>
          <p:cNvSpPr txBox="1">
            <a:spLocks noChangeArrowheads="1"/>
          </p:cNvSpPr>
          <p:nvPr/>
        </p:nvSpPr>
        <p:spPr bwMode="auto">
          <a:xfrm>
            <a:off x="250825" y="1700213"/>
            <a:ext cx="3025775" cy="1201737"/>
          </a:xfrm>
          <a:prstGeom prst="rect">
            <a:avLst/>
          </a:prstGeom>
          <a:noFill/>
          <a:ln w="9525">
            <a:noFill/>
            <a:round/>
            <a:headEnd/>
            <a:tailEnd/>
          </a:ln>
        </p:spPr>
        <p:txBody>
          <a:bodyPr lIns="90000" tIns="46800" rIns="90000" bIns="46800">
            <a:spAutoFit/>
          </a:bodyPr>
          <a:lstStyle/>
          <a:p>
            <a:pPr defTabSz="449263">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rgbClr val="000000"/>
                </a:solidFill>
              </a:rPr>
              <a:t>Well… If you cannot refrain </a:t>
            </a:r>
            <a:br>
              <a:rPr lang="en-GB" sz="2400" b="1">
                <a:solidFill>
                  <a:srgbClr val="000000"/>
                </a:solidFill>
              </a:rPr>
            </a:br>
            <a:r>
              <a:rPr lang="en-GB" sz="2400" b="1">
                <a:solidFill>
                  <a:srgbClr val="000000"/>
                </a:solidFill>
              </a:rPr>
              <a:t>from it … </a:t>
            </a:r>
          </a:p>
        </p:txBody>
      </p:sp>
      <p:sp>
        <p:nvSpPr>
          <p:cNvPr id="104475" name="AutoShape 27"/>
          <p:cNvSpPr>
            <a:spLocks noChangeArrowheads="1"/>
          </p:cNvSpPr>
          <p:nvPr/>
        </p:nvSpPr>
        <p:spPr bwMode="auto">
          <a:xfrm>
            <a:off x="2700338" y="1773238"/>
            <a:ext cx="6192837" cy="2592387"/>
          </a:xfrm>
          <a:prstGeom prst="wedgeRoundRectCallout">
            <a:avLst>
              <a:gd name="adj1" fmla="val 194"/>
              <a:gd name="adj2" fmla="val 86250"/>
              <a:gd name="adj3" fmla="val 16667"/>
            </a:avLst>
          </a:prstGeom>
          <a:solidFill>
            <a:srgbClr val="FFCCFF"/>
          </a:solidFill>
          <a:ln w="9525">
            <a:solidFill>
              <a:schemeClr val="tx1"/>
            </a:solidFill>
            <a:miter lim="800000"/>
            <a:headEnd/>
            <a:tailEnd/>
          </a:ln>
        </p:spPr>
        <p:txBody>
          <a:bodyPr/>
          <a:lstStyle/>
          <a:p>
            <a:pPr eaLnBrk="0" hangingPunct="0"/>
            <a:r>
              <a:rPr lang="fr-FR" sz="2400" b="1"/>
              <a:t>I have learnt German before learning Japanese… And this helps me a lot ! </a:t>
            </a:r>
            <a:br>
              <a:rPr lang="fr-FR" sz="2400" b="1"/>
            </a:br>
            <a:r>
              <a:rPr lang="fr-FR" sz="2400" b="1"/>
              <a:t>I have no problem with putting the verb in Japanese at the end of the sentence… It is like in German dependent clauses…!</a:t>
            </a:r>
          </a:p>
        </p:txBody>
      </p:sp>
      <p:sp>
        <p:nvSpPr>
          <p:cNvPr id="41990" name="Text Box 7"/>
          <p:cNvSpPr txBox="1">
            <a:spLocks noChangeArrowheads="1"/>
          </p:cNvSpPr>
          <p:nvPr/>
        </p:nvSpPr>
        <p:spPr bwMode="auto">
          <a:xfrm>
            <a:off x="8459788" y="638175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1AF8751A-654B-471D-A0CF-4F83BC7B64A3}" type="slidenum">
              <a:rPr lang="fr-FR" sz="2400" b="1">
                <a:solidFill>
                  <a:schemeClr val="accent2"/>
                </a:solidFill>
              </a:rPr>
              <a:pPr algn="ctr" eaLnBrk="0" hangingPunct="0">
                <a:spcBef>
                  <a:spcPct val="50000"/>
                </a:spcBef>
              </a:pPr>
              <a:t>13</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104475"/>
                                        </p:tgtEl>
                                        <p:attrNameLst>
                                          <p:attrName>style.visibility</p:attrName>
                                        </p:attrNameLst>
                                      </p:cBhvr>
                                      <p:to>
                                        <p:strVal val="visible"/>
                                      </p:to>
                                    </p:set>
                                    <p:animEffect transition="in" filter="wipe(down)">
                                      <p:cBhvr>
                                        <p:cTn id="7" dur="5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8"/>
          <p:cNvPicPr>
            <a:picLocks noChangeAspect="1" noChangeArrowheads="1"/>
          </p:cNvPicPr>
          <p:nvPr/>
        </p:nvPicPr>
        <p:blipFill>
          <a:blip r:embed="rId3"/>
          <a:srcRect/>
          <a:stretch>
            <a:fillRect/>
          </a:stretch>
        </p:blipFill>
        <p:spPr bwMode="auto">
          <a:xfrm>
            <a:off x="468313" y="4724400"/>
            <a:ext cx="1647825" cy="1717675"/>
          </a:xfrm>
          <a:prstGeom prst="rect">
            <a:avLst/>
          </a:prstGeom>
          <a:noFill/>
          <a:ln w="9525">
            <a:noFill/>
            <a:round/>
            <a:headEnd/>
            <a:tailEnd/>
          </a:ln>
        </p:spPr>
      </p:pic>
      <p:sp>
        <p:nvSpPr>
          <p:cNvPr id="44034" name="Rectangle 2"/>
          <p:cNvSpPr>
            <a:spLocks noChangeArrowheads="1"/>
          </p:cNvSpPr>
          <p:nvPr/>
        </p:nvSpPr>
        <p:spPr bwMode="auto">
          <a:xfrm>
            <a:off x="609600" y="381000"/>
            <a:ext cx="7707313" cy="1103313"/>
          </a:xfrm>
          <a:prstGeom prst="rect">
            <a:avLst/>
          </a:prstGeom>
          <a:solidFill>
            <a:srgbClr val="DDDDDD"/>
          </a:solidFill>
          <a:ln w="28440">
            <a:solidFill>
              <a:srgbClr val="000000"/>
            </a:solidFill>
            <a:miter lim="800000"/>
            <a:headEnd/>
            <a:tailEnd/>
          </a:ln>
        </p:spPr>
        <p:txBody>
          <a:bodyPr lIns="90000" tIns="46800" rIns="90000" bIns="46800" anchor="ctr"/>
          <a:lstStyle/>
          <a:p>
            <a:pPr algn="ct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a:solidFill>
                  <a:srgbClr val="000000"/>
                </a:solidFill>
              </a:rPr>
              <a:t>Professor Uhu’s comment…</a:t>
            </a:r>
          </a:p>
        </p:txBody>
      </p:sp>
      <p:sp>
        <p:nvSpPr>
          <p:cNvPr id="44035" name="AutoShape 4"/>
          <p:cNvSpPr>
            <a:spLocks noChangeArrowheads="1"/>
          </p:cNvSpPr>
          <p:nvPr/>
        </p:nvSpPr>
        <p:spPr bwMode="auto">
          <a:xfrm>
            <a:off x="250825" y="1773238"/>
            <a:ext cx="2160588" cy="935037"/>
          </a:xfrm>
          <a:prstGeom prst="wedgeRoundRectCallout">
            <a:avLst>
              <a:gd name="adj1" fmla="val -1361"/>
              <a:gd name="adj2" fmla="val 360528"/>
              <a:gd name="adj3" fmla="val 16667"/>
            </a:avLst>
          </a:prstGeom>
          <a:solidFill>
            <a:srgbClr val="FFFFCC"/>
          </a:solidFill>
          <a:ln w="9360">
            <a:solidFill>
              <a:srgbClr val="000000"/>
            </a:solidFill>
            <a:miter lim="800000"/>
            <a:headEnd/>
            <a:tailEnd/>
          </a:ln>
        </p:spPr>
        <p:txBody>
          <a:bodyPr wrap="none" anchor="ctr"/>
          <a:lstStyle/>
          <a:p>
            <a:pPr eaLnBrk="0" hangingPunct="0"/>
            <a:endParaRPr lang="en-US"/>
          </a:p>
        </p:txBody>
      </p:sp>
      <p:sp>
        <p:nvSpPr>
          <p:cNvPr id="44036" name="Text Box 5"/>
          <p:cNvSpPr txBox="1">
            <a:spLocks noChangeArrowheads="1"/>
          </p:cNvSpPr>
          <p:nvPr/>
        </p:nvSpPr>
        <p:spPr bwMode="auto">
          <a:xfrm>
            <a:off x="250825" y="1700213"/>
            <a:ext cx="2376488" cy="955675"/>
          </a:xfrm>
          <a:prstGeom prst="rect">
            <a:avLst/>
          </a:prstGeom>
          <a:noFill/>
          <a:ln w="9525">
            <a:noFill/>
            <a:round/>
            <a:headEnd/>
            <a:tailEnd/>
          </a:ln>
        </p:spPr>
        <p:txBody>
          <a:bodyPr lIns="90000" tIns="46800" rIns="90000" bIns="46800">
            <a:spAutoFit/>
          </a:bodyPr>
          <a:lstStyle/>
          <a:p>
            <a:pPr algn="ctr" defTabSz="449263">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a:solidFill>
                  <a:srgbClr val="000000"/>
                </a:solidFill>
                <a:latin typeface="Times New Roman" pitchFamily="18" charset="0"/>
              </a:rPr>
              <a:t>Quickly, please…! </a:t>
            </a:r>
          </a:p>
        </p:txBody>
      </p:sp>
      <p:sp>
        <p:nvSpPr>
          <p:cNvPr id="104475" name="AutoShape 27"/>
          <p:cNvSpPr>
            <a:spLocks noChangeArrowheads="1"/>
          </p:cNvSpPr>
          <p:nvPr/>
        </p:nvSpPr>
        <p:spPr bwMode="auto">
          <a:xfrm>
            <a:off x="2124075" y="3429000"/>
            <a:ext cx="6192838" cy="2592388"/>
          </a:xfrm>
          <a:prstGeom prst="wedgeRoundRectCallout">
            <a:avLst>
              <a:gd name="adj1" fmla="val 29417"/>
              <a:gd name="adj2" fmla="val -112157"/>
              <a:gd name="adj3" fmla="val 16667"/>
            </a:avLst>
          </a:prstGeom>
          <a:solidFill>
            <a:srgbClr val="FFCCFF"/>
          </a:solidFill>
          <a:ln w="9525">
            <a:solidFill>
              <a:schemeClr val="tx1"/>
            </a:solidFill>
            <a:miter lim="800000"/>
            <a:headEnd/>
            <a:tailEnd/>
          </a:ln>
        </p:spPr>
        <p:txBody>
          <a:bodyPr/>
          <a:lstStyle/>
          <a:p>
            <a:pPr eaLnBrk="0" hangingPunct="0"/>
            <a:r>
              <a:rPr lang="fr-FR" sz="2400" b="1"/>
              <a:t>And when I tried to learn some Modern Greek, I had no problem with the sounds [θ]  and [ð] because I know them from English, or with [x] and [ç] because I know them from German…!</a:t>
            </a:r>
          </a:p>
        </p:txBody>
      </p:sp>
      <p:sp>
        <p:nvSpPr>
          <p:cNvPr id="44038" name="Text Box 7"/>
          <p:cNvSpPr txBox="1">
            <a:spLocks noChangeArrowheads="1"/>
          </p:cNvSpPr>
          <p:nvPr/>
        </p:nvSpPr>
        <p:spPr bwMode="auto">
          <a:xfrm>
            <a:off x="8459788" y="638175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2BF67998-18F7-4D52-9001-35BDB317357F}" type="slidenum">
              <a:rPr lang="fr-FR" sz="2400" b="1">
                <a:solidFill>
                  <a:schemeClr val="accent2"/>
                </a:solidFill>
              </a:rPr>
              <a:pPr algn="ctr" eaLnBrk="0" hangingPunct="0">
                <a:spcBef>
                  <a:spcPct val="50000"/>
                </a:spcBef>
              </a:pPr>
              <a:t>14</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104475"/>
                                        </p:tgtEl>
                                        <p:attrNameLst>
                                          <p:attrName>style.visibility</p:attrName>
                                        </p:attrNameLst>
                                      </p:cBhvr>
                                      <p:to>
                                        <p:strVal val="visible"/>
                                      </p:to>
                                    </p:set>
                                    <p:animEffect transition="in" filter="wipe(down)">
                                      <p:cBhvr>
                                        <p:cTn id="7" dur="5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p:cNvSpPr>
          <p:nvPr/>
        </p:nvSpPr>
        <p:spPr bwMode="auto">
          <a:xfrm>
            <a:off x="611188" y="333375"/>
            <a:ext cx="7707312" cy="1103313"/>
          </a:xfrm>
          <a:prstGeom prst="rect">
            <a:avLst/>
          </a:prstGeom>
          <a:solidFill>
            <a:srgbClr val="DDDDDD"/>
          </a:solidFill>
          <a:ln w="28440">
            <a:solidFill>
              <a:srgbClr val="000000"/>
            </a:solidFill>
            <a:miter lim="800000"/>
            <a:headEnd/>
            <a:tailEnd/>
          </a:ln>
        </p:spPr>
        <p:txBody>
          <a:bodyPr lIns="90000" tIns="46800" rIns="90000" bIns="46800" anchor="ctr"/>
          <a:lstStyle/>
          <a:p>
            <a:pPr algn="ct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a:solidFill>
                  <a:srgbClr val="000000"/>
                </a:solidFill>
              </a:rPr>
              <a:t>Professor Uhu’s comment…</a:t>
            </a:r>
          </a:p>
        </p:txBody>
      </p:sp>
      <p:pic>
        <p:nvPicPr>
          <p:cNvPr id="46082" name="Picture 3"/>
          <p:cNvPicPr>
            <a:picLocks noChangeAspect="1" noChangeArrowheads="1"/>
          </p:cNvPicPr>
          <p:nvPr/>
        </p:nvPicPr>
        <p:blipFill>
          <a:blip r:embed="rId3"/>
          <a:srcRect/>
          <a:stretch>
            <a:fillRect/>
          </a:stretch>
        </p:blipFill>
        <p:spPr bwMode="auto">
          <a:xfrm>
            <a:off x="468313" y="4724400"/>
            <a:ext cx="1647825" cy="1717675"/>
          </a:xfrm>
          <a:prstGeom prst="rect">
            <a:avLst/>
          </a:prstGeom>
          <a:noFill/>
          <a:ln w="9525">
            <a:noFill/>
            <a:round/>
            <a:headEnd/>
            <a:tailEnd/>
          </a:ln>
        </p:spPr>
      </p:pic>
      <p:sp>
        <p:nvSpPr>
          <p:cNvPr id="46083" name="AutoShape 7"/>
          <p:cNvSpPr>
            <a:spLocks noChangeArrowheads="1"/>
          </p:cNvSpPr>
          <p:nvPr/>
        </p:nvSpPr>
        <p:spPr bwMode="auto">
          <a:xfrm>
            <a:off x="1835150" y="1557338"/>
            <a:ext cx="7308850" cy="5040312"/>
          </a:xfrm>
          <a:prstGeom prst="wedgeRoundRectCallout">
            <a:avLst>
              <a:gd name="adj1" fmla="val -53713"/>
              <a:gd name="adj2" fmla="val 24662"/>
              <a:gd name="adj3" fmla="val 16667"/>
            </a:avLst>
          </a:prstGeom>
          <a:solidFill>
            <a:srgbClr val="FFFFCC"/>
          </a:solidFill>
          <a:ln w="9360">
            <a:solidFill>
              <a:srgbClr val="000000"/>
            </a:solidFill>
            <a:miter lim="800000"/>
            <a:headEnd/>
            <a:tailEnd/>
          </a:ln>
        </p:spPr>
        <p:txBody>
          <a:bodyPr wrap="none" anchor="ctr"/>
          <a:lstStyle/>
          <a:p>
            <a:pPr eaLnBrk="0" hangingPunct="0"/>
            <a:endParaRPr lang="en-US"/>
          </a:p>
        </p:txBody>
      </p:sp>
      <p:sp>
        <p:nvSpPr>
          <p:cNvPr id="46084" name="Text Box 8"/>
          <p:cNvSpPr txBox="1">
            <a:spLocks noChangeArrowheads="1"/>
          </p:cNvSpPr>
          <p:nvPr/>
        </p:nvSpPr>
        <p:spPr bwMode="auto">
          <a:xfrm>
            <a:off x="2085975" y="1658938"/>
            <a:ext cx="7058025" cy="4233862"/>
          </a:xfrm>
          <a:prstGeom prst="rect">
            <a:avLst/>
          </a:prstGeom>
          <a:noFill/>
          <a:ln w="9525">
            <a:noFill/>
            <a:round/>
            <a:headEnd/>
            <a:tailEnd/>
          </a:ln>
        </p:spPr>
        <p:txBody>
          <a:bodyPr lIns="90000" tIns="46800" rIns="90000" bIns="46800">
            <a:spAutoFit/>
          </a:bodyPr>
          <a:lstStyle/>
          <a:p>
            <a:pPr defTabSz="449263">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rgbClr val="000000"/>
                </a:solidFill>
              </a:rPr>
              <a:t>Let me go on! … Teachers have also often experienced in their own learning that being aware of differences helps to avoid so called “interferences”… </a:t>
            </a:r>
          </a:p>
          <a:p>
            <a:pPr defTabSz="449263">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rgbClr val="000000"/>
                </a:solidFill>
              </a:rPr>
              <a:t>Still, many teachers remain under the influence of teaching principles established in the course of the second half of the previous century, according to which each language should be taught in isolation. They even feel guilty when they refer to other languages when teaching “their” language… </a:t>
            </a:r>
          </a:p>
        </p:txBody>
      </p:sp>
      <p:sp>
        <p:nvSpPr>
          <p:cNvPr id="46085" name="Text Box 9"/>
          <p:cNvSpPr txBox="1">
            <a:spLocks noChangeArrowheads="1"/>
          </p:cNvSpPr>
          <p:nvPr/>
        </p:nvSpPr>
        <p:spPr bwMode="auto">
          <a:xfrm>
            <a:off x="8459788" y="638175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98B4C4D1-252D-4D97-8DB1-0E24092BB1C8}" type="slidenum">
              <a:rPr lang="fr-FR" sz="2400" b="1">
                <a:solidFill>
                  <a:schemeClr val="accent2"/>
                </a:solidFill>
              </a:rPr>
              <a:pPr algn="ctr" eaLnBrk="0" hangingPunct="0">
                <a:spcBef>
                  <a:spcPct val="50000"/>
                </a:spcBef>
              </a:pPr>
              <a:t>15</a:t>
            </a:fld>
            <a:endParaRPr lang="fr-FR" sz="2400" b="1">
              <a:solidFill>
                <a:schemeClr val="accent2"/>
              </a:solidFill>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ChangeArrowheads="1"/>
          </p:cNvSpPr>
          <p:nvPr/>
        </p:nvSpPr>
        <p:spPr bwMode="auto">
          <a:xfrm>
            <a:off x="2879725" y="2852738"/>
            <a:ext cx="6156325" cy="3889375"/>
          </a:xfrm>
          <a:prstGeom prst="rect">
            <a:avLst/>
          </a:prstGeom>
          <a:solidFill>
            <a:srgbClr val="FEFFCC"/>
          </a:solidFill>
          <a:ln w="9360">
            <a:solidFill>
              <a:srgbClr val="000000"/>
            </a:solidFill>
            <a:miter lim="800000"/>
            <a:headEnd/>
            <a:tailEnd/>
          </a:ln>
        </p:spPr>
        <p:txBody>
          <a:bodyPr lIns="90000" tIns="46800" rIns="90000" bIns="46800"/>
          <a:lstStyle/>
          <a:p>
            <a: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rgbClr val="000000"/>
                </a:solidFill>
              </a:rPr>
              <a:t>Referring to the </a:t>
            </a:r>
            <a:r>
              <a:rPr lang="en-GB" sz="2400" b="1" i="1">
                <a:solidFill>
                  <a:schemeClr val="accent2"/>
                </a:solidFill>
              </a:rPr>
              <a:t>plurilingual and pluricultural Competence</a:t>
            </a:r>
            <a:r>
              <a:rPr lang="en-GB" sz="2400" b="1">
                <a:solidFill>
                  <a:srgbClr val="000000"/>
                </a:solidFill>
              </a:rPr>
              <a:t>: </a:t>
            </a:r>
            <a:endParaRPr lang="en-GB" sz="2400" b="1" i="1">
              <a:solidFill>
                <a:srgbClr val="333399"/>
              </a:solidFill>
            </a:endParaRPr>
          </a:p>
          <a:p>
            <a: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i="1">
                <a:solidFill>
                  <a:srgbClr val="000000"/>
                </a:solidFill>
              </a:rPr>
              <a:t>“</a:t>
            </a:r>
            <a:r>
              <a:rPr lang="en-US" sz="2400" b="1" i="1"/>
              <a:t>a given individual does </a:t>
            </a:r>
            <a:r>
              <a:rPr lang="en-US" sz="2400" b="1" i="1" u="sng">
                <a:solidFill>
                  <a:srgbClr val="FF3300"/>
                </a:solidFill>
              </a:rPr>
              <a:t>not</a:t>
            </a:r>
            <a:r>
              <a:rPr lang="en-US" sz="2400" b="1" i="1"/>
              <a:t> have a collection of </a:t>
            </a:r>
            <a:r>
              <a:rPr lang="en-US" sz="2400" b="1" i="1" u="sng">
                <a:solidFill>
                  <a:srgbClr val="FF3300"/>
                </a:solidFill>
              </a:rPr>
              <a:t>distinct and separate</a:t>
            </a:r>
            <a:r>
              <a:rPr lang="en-US" sz="2400" b="1" i="1"/>
              <a:t> competences to communicate depending on the languages he/she knows, but </a:t>
            </a:r>
            <a:r>
              <a:rPr lang="en-US" sz="2400" b="1" i="1" u="sng">
                <a:solidFill>
                  <a:schemeClr val="accent2"/>
                </a:solidFill>
              </a:rPr>
              <a:t>rather a plurilingual and pluricultural competence</a:t>
            </a:r>
            <a:r>
              <a:rPr lang="en-US" sz="2400" b="1" i="1"/>
              <a:t> encompassing </a:t>
            </a:r>
            <a:r>
              <a:rPr lang="en-US" sz="2400" b="1" i="1" u="sng">
                <a:solidFill>
                  <a:schemeClr val="accent2"/>
                </a:solidFill>
              </a:rPr>
              <a:t>the full range of the languages</a:t>
            </a:r>
            <a:r>
              <a:rPr lang="en-US" sz="2400" b="1" i="1"/>
              <a:t> available to him/her</a:t>
            </a:r>
            <a:r>
              <a:rPr lang="en-GB" sz="2400" b="1" i="1">
                <a:solidFill>
                  <a:srgbClr val="000000"/>
                </a:solidFill>
              </a:rPr>
              <a:t>”. (p. 168)</a:t>
            </a:r>
          </a:p>
        </p:txBody>
      </p:sp>
      <p:pic>
        <p:nvPicPr>
          <p:cNvPr id="48130" name="Picture 7"/>
          <p:cNvPicPr>
            <a:picLocks noChangeAspect="1" noChangeArrowheads="1"/>
          </p:cNvPicPr>
          <p:nvPr/>
        </p:nvPicPr>
        <p:blipFill>
          <a:blip r:embed="rId3"/>
          <a:srcRect/>
          <a:stretch>
            <a:fillRect/>
          </a:stretch>
        </p:blipFill>
        <p:spPr bwMode="auto">
          <a:xfrm>
            <a:off x="0" y="1196975"/>
            <a:ext cx="1039813" cy="2455863"/>
          </a:xfrm>
          <a:prstGeom prst="rect">
            <a:avLst/>
          </a:prstGeom>
          <a:noFill/>
          <a:ln w="9525">
            <a:noFill/>
            <a:round/>
            <a:headEnd/>
            <a:tailEnd/>
          </a:ln>
        </p:spPr>
      </p:pic>
      <p:sp>
        <p:nvSpPr>
          <p:cNvPr id="48131" name="AutoShape 8"/>
          <p:cNvSpPr>
            <a:spLocks noChangeArrowheads="1"/>
          </p:cNvSpPr>
          <p:nvPr/>
        </p:nvSpPr>
        <p:spPr bwMode="auto">
          <a:xfrm>
            <a:off x="827088" y="0"/>
            <a:ext cx="8083550" cy="2060575"/>
          </a:xfrm>
          <a:prstGeom prst="wedgeEllipseCallout">
            <a:avLst>
              <a:gd name="adj1" fmla="val -50509"/>
              <a:gd name="adj2" fmla="val 49769"/>
            </a:avLst>
          </a:prstGeom>
          <a:solidFill>
            <a:schemeClr val="accent1"/>
          </a:solidFill>
          <a:ln w="9525">
            <a:solidFill>
              <a:schemeClr val="tx1"/>
            </a:solidFill>
            <a:miter lim="800000"/>
            <a:headEnd/>
            <a:tailEnd/>
          </a:ln>
        </p:spPr>
        <p:txBody>
          <a:bodyPr/>
          <a:lstStyle/>
          <a:p>
            <a:pPr algn="ctr" eaLnBrk="0" hangingPunct="0"/>
            <a:r>
              <a:rPr lang="fr-FR" sz="2400" b="1"/>
              <a:t>Can you find any link between the issues we just discussed and this extract from the Common European Framework of Reference?</a:t>
            </a:r>
          </a:p>
        </p:txBody>
      </p:sp>
      <p:grpSp>
        <p:nvGrpSpPr>
          <p:cNvPr id="3" name="Group 13"/>
          <p:cNvGrpSpPr>
            <a:grpSpLocks/>
          </p:cNvGrpSpPr>
          <p:nvPr/>
        </p:nvGrpSpPr>
        <p:grpSpPr bwMode="auto">
          <a:xfrm>
            <a:off x="323850" y="2060575"/>
            <a:ext cx="2447925" cy="4392613"/>
            <a:chOff x="204" y="1253"/>
            <a:chExt cx="1542" cy="2767"/>
          </a:xfrm>
        </p:grpSpPr>
        <p:grpSp>
          <p:nvGrpSpPr>
            <p:cNvPr id="48135" name="Group 6"/>
            <p:cNvGrpSpPr>
              <a:grpSpLocks/>
            </p:cNvGrpSpPr>
            <p:nvPr/>
          </p:nvGrpSpPr>
          <p:grpSpPr bwMode="auto">
            <a:xfrm>
              <a:off x="204" y="2750"/>
              <a:ext cx="1542" cy="1270"/>
              <a:chOff x="1247" y="2614"/>
              <a:chExt cx="1814" cy="1706"/>
            </a:xfrm>
          </p:grpSpPr>
          <p:pic>
            <p:nvPicPr>
              <p:cNvPr id="48137" name="Picture 7"/>
              <p:cNvPicPr>
                <a:picLocks noChangeAspect="1" noChangeArrowheads="1"/>
              </p:cNvPicPr>
              <p:nvPr/>
            </p:nvPicPr>
            <p:blipFill>
              <a:blip r:embed="rId4"/>
              <a:srcRect/>
              <a:stretch>
                <a:fillRect/>
              </a:stretch>
            </p:blipFill>
            <p:spPr bwMode="auto">
              <a:xfrm>
                <a:off x="2141" y="3385"/>
                <a:ext cx="739" cy="935"/>
              </a:xfrm>
              <a:prstGeom prst="rect">
                <a:avLst/>
              </a:prstGeom>
              <a:noFill/>
              <a:ln w="9525">
                <a:noFill/>
                <a:miter lim="800000"/>
                <a:headEnd/>
                <a:tailEnd/>
              </a:ln>
            </p:spPr>
          </p:pic>
          <p:sp>
            <p:nvSpPr>
              <p:cNvPr id="48138" name="AutoShape 8"/>
              <p:cNvSpPr>
                <a:spLocks noChangeArrowheads="1"/>
              </p:cNvSpPr>
              <p:nvPr/>
            </p:nvSpPr>
            <p:spPr bwMode="auto">
              <a:xfrm>
                <a:off x="1519" y="2614"/>
                <a:ext cx="1542" cy="499"/>
              </a:xfrm>
              <a:prstGeom prst="cloudCallout">
                <a:avLst>
                  <a:gd name="adj1" fmla="val -4083"/>
                  <a:gd name="adj2" fmla="val 83269"/>
                </a:avLst>
              </a:prstGeom>
              <a:solidFill>
                <a:schemeClr val="accent1"/>
              </a:solidFill>
              <a:ln w="9525">
                <a:solidFill>
                  <a:schemeClr val="tx1"/>
                </a:solidFill>
                <a:round/>
                <a:headEnd/>
                <a:tailEnd/>
              </a:ln>
            </p:spPr>
            <p:txBody>
              <a:bodyPr/>
              <a:lstStyle/>
              <a:p>
                <a:pPr algn="ctr" eaLnBrk="0" hangingPunct="0"/>
                <a:endParaRPr lang="en-US" sz="1200"/>
              </a:p>
            </p:txBody>
          </p:sp>
          <p:pic>
            <p:nvPicPr>
              <p:cNvPr id="48139" name="Picture 9"/>
              <p:cNvPicPr>
                <a:picLocks noChangeAspect="1" noChangeArrowheads="1"/>
              </p:cNvPicPr>
              <p:nvPr/>
            </p:nvPicPr>
            <p:blipFill>
              <a:blip r:embed="rId5"/>
              <a:srcRect/>
              <a:stretch>
                <a:fillRect/>
              </a:stretch>
            </p:blipFill>
            <p:spPr bwMode="auto">
              <a:xfrm>
                <a:off x="1247" y="3385"/>
                <a:ext cx="826" cy="935"/>
              </a:xfrm>
              <a:prstGeom prst="rect">
                <a:avLst/>
              </a:prstGeom>
              <a:noFill/>
              <a:ln w="9525">
                <a:noFill/>
                <a:miter lim="800000"/>
                <a:headEnd/>
                <a:tailEnd/>
              </a:ln>
            </p:spPr>
          </p:pic>
        </p:grpSp>
        <p:sp>
          <p:nvSpPr>
            <p:cNvPr id="48136" name="AutoShape 8"/>
            <p:cNvSpPr>
              <a:spLocks noChangeArrowheads="1"/>
            </p:cNvSpPr>
            <p:nvPr/>
          </p:nvSpPr>
          <p:spPr bwMode="auto">
            <a:xfrm>
              <a:off x="612" y="1253"/>
              <a:ext cx="1089" cy="1270"/>
            </a:xfrm>
            <a:prstGeom prst="wedgeEllipseCallout">
              <a:avLst>
                <a:gd name="adj1" fmla="val -31912"/>
                <a:gd name="adj2" fmla="val 63227"/>
              </a:avLst>
            </a:prstGeom>
            <a:solidFill>
              <a:schemeClr val="accent1"/>
            </a:solidFill>
            <a:ln w="9525">
              <a:solidFill>
                <a:schemeClr val="tx1"/>
              </a:solidFill>
              <a:miter lim="800000"/>
              <a:headEnd/>
              <a:tailEnd/>
            </a:ln>
          </p:spPr>
          <p:txBody>
            <a:bodyPr/>
            <a:lstStyle/>
            <a:p>
              <a:pPr algn="ctr" eaLnBrk="0" hangingPunct="0"/>
              <a:r>
                <a:rPr lang="fr-FR" sz="2400" b="1">
                  <a:solidFill>
                    <a:srgbClr val="CC3300"/>
                  </a:solidFill>
                </a:rPr>
                <a:t>First think, then click!</a:t>
              </a:r>
            </a:p>
          </p:txBody>
        </p:sp>
      </p:grpSp>
      <p:sp>
        <p:nvSpPr>
          <p:cNvPr id="48133" name="Text Box 12"/>
          <p:cNvSpPr txBox="1">
            <a:spLocks noChangeArrowheads="1"/>
          </p:cNvSpPr>
          <p:nvPr/>
        </p:nvSpPr>
        <p:spPr bwMode="auto">
          <a:xfrm>
            <a:off x="8459788" y="638175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EF8A635D-9774-4F5A-AFB6-8BA344D5247B}" type="slidenum">
              <a:rPr lang="fr-FR" sz="2400" b="1">
                <a:solidFill>
                  <a:schemeClr val="accent2"/>
                </a:solidFill>
              </a:rPr>
              <a:pPr algn="ctr" eaLnBrk="0" hangingPunct="0">
                <a:spcBef>
                  <a:spcPct val="50000"/>
                </a:spcBef>
              </a:pPr>
              <a:t>16</a:t>
            </a:fld>
            <a:endParaRPr lang="fr-FR" sz="2400" b="1">
              <a:solidFill>
                <a:schemeClr val="accent2"/>
              </a:solidFill>
            </a:endParaRPr>
          </a:p>
        </p:txBody>
      </p:sp>
      <p:pic>
        <p:nvPicPr>
          <p:cNvPr id="48134" name="Picture 15" descr="9780521005319_p0_v1_s260x420"/>
          <p:cNvPicPr>
            <a:picLocks noChangeAspect="1" noChangeArrowheads="1"/>
          </p:cNvPicPr>
          <p:nvPr/>
        </p:nvPicPr>
        <p:blipFill>
          <a:blip r:embed="rId6"/>
          <a:srcRect/>
          <a:stretch>
            <a:fillRect/>
          </a:stretch>
        </p:blipFill>
        <p:spPr bwMode="auto">
          <a:xfrm>
            <a:off x="7708900" y="1341438"/>
            <a:ext cx="1435100" cy="1871662"/>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ChangeArrowheads="1"/>
          </p:cNvSpPr>
          <p:nvPr/>
        </p:nvSpPr>
        <p:spPr bwMode="auto">
          <a:xfrm>
            <a:off x="2879725" y="2852738"/>
            <a:ext cx="6156325" cy="3889375"/>
          </a:xfrm>
          <a:prstGeom prst="rect">
            <a:avLst/>
          </a:prstGeom>
          <a:solidFill>
            <a:srgbClr val="FEFFCC"/>
          </a:solidFill>
          <a:ln w="9360">
            <a:solidFill>
              <a:srgbClr val="000000"/>
            </a:solidFill>
            <a:miter lim="800000"/>
            <a:headEnd/>
            <a:tailEnd/>
          </a:ln>
        </p:spPr>
        <p:txBody>
          <a:bodyPr lIns="90000" tIns="46800" rIns="90000" bIns="46800"/>
          <a:lstStyle/>
          <a:p>
            <a: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rgbClr val="000000"/>
                </a:solidFill>
              </a:rPr>
              <a:t>Referring to the </a:t>
            </a:r>
            <a:r>
              <a:rPr lang="en-GB" sz="2400" b="1" i="1">
                <a:solidFill>
                  <a:schemeClr val="accent2"/>
                </a:solidFill>
              </a:rPr>
              <a:t>plurilingual and pluricultural Competence</a:t>
            </a:r>
            <a:r>
              <a:rPr lang="en-GB" sz="2400" b="1">
                <a:solidFill>
                  <a:srgbClr val="000000"/>
                </a:solidFill>
              </a:rPr>
              <a:t>: </a:t>
            </a:r>
            <a:endParaRPr lang="en-GB" sz="2400" b="1" i="1">
              <a:solidFill>
                <a:srgbClr val="333399"/>
              </a:solidFill>
            </a:endParaRPr>
          </a:p>
          <a:p>
            <a: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i="1">
                <a:solidFill>
                  <a:srgbClr val="000000"/>
                </a:solidFill>
              </a:rPr>
              <a:t>“</a:t>
            </a:r>
            <a:r>
              <a:rPr lang="en-US" sz="2400" b="1" i="1"/>
              <a:t>a given individual does </a:t>
            </a:r>
            <a:r>
              <a:rPr lang="en-US" sz="2400" b="1" i="1" u="sng">
                <a:solidFill>
                  <a:srgbClr val="FF3300"/>
                </a:solidFill>
              </a:rPr>
              <a:t>not</a:t>
            </a:r>
            <a:r>
              <a:rPr lang="en-US" sz="2400" b="1" i="1"/>
              <a:t> have a collection of </a:t>
            </a:r>
            <a:r>
              <a:rPr lang="en-US" sz="2400" b="1" i="1" u="sng">
                <a:solidFill>
                  <a:srgbClr val="FF3300"/>
                </a:solidFill>
              </a:rPr>
              <a:t>distinct and separate</a:t>
            </a:r>
            <a:r>
              <a:rPr lang="en-US" sz="2400" b="1" i="1"/>
              <a:t> competences to communicate depending on the languages he/she knows, but </a:t>
            </a:r>
            <a:r>
              <a:rPr lang="en-US" sz="2400" b="1" i="1" u="sng">
                <a:solidFill>
                  <a:schemeClr val="accent2"/>
                </a:solidFill>
              </a:rPr>
              <a:t>rather a plurilingual and pluricultural competence</a:t>
            </a:r>
            <a:r>
              <a:rPr lang="en-US" sz="2400" b="1" i="1"/>
              <a:t> encompassing </a:t>
            </a:r>
            <a:r>
              <a:rPr lang="en-US" sz="2400" b="1" i="1" u="sng">
                <a:solidFill>
                  <a:schemeClr val="accent2"/>
                </a:solidFill>
              </a:rPr>
              <a:t>the full range of the languages</a:t>
            </a:r>
            <a:r>
              <a:rPr lang="en-US" sz="2400" b="1" i="1"/>
              <a:t> available to him/her</a:t>
            </a:r>
            <a:r>
              <a:rPr lang="en-GB" sz="2400" b="1" i="1">
                <a:solidFill>
                  <a:srgbClr val="000000"/>
                </a:solidFill>
              </a:rPr>
              <a:t>”. (p. 168)</a:t>
            </a:r>
          </a:p>
        </p:txBody>
      </p:sp>
      <p:sp>
        <p:nvSpPr>
          <p:cNvPr id="104475" name="AutoShape 27"/>
          <p:cNvSpPr>
            <a:spLocks noChangeArrowheads="1"/>
          </p:cNvSpPr>
          <p:nvPr/>
        </p:nvSpPr>
        <p:spPr bwMode="auto">
          <a:xfrm>
            <a:off x="0" y="260350"/>
            <a:ext cx="8388350" cy="2089150"/>
          </a:xfrm>
          <a:prstGeom prst="wedgeRoundRectCallout">
            <a:avLst>
              <a:gd name="adj1" fmla="val -31625"/>
              <a:gd name="adj2" fmla="val 146810"/>
              <a:gd name="adj3" fmla="val 16667"/>
            </a:avLst>
          </a:prstGeom>
          <a:solidFill>
            <a:srgbClr val="FFCCFF"/>
          </a:solidFill>
          <a:ln w="9525">
            <a:solidFill>
              <a:schemeClr val="tx1"/>
            </a:solidFill>
            <a:miter lim="800000"/>
            <a:headEnd/>
            <a:tailEnd/>
          </a:ln>
        </p:spPr>
        <p:txBody>
          <a:bodyPr/>
          <a:lstStyle/>
          <a:p>
            <a:pPr eaLnBrk="0" hangingPunct="0"/>
            <a:r>
              <a:rPr lang="fr-FR" sz="2400" b="1"/>
              <a:t>Of course, there is a link !</a:t>
            </a:r>
          </a:p>
          <a:p>
            <a:pPr eaLnBrk="0" hangingPunct="0"/>
            <a:r>
              <a:rPr lang="fr-FR" sz="2400" b="1"/>
              <a:t>If we refer to other languages when confronted with a new language, it is because languages are not separate in our mind… Our plurilingual competence is covering all languages we have! </a:t>
            </a:r>
          </a:p>
        </p:txBody>
      </p:sp>
      <p:sp>
        <p:nvSpPr>
          <p:cNvPr id="50179" name="Text Box 13"/>
          <p:cNvSpPr txBox="1">
            <a:spLocks noChangeArrowheads="1"/>
          </p:cNvSpPr>
          <p:nvPr/>
        </p:nvSpPr>
        <p:spPr bwMode="auto">
          <a:xfrm>
            <a:off x="8459788" y="638175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FE69439D-A948-4E07-AF5F-1638030A7854}" type="slidenum">
              <a:rPr lang="fr-FR" sz="2400" b="1">
                <a:solidFill>
                  <a:schemeClr val="accent2"/>
                </a:solidFill>
              </a:rPr>
              <a:pPr algn="ctr" eaLnBrk="0" hangingPunct="0">
                <a:spcBef>
                  <a:spcPct val="50000"/>
                </a:spcBef>
              </a:pPr>
              <a:t>17</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04475"/>
                                        </p:tgtEl>
                                        <p:attrNameLst>
                                          <p:attrName>style.visibility</p:attrName>
                                        </p:attrNameLst>
                                      </p:cBhvr>
                                      <p:to>
                                        <p:strVal val="visible"/>
                                      </p:to>
                                    </p:set>
                                    <p:animEffect transition="in" filter="wipe(down)">
                                      <p:cBhvr>
                                        <p:cTn id="7" dur="10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4"/>
          <p:cNvSpPr>
            <a:spLocks noChangeArrowheads="1"/>
          </p:cNvSpPr>
          <p:nvPr/>
        </p:nvSpPr>
        <p:spPr bwMode="auto">
          <a:xfrm>
            <a:off x="1871663" y="2312988"/>
            <a:ext cx="7272337" cy="2232025"/>
          </a:xfrm>
          <a:prstGeom prst="wedgeRoundRectCallout">
            <a:avLst>
              <a:gd name="adj1" fmla="val -61222"/>
              <a:gd name="adj2" fmla="val 100782"/>
              <a:gd name="adj3" fmla="val 16667"/>
            </a:avLst>
          </a:prstGeom>
          <a:solidFill>
            <a:srgbClr val="FFFFCC"/>
          </a:solidFill>
          <a:ln w="9360">
            <a:solidFill>
              <a:srgbClr val="000000"/>
            </a:solidFill>
            <a:miter lim="800000"/>
            <a:headEnd/>
            <a:tailEnd/>
          </a:ln>
        </p:spPr>
        <p:txBody>
          <a:bodyPr wrap="none" anchor="ctr"/>
          <a:lstStyle/>
          <a:p>
            <a:pPr eaLnBrk="0" hangingPunct="0"/>
            <a:endParaRPr lang="en-US"/>
          </a:p>
        </p:txBody>
      </p:sp>
      <p:sp>
        <p:nvSpPr>
          <p:cNvPr id="52226" name="Text Box 5"/>
          <p:cNvSpPr txBox="1">
            <a:spLocks noChangeArrowheads="1"/>
          </p:cNvSpPr>
          <p:nvPr/>
        </p:nvSpPr>
        <p:spPr bwMode="auto">
          <a:xfrm>
            <a:off x="2195513" y="2470150"/>
            <a:ext cx="6624637" cy="1941513"/>
          </a:xfrm>
          <a:prstGeom prst="rect">
            <a:avLst/>
          </a:prstGeom>
          <a:noFill/>
          <a:ln w="9525">
            <a:noFill/>
            <a:round/>
            <a:headEnd/>
            <a:tailEnd/>
          </a:ln>
        </p:spPr>
        <p:txBody>
          <a:bodyPr lIns="90000" tIns="46800" rIns="90000" bIns="46800">
            <a:spAutoFit/>
          </a:bodyPr>
          <a:lstStyle/>
          <a:p>
            <a:pPr defTabSz="449263">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t>This conception of plurilingual competence relies on psycholinguistic research work carried out on language acquisition in the last decades (see for instance the model developed by Herdina &amp; Jessner, 2002)</a:t>
            </a:r>
            <a:endParaRPr lang="en-GB" sz="2400" b="1"/>
          </a:p>
        </p:txBody>
      </p:sp>
      <p:sp>
        <p:nvSpPr>
          <p:cNvPr id="104475" name="AutoShape 27"/>
          <p:cNvSpPr>
            <a:spLocks noChangeArrowheads="1"/>
          </p:cNvSpPr>
          <p:nvPr/>
        </p:nvSpPr>
        <p:spPr bwMode="auto">
          <a:xfrm>
            <a:off x="323850" y="260350"/>
            <a:ext cx="6084888" cy="2133600"/>
          </a:xfrm>
          <a:prstGeom prst="wedgeRoundRectCallout">
            <a:avLst>
              <a:gd name="adj1" fmla="val 60227"/>
              <a:gd name="adj2" fmla="val 28125"/>
              <a:gd name="adj3" fmla="val 16667"/>
            </a:avLst>
          </a:prstGeom>
          <a:solidFill>
            <a:srgbClr val="FFCCFF"/>
          </a:solidFill>
          <a:ln w="9525">
            <a:solidFill>
              <a:schemeClr val="tx1"/>
            </a:solidFill>
            <a:miter lim="800000"/>
            <a:headEnd/>
            <a:tailEnd/>
          </a:ln>
        </p:spPr>
        <p:txBody>
          <a:bodyPr/>
          <a:lstStyle/>
          <a:p>
            <a:pPr eaLnBrk="0" hangingPunct="0"/>
            <a:r>
              <a:rPr lang="fr-FR" sz="2400" b="1"/>
              <a:t>Yes, Professor! We know!</a:t>
            </a:r>
          </a:p>
          <a:p>
            <a:pPr eaLnBrk="0" hangingPunct="0"/>
            <a:r>
              <a:rPr lang="fr-FR" sz="2400" b="1"/>
              <a:t>Psycholinguists </a:t>
            </a:r>
            <a:r>
              <a:rPr lang="en-US" sz="2400" b="1"/>
              <a:t>agree  about the existence of </a:t>
            </a:r>
            <a:r>
              <a:rPr lang="en-US" sz="2400" b="1">
                <a:solidFill>
                  <a:schemeClr val="accent2"/>
                </a:solidFill>
              </a:rPr>
              <a:t>ONE</a:t>
            </a:r>
            <a:r>
              <a:rPr lang="en-US" sz="2400" b="1"/>
              <a:t> system (it is the so called “wholist” conception of a plurilingual competence</a:t>
            </a:r>
            <a:r>
              <a:rPr lang="en-US" b="1"/>
              <a:t>) …</a:t>
            </a:r>
          </a:p>
          <a:p>
            <a:pPr algn="ctr" eaLnBrk="0" hangingPunct="0"/>
            <a:endParaRPr lang="fr-FR" sz="2400" b="1"/>
          </a:p>
        </p:txBody>
      </p:sp>
      <p:sp>
        <p:nvSpPr>
          <p:cNvPr id="2" name="AutoShape 27"/>
          <p:cNvSpPr>
            <a:spLocks noChangeArrowheads="1"/>
          </p:cNvSpPr>
          <p:nvPr/>
        </p:nvSpPr>
        <p:spPr bwMode="auto">
          <a:xfrm>
            <a:off x="1763713" y="5229225"/>
            <a:ext cx="7021512" cy="1628775"/>
          </a:xfrm>
          <a:prstGeom prst="wedgeRoundRectCallout">
            <a:avLst>
              <a:gd name="adj1" fmla="val -54861"/>
              <a:gd name="adj2" fmla="val -106139"/>
              <a:gd name="adj3" fmla="val 16667"/>
            </a:avLst>
          </a:prstGeom>
          <a:solidFill>
            <a:srgbClr val="FFCCFF"/>
          </a:solidFill>
          <a:ln w="9525">
            <a:solidFill>
              <a:schemeClr val="tx1"/>
            </a:solidFill>
            <a:miter lim="800000"/>
            <a:headEnd/>
            <a:tailEnd/>
          </a:ln>
        </p:spPr>
        <p:txBody>
          <a:bodyPr/>
          <a:lstStyle/>
          <a:p>
            <a:pPr eaLnBrk="0" hangingPunct="0"/>
            <a:r>
              <a:rPr lang="fr-FR" sz="2400" b="1"/>
              <a:t>Although the views of Psycholinguists may differ concerning the existence of </a:t>
            </a:r>
            <a:r>
              <a:rPr lang="en-US" sz="2400" b="1"/>
              <a:t>“separate systems” within this global plurilingual competence.</a:t>
            </a:r>
            <a:endParaRPr lang="fr-FR" sz="2400" b="1"/>
          </a:p>
        </p:txBody>
      </p:sp>
      <p:sp>
        <p:nvSpPr>
          <p:cNvPr id="52229" name="Text Box 8"/>
          <p:cNvSpPr txBox="1">
            <a:spLocks noChangeArrowheads="1"/>
          </p:cNvSpPr>
          <p:nvPr/>
        </p:nvSpPr>
        <p:spPr bwMode="auto">
          <a:xfrm>
            <a:off x="8459788" y="638175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78C703F8-47D1-4AA8-8AD8-B9BD20321587}" type="slidenum">
              <a:rPr lang="fr-FR" sz="2400" b="1">
                <a:solidFill>
                  <a:schemeClr val="accent2"/>
                </a:solidFill>
              </a:rPr>
              <a:pPr algn="ctr" eaLnBrk="0" hangingPunct="0">
                <a:spcBef>
                  <a:spcPct val="50000"/>
                </a:spcBef>
              </a:pPr>
              <a:t>18</a:t>
            </a:fld>
            <a:endParaRPr lang="fr-FR" sz="2400" b="1">
              <a:solidFill>
                <a:schemeClr val="accent2"/>
              </a:solidFill>
            </a:endParaRPr>
          </a:p>
        </p:txBody>
      </p:sp>
      <p:grpSp>
        <p:nvGrpSpPr>
          <p:cNvPr id="52230" name="Group 9"/>
          <p:cNvGrpSpPr>
            <a:grpSpLocks/>
          </p:cNvGrpSpPr>
          <p:nvPr/>
        </p:nvGrpSpPr>
        <p:grpSpPr bwMode="auto">
          <a:xfrm>
            <a:off x="0" y="5300663"/>
            <a:ext cx="1296988" cy="1557337"/>
            <a:chOff x="4195" y="981"/>
            <a:chExt cx="1452" cy="1606"/>
          </a:xfrm>
        </p:grpSpPr>
        <p:pic>
          <p:nvPicPr>
            <p:cNvPr id="52231" name="Picture 10"/>
            <p:cNvPicPr>
              <a:picLocks noChangeAspect="1" noChangeArrowheads="1"/>
            </p:cNvPicPr>
            <p:nvPr/>
          </p:nvPicPr>
          <p:blipFill>
            <a:blip r:embed="rId3"/>
            <a:srcRect/>
            <a:stretch>
              <a:fillRect/>
            </a:stretch>
          </p:blipFill>
          <p:spPr bwMode="auto">
            <a:xfrm>
              <a:off x="4424" y="981"/>
              <a:ext cx="1045" cy="1089"/>
            </a:xfrm>
            <a:prstGeom prst="rect">
              <a:avLst/>
            </a:prstGeom>
            <a:noFill/>
            <a:ln w="9525">
              <a:noFill/>
              <a:round/>
              <a:headEnd/>
              <a:tailEnd/>
            </a:ln>
          </p:spPr>
        </p:pic>
        <p:sp>
          <p:nvSpPr>
            <p:cNvPr id="52232" name="Text Box 11"/>
            <p:cNvSpPr txBox="1">
              <a:spLocks noChangeArrowheads="1"/>
            </p:cNvSpPr>
            <p:nvPr/>
          </p:nvSpPr>
          <p:spPr bwMode="auto">
            <a:xfrm>
              <a:off x="4195" y="2040"/>
              <a:ext cx="1452" cy="547"/>
            </a:xfrm>
            <a:prstGeom prst="rect">
              <a:avLst/>
            </a:prstGeom>
            <a:solidFill>
              <a:srgbClr val="DFE2FD"/>
            </a:solidFill>
            <a:ln w="12700">
              <a:solidFill>
                <a:schemeClr val="tx1"/>
              </a:solidFill>
              <a:miter lim="800000"/>
              <a:headEnd/>
              <a:tailEnd/>
            </a:ln>
          </p:spPr>
          <p:txBody>
            <a:bodyPr>
              <a:spAutoFit/>
            </a:bodyPr>
            <a:lstStyle/>
            <a:p>
              <a:pPr algn="ctr" eaLnBrk="0" hangingPunct="0">
                <a:spcBef>
                  <a:spcPct val="50000"/>
                </a:spcBef>
              </a:pPr>
              <a:r>
                <a:rPr lang="fr-FR" sz="1400" b="1"/>
                <a:t>Professor PhD Uhu</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4475"/>
                                        </p:tgtEl>
                                        <p:attrNameLst>
                                          <p:attrName>style.visibility</p:attrName>
                                        </p:attrNameLst>
                                      </p:cBhvr>
                                      <p:to>
                                        <p:strVal val="visible"/>
                                      </p:to>
                                    </p:set>
                                    <p:animEffect transition="in" filter="wipe(right)">
                                      <p:cBhvr>
                                        <p:cTn id="7" dur="500"/>
                                        <p:tgtEl>
                                          <p:spTgt spid="104475"/>
                                        </p:tgtEl>
                                      </p:cBhvr>
                                    </p:animEffect>
                                  </p:childTnLst>
                                </p:cTn>
                              </p:par>
                            </p:childTnLst>
                          </p:cTn>
                        </p:par>
                        <p:par>
                          <p:cTn id="8" fill="hold">
                            <p:stCondLst>
                              <p:cond delay="500"/>
                            </p:stCondLst>
                            <p:childTnLst>
                              <p:par>
                                <p:cTn id="9" presetID="22" presetClass="entr" presetSubtype="1" fill="hold" grpId="0" nodeType="afterEffect">
                                  <p:stCondLst>
                                    <p:cond delay="50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3" name="Group 8"/>
          <p:cNvGrpSpPr>
            <a:grpSpLocks/>
          </p:cNvGrpSpPr>
          <p:nvPr/>
        </p:nvGrpSpPr>
        <p:grpSpPr bwMode="auto">
          <a:xfrm>
            <a:off x="0" y="188913"/>
            <a:ext cx="2339975" cy="2060575"/>
            <a:chOff x="4195" y="981"/>
            <a:chExt cx="1452" cy="1298"/>
          </a:xfrm>
        </p:grpSpPr>
        <p:pic>
          <p:nvPicPr>
            <p:cNvPr id="54279" name="Picture 9"/>
            <p:cNvPicPr>
              <a:picLocks noChangeAspect="1" noChangeArrowheads="1"/>
            </p:cNvPicPr>
            <p:nvPr/>
          </p:nvPicPr>
          <p:blipFill>
            <a:blip r:embed="rId3"/>
            <a:srcRect/>
            <a:stretch>
              <a:fillRect/>
            </a:stretch>
          </p:blipFill>
          <p:spPr bwMode="auto">
            <a:xfrm>
              <a:off x="4424" y="981"/>
              <a:ext cx="1045" cy="1089"/>
            </a:xfrm>
            <a:prstGeom prst="rect">
              <a:avLst/>
            </a:prstGeom>
            <a:noFill/>
            <a:ln w="9525">
              <a:noFill/>
              <a:round/>
              <a:headEnd/>
              <a:tailEnd/>
            </a:ln>
          </p:spPr>
        </p:pic>
        <p:sp>
          <p:nvSpPr>
            <p:cNvPr id="54280" name="Text Box 10"/>
            <p:cNvSpPr txBox="1">
              <a:spLocks noChangeArrowheads="1"/>
            </p:cNvSpPr>
            <p:nvPr/>
          </p:nvSpPr>
          <p:spPr bwMode="auto">
            <a:xfrm>
              <a:off x="4195" y="2040"/>
              <a:ext cx="1452" cy="239"/>
            </a:xfrm>
            <a:prstGeom prst="rect">
              <a:avLst/>
            </a:prstGeom>
            <a:solidFill>
              <a:srgbClr val="DFE2FD"/>
            </a:solidFill>
            <a:ln w="12700">
              <a:solidFill>
                <a:schemeClr val="tx1"/>
              </a:solidFill>
              <a:miter lim="800000"/>
              <a:headEnd/>
              <a:tailEnd/>
            </a:ln>
          </p:spPr>
          <p:txBody>
            <a:bodyPr>
              <a:spAutoFit/>
            </a:bodyPr>
            <a:lstStyle/>
            <a:p>
              <a:pPr eaLnBrk="0" hangingPunct="0">
                <a:spcBef>
                  <a:spcPct val="50000"/>
                </a:spcBef>
              </a:pPr>
              <a:r>
                <a:rPr lang="fr-FR" b="1"/>
                <a:t>Professor PhD Uhu</a:t>
              </a:r>
            </a:p>
          </p:txBody>
        </p:sp>
      </p:grpSp>
      <p:sp>
        <p:nvSpPr>
          <p:cNvPr id="54274" name="Rectangle 2"/>
          <p:cNvSpPr>
            <a:spLocks noGrp="1" noChangeArrowheads="1"/>
          </p:cNvSpPr>
          <p:nvPr/>
        </p:nvSpPr>
        <p:spPr bwMode="auto">
          <a:xfrm>
            <a:off x="647700" y="3141663"/>
            <a:ext cx="7848600" cy="3398837"/>
          </a:xfrm>
          <a:prstGeom prst="rect">
            <a:avLst/>
          </a:prstGeom>
          <a:solidFill>
            <a:srgbClr val="DDDDDD"/>
          </a:solidFill>
          <a:ln w="9525">
            <a:solidFill>
              <a:schemeClr val="tx1"/>
            </a:solidFill>
            <a:miter lim="800000"/>
            <a:headEnd/>
            <a:tailEnd/>
          </a:ln>
        </p:spPr>
        <p:txBody>
          <a:bodyPr/>
          <a:lstStyle/>
          <a:p>
            <a:pPr algn="just">
              <a:lnSpc>
                <a:spcPct val="80000"/>
              </a:lnSpc>
              <a:spcBef>
                <a:spcPct val="40000"/>
              </a:spcBef>
            </a:pPr>
            <a:endParaRPr lang="en-GB" sz="3200">
              <a:latin typeface="Times New Roman" pitchFamily="18" charset="0"/>
            </a:endParaRPr>
          </a:p>
        </p:txBody>
      </p:sp>
      <p:sp>
        <p:nvSpPr>
          <p:cNvPr id="54275" name="Text Box 3"/>
          <p:cNvSpPr txBox="1">
            <a:spLocks noChangeArrowheads="1"/>
          </p:cNvSpPr>
          <p:nvPr/>
        </p:nvSpPr>
        <p:spPr bwMode="auto">
          <a:xfrm>
            <a:off x="762000" y="3141663"/>
            <a:ext cx="7620000" cy="3540125"/>
          </a:xfrm>
          <a:prstGeom prst="rect">
            <a:avLst/>
          </a:prstGeom>
          <a:noFill/>
          <a:ln w="9525">
            <a:noFill/>
            <a:miter lim="800000"/>
            <a:headEnd/>
            <a:tailEnd/>
          </a:ln>
        </p:spPr>
        <p:txBody>
          <a:bodyPr>
            <a:spAutoFit/>
          </a:bodyPr>
          <a:lstStyle/>
          <a:p>
            <a:pPr marL="88900" algn="just"/>
            <a:r>
              <a:rPr lang="en-US" sz="2800" b="1" i="1"/>
              <a:t>Every opportunity to </a:t>
            </a:r>
            <a:r>
              <a:rPr lang="en-US" sz="2800" b="1" i="1">
                <a:solidFill>
                  <a:schemeClr val="accent2"/>
                </a:solidFill>
              </a:rPr>
              <a:t>encourage pupils to use knowledge and competences acquired in languages they are taught or know</a:t>
            </a:r>
            <a:r>
              <a:rPr lang="en-US" sz="2800" b="1" i="1"/>
              <a:t> must</a:t>
            </a:r>
          </a:p>
          <a:p>
            <a:pPr marL="88900" algn="just"/>
            <a:r>
              <a:rPr lang="en-US" sz="2800" b="1" i="1"/>
              <a:t>be taken, in order to </a:t>
            </a:r>
            <a:r>
              <a:rPr lang="en-US" sz="2800" b="1" i="1">
                <a:solidFill>
                  <a:schemeClr val="accent2"/>
                </a:solidFill>
              </a:rPr>
              <a:t>highlight points of convergence</a:t>
            </a:r>
            <a:r>
              <a:rPr lang="en-US" sz="2800" b="1" i="1"/>
              <a:t>, and  to help them </a:t>
            </a:r>
            <a:r>
              <a:rPr lang="en-US" sz="2800" b="1" i="1">
                <a:solidFill>
                  <a:schemeClr val="accent2"/>
                </a:solidFill>
              </a:rPr>
              <a:t>to understand how languages work</a:t>
            </a:r>
            <a:r>
              <a:rPr lang="en-US" sz="2800" b="1" i="1"/>
              <a:t>, and to develop their plurilingual repertoires in an optimal way.</a:t>
            </a:r>
            <a:r>
              <a:rPr lang="fr-FR" sz="2800" b="1" i="1"/>
              <a:t>  </a:t>
            </a:r>
          </a:p>
        </p:txBody>
      </p:sp>
      <p:sp>
        <p:nvSpPr>
          <p:cNvPr id="54276" name="AutoShape 5"/>
          <p:cNvSpPr>
            <a:spLocks noChangeArrowheads="1"/>
          </p:cNvSpPr>
          <p:nvPr/>
        </p:nvSpPr>
        <p:spPr bwMode="auto">
          <a:xfrm>
            <a:off x="2916238" y="404813"/>
            <a:ext cx="5400675" cy="2592387"/>
          </a:xfrm>
          <a:prstGeom prst="wedgeRoundRectCallout">
            <a:avLst>
              <a:gd name="adj1" fmla="val -75014"/>
              <a:gd name="adj2" fmla="val -30157"/>
              <a:gd name="adj3" fmla="val 16667"/>
            </a:avLst>
          </a:prstGeom>
          <a:solidFill>
            <a:srgbClr val="FFFFCC"/>
          </a:solidFill>
          <a:ln w="9525">
            <a:solidFill>
              <a:schemeClr val="tx1"/>
            </a:solidFill>
            <a:miter lim="800000"/>
            <a:headEnd/>
            <a:tailEnd/>
          </a:ln>
        </p:spPr>
        <p:txBody>
          <a:bodyPr/>
          <a:lstStyle/>
          <a:p>
            <a:pPr algn="ctr"/>
            <a:endParaRPr lang="en-GB" sz="2400">
              <a:latin typeface="Times New Roman" pitchFamily="18" charset="0"/>
            </a:endParaRPr>
          </a:p>
        </p:txBody>
      </p:sp>
      <p:sp>
        <p:nvSpPr>
          <p:cNvPr id="54277" name="Text Box 6"/>
          <p:cNvSpPr txBox="1">
            <a:spLocks noChangeArrowheads="1"/>
          </p:cNvSpPr>
          <p:nvPr/>
        </p:nvSpPr>
        <p:spPr bwMode="auto">
          <a:xfrm>
            <a:off x="2987675" y="549275"/>
            <a:ext cx="5329238" cy="1938338"/>
          </a:xfrm>
          <a:prstGeom prst="rect">
            <a:avLst/>
          </a:prstGeom>
          <a:noFill/>
          <a:ln w="9525">
            <a:noFill/>
            <a:miter lim="800000"/>
            <a:headEnd/>
            <a:tailEnd/>
          </a:ln>
        </p:spPr>
        <p:txBody>
          <a:bodyPr>
            <a:spAutoFit/>
          </a:bodyPr>
          <a:lstStyle/>
          <a:p>
            <a:pPr>
              <a:spcBef>
                <a:spcPct val="50000"/>
              </a:spcBef>
            </a:pPr>
            <a:r>
              <a:rPr lang="en-US" sz="2400" b="1"/>
              <a:t>The  consequences are clearly outlined in the </a:t>
            </a:r>
            <a:r>
              <a:rPr lang="fr-FR" sz="2400" b="1"/>
              <a:t>in the  </a:t>
            </a:r>
            <a:r>
              <a:rPr lang="en-US" sz="2400" b="1" i="1"/>
              <a:t>Guide for the development and implementation of curricula for plurilingual and intercultural education , 2010, 21. </a:t>
            </a:r>
            <a:endParaRPr lang="fr-FR" sz="2400" b="1" i="1"/>
          </a:p>
        </p:txBody>
      </p:sp>
      <p:sp>
        <p:nvSpPr>
          <p:cNvPr id="54278" name="Text Box 7"/>
          <p:cNvSpPr txBox="1">
            <a:spLocks noChangeArrowheads="1"/>
          </p:cNvSpPr>
          <p:nvPr/>
        </p:nvSpPr>
        <p:spPr bwMode="auto">
          <a:xfrm>
            <a:off x="8423275" y="638175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54E77367-994F-4988-8E6B-DE9F640115C7}" type="slidenum">
              <a:rPr lang="fr-FR" sz="2400" b="1">
                <a:solidFill>
                  <a:schemeClr val="accent2"/>
                </a:solidFill>
              </a:rPr>
              <a:pPr algn="ctr" eaLnBrk="0" hangingPunct="0">
                <a:spcBef>
                  <a:spcPct val="50000"/>
                </a:spcBef>
              </a:pPr>
              <a:t>19</a:t>
            </a:fld>
            <a:endParaRPr lang="fr-FR" sz="2400" b="1">
              <a:solidFill>
                <a:schemeClr val="accent2"/>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4"/>
          <p:cNvPicPr>
            <a:picLocks noChangeAspect="1" noChangeArrowheads="1"/>
          </p:cNvPicPr>
          <p:nvPr/>
        </p:nvPicPr>
        <p:blipFill>
          <a:blip r:embed="rId3"/>
          <a:srcRect/>
          <a:stretch>
            <a:fillRect/>
          </a:stretch>
        </p:blipFill>
        <p:spPr bwMode="auto">
          <a:xfrm>
            <a:off x="611188" y="476250"/>
            <a:ext cx="1141412" cy="2528888"/>
          </a:xfrm>
          <a:prstGeom prst="rect">
            <a:avLst/>
          </a:prstGeom>
          <a:noFill/>
          <a:ln w="9525">
            <a:noFill/>
            <a:round/>
            <a:headEnd/>
            <a:tailEnd/>
          </a:ln>
        </p:spPr>
      </p:pic>
      <p:sp>
        <p:nvSpPr>
          <p:cNvPr id="19458" name="AutoShape 35"/>
          <p:cNvSpPr>
            <a:spLocks noChangeArrowheads="1"/>
          </p:cNvSpPr>
          <p:nvPr/>
        </p:nvSpPr>
        <p:spPr bwMode="auto">
          <a:xfrm>
            <a:off x="1979613" y="188913"/>
            <a:ext cx="6985000" cy="1584325"/>
          </a:xfrm>
          <a:prstGeom prst="wedgeEllipseCallout">
            <a:avLst>
              <a:gd name="adj1" fmla="val -55157"/>
              <a:gd name="adj2" fmla="val 19338"/>
            </a:avLst>
          </a:prstGeom>
          <a:solidFill>
            <a:schemeClr val="accent1"/>
          </a:solidFill>
          <a:ln w="9525">
            <a:solidFill>
              <a:schemeClr val="tx1"/>
            </a:solidFill>
            <a:miter lim="800000"/>
            <a:headEnd/>
            <a:tailEnd/>
          </a:ln>
        </p:spPr>
        <p:txBody>
          <a:bodyPr/>
          <a:lstStyle/>
          <a:p>
            <a:pPr algn="ctr" eaLnBrk="0" hangingPunct="0"/>
            <a:r>
              <a:rPr lang="fr-FR" sz="2400"/>
              <a:t>Hello everybody! Nice to meet you! My name is Carapito. I will be guiding you through this module!</a:t>
            </a:r>
            <a:endParaRPr lang="fr-FR" sz="2400" b="1">
              <a:solidFill>
                <a:srgbClr val="FF3300"/>
              </a:solidFill>
            </a:endParaRPr>
          </a:p>
        </p:txBody>
      </p:sp>
      <p:sp>
        <p:nvSpPr>
          <p:cNvPr id="19459" name="Text Box 11"/>
          <p:cNvSpPr txBox="1">
            <a:spLocks noChangeArrowheads="1"/>
          </p:cNvSpPr>
          <p:nvPr/>
        </p:nvSpPr>
        <p:spPr bwMode="auto">
          <a:xfrm>
            <a:off x="8712200" y="6381750"/>
            <a:ext cx="468313"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F98DA98B-CBEB-44FC-BB56-20512A09954E}" type="slidenum">
              <a:rPr lang="fr-FR" sz="2400" b="1">
                <a:solidFill>
                  <a:schemeClr val="accent2"/>
                </a:solidFill>
              </a:rPr>
              <a:pPr algn="ctr" eaLnBrk="0" hangingPunct="0">
                <a:spcBef>
                  <a:spcPct val="50000"/>
                </a:spcBef>
              </a:pPr>
              <a:t>2</a:t>
            </a:fld>
            <a:endParaRPr lang="fr-FR" sz="2400" b="1">
              <a:solidFill>
                <a:schemeClr val="accent2"/>
              </a:solidFill>
            </a:endParaRPr>
          </a:p>
        </p:txBody>
      </p:sp>
      <p:pic>
        <p:nvPicPr>
          <p:cNvPr id="110607" name="Picture 15"/>
          <p:cNvPicPr>
            <a:picLocks noChangeAspect="1" noChangeArrowheads="1"/>
          </p:cNvPicPr>
          <p:nvPr/>
        </p:nvPicPr>
        <p:blipFill>
          <a:blip r:embed="rId4"/>
          <a:srcRect/>
          <a:stretch>
            <a:fillRect/>
          </a:stretch>
        </p:blipFill>
        <p:spPr bwMode="auto">
          <a:xfrm>
            <a:off x="7653338" y="4724400"/>
            <a:ext cx="1311275" cy="1563688"/>
          </a:xfrm>
          <a:prstGeom prst="rect">
            <a:avLst/>
          </a:prstGeom>
          <a:noFill/>
          <a:ln w="9525">
            <a:noFill/>
            <a:miter lim="800000"/>
            <a:headEnd/>
            <a:tailEnd/>
          </a:ln>
        </p:spPr>
      </p:pic>
      <p:grpSp>
        <p:nvGrpSpPr>
          <p:cNvPr id="5" name="Group 14"/>
          <p:cNvGrpSpPr>
            <a:grpSpLocks/>
          </p:cNvGrpSpPr>
          <p:nvPr/>
        </p:nvGrpSpPr>
        <p:grpSpPr bwMode="auto">
          <a:xfrm>
            <a:off x="6877050" y="2205038"/>
            <a:ext cx="1728788" cy="1800225"/>
            <a:chOff x="2064" y="1797"/>
            <a:chExt cx="2086" cy="1633"/>
          </a:xfrm>
        </p:grpSpPr>
        <p:pic>
          <p:nvPicPr>
            <p:cNvPr id="19466" name="Picture 15"/>
            <p:cNvPicPr>
              <a:picLocks noChangeAspect="1" noChangeArrowheads="1"/>
            </p:cNvPicPr>
            <p:nvPr/>
          </p:nvPicPr>
          <p:blipFill>
            <a:blip r:embed="rId5"/>
            <a:srcRect/>
            <a:stretch>
              <a:fillRect/>
            </a:stretch>
          </p:blipFill>
          <p:spPr bwMode="auto">
            <a:xfrm>
              <a:off x="3107" y="1797"/>
              <a:ext cx="1043" cy="1633"/>
            </a:xfrm>
            <a:prstGeom prst="rect">
              <a:avLst/>
            </a:prstGeom>
            <a:noFill/>
            <a:ln w="9525">
              <a:noFill/>
              <a:miter lim="800000"/>
              <a:headEnd/>
              <a:tailEnd/>
            </a:ln>
          </p:spPr>
        </p:pic>
        <p:pic>
          <p:nvPicPr>
            <p:cNvPr id="19467" name="Picture 16"/>
            <p:cNvPicPr>
              <a:picLocks noChangeAspect="1" noChangeArrowheads="1"/>
            </p:cNvPicPr>
            <p:nvPr/>
          </p:nvPicPr>
          <p:blipFill>
            <a:blip r:embed="rId6"/>
            <a:srcRect/>
            <a:stretch>
              <a:fillRect/>
            </a:stretch>
          </p:blipFill>
          <p:spPr bwMode="auto">
            <a:xfrm>
              <a:off x="2064" y="1842"/>
              <a:ext cx="1076" cy="1497"/>
            </a:xfrm>
            <a:prstGeom prst="rect">
              <a:avLst/>
            </a:prstGeom>
            <a:noFill/>
            <a:ln w="9525">
              <a:noFill/>
              <a:miter lim="800000"/>
              <a:headEnd/>
              <a:tailEnd/>
            </a:ln>
          </p:spPr>
        </p:pic>
      </p:grpSp>
      <p:sp>
        <p:nvSpPr>
          <p:cNvPr id="2" name="AutoShape 35"/>
          <p:cNvSpPr>
            <a:spLocks noChangeArrowheads="1"/>
          </p:cNvSpPr>
          <p:nvPr/>
        </p:nvSpPr>
        <p:spPr bwMode="auto">
          <a:xfrm>
            <a:off x="2266950" y="1844675"/>
            <a:ext cx="4608513" cy="2160588"/>
          </a:xfrm>
          <a:prstGeom prst="wedgeEllipseCallout">
            <a:avLst>
              <a:gd name="adj1" fmla="val -72356"/>
              <a:gd name="adj2" fmla="val -74171"/>
            </a:avLst>
          </a:prstGeom>
          <a:solidFill>
            <a:schemeClr val="accent1"/>
          </a:solidFill>
          <a:ln w="9525">
            <a:solidFill>
              <a:schemeClr val="tx1"/>
            </a:solidFill>
            <a:miter lim="800000"/>
            <a:headEnd/>
            <a:tailEnd/>
          </a:ln>
        </p:spPr>
        <p:txBody>
          <a:bodyPr/>
          <a:lstStyle/>
          <a:p>
            <a:pPr algn="ctr" eaLnBrk="0" hangingPunct="0"/>
            <a:r>
              <a:rPr lang="fr-FR" sz="2400"/>
              <a:t>I hope you have been able to find partners to work with… It is more fun that way!</a:t>
            </a:r>
            <a:endParaRPr lang="fr-FR" sz="2400" b="1">
              <a:solidFill>
                <a:srgbClr val="FF3300"/>
              </a:solidFill>
            </a:endParaRPr>
          </a:p>
        </p:txBody>
      </p:sp>
      <p:sp>
        <p:nvSpPr>
          <p:cNvPr id="3" name="AutoShape 35"/>
          <p:cNvSpPr>
            <a:spLocks noChangeArrowheads="1"/>
          </p:cNvSpPr>
          <p:nvPr/>
        </p:nvSpPr>
        <p:spPr bwMode="auto">
          <a:xfrm>
            <a:off x="179388" y="3429000"/>
            <a:ext cx="2376487" cy="3024188"/>
          </a:xfrm>
          <a:prstGeom prst="wedgeEllipseCallout">
            <a:avLst>
              <a:gd name="adj1" fmla="val -7181"/>
              <a:gd name="adj2" fmla="val -119870"/>
            </a:avLst>
          </a:prstGeom>
          <a:solidFill>
            <a:schemeClr val="accent1"/>
          </a:solidFill>
          <a:ln w="9525">
            <a:solidFill>
              <a:schemeClr val="tx1"/>
            </a:solidFill>
            <a:miter lim="800000"/>
            <a:headEnd/>
            <a:tailEnd/>
          </a:ln>
        </p:spPr>
        <p:txBody>
          <a:bodyPr/>
          <a:lstStyle/>
          <a:p>
            <a:pPr algn="ctr" eaLnBrk="0" hangingPunct="0"/>
            <a:r>
              <a:rPr lang="fr-FR" sz="2400"/>
              <a:t>But it is not necessary. You can also work alone…</a:t>
            </a:r>
            <a:endParaRPr lang="fr-FR" sz="2400" b="1">
              <a:solidFill>
                <a:srgbClr val="FF3300"/>
              </a:solidFill>
            </a:endParaRPr>
          </a:p>
        </p:txBody>
      </p:sp>
      <p:sp>
        <p:nvSpPr>
          <p:cNvPr id="4" name="AutoShape 35"/>
          <p:cNvSpPr>
            <a:spLocks noChangeArrowheads="1"/>
          </p:cNvSpPr>
          <p:nvPr/>
        </p:nvSpPr>
        <p:spPr bwMode="auto">
          <a:xfrm>
            <a:off x="3922713" y="4724400"/>
            <a:ext cx="3529012" cy="1944688"/>
          </a:xfrm>
          <a:prstGeom prst="wedgeEllipseCallout">
            <a:avLst>
              <a:gd name="adj1" fmla="val -118556"/>
              <a:gd name="adj2" fmla="val -219222"/>
            </a:avLst>
          </a:prstGeom>
          <a:solidFill>
            <a:schemeClr val="accent1"/>
          </a:solidFill>
          <a:ln w="9525">
            <a:solidFill>
              <a:schemeClr val="tx1"/>
            </a:solidFill>
            <a:miter lim="800000"/>
            <a:headEnd/>
            <a:tailEnd/>
          </a:ln>
        </p:spPr>
        <p:txBody>
          <a:bodyPr/>
          <a:lstStyle/>
          <a:p>
            <a:pPr algn="ctr" eaLnBrk="0" hangingPunct="0"/>
            <a:r>
              <a:rPr lang="en-US" sz="2400"/>
              <a:t>As you will see, many people will accompany you!</a:t>
            </a:r>
          </a:p>
          <a:p>
            <a:pPr algn="ctr" eaLnBrk="0" hangingPunct="0"/>
            <a:endParaRPr lang="fr-FR" sz="2400" b="1">
              <a:solidFill>
                <a:srgbClr val="FF3300"/>
              </a:solidFill>
            </a:endParaRPr>
          </a:p>
        </p:txBody>
      </p:sp>
      <p:pic>
        <p:nvPicPr>
          <p:cNvPr id="110605" name="Picture 13"/>
          <p:cNvPicPr>
            <a:picLocks noChangeAspect="1" noChangeArrowheads="1"/>
          </p:cNvPicPr>
          <p:nvPr/>
        </p:nvPicPr>
        <p:blipFill>
          <a:blip r:embed="rId7"/>
          <a:srcRect/>
          <a:stretch>
            <a:fillRect/>
          </a:stretch>
        </p:blipFill>
        <p:spPr bwMode="auto">
          <a:xfrm>
            <a:off x="2627313" y="5084763"/>
            <a:ext cx="1173162" cy="15636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7" presetClass="entr" presetSubtype="1" fill="hold" nodeType="afterEffect">
                                  <p:stCondLst>
                                    <p:cond delay="1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3000"/>
                            </p:stCondLst>
                            <p:childTnLst>
                              <p:par>
                                <p:cTn id="14" presetID="8" presetClass="emph" presetSubtype="0" fill="hold" nodeType="afterEffect">
                                  <p:stCondLst>
                                    <p:cond delay="0"/>
                                  </p:stCondLst>
                                  <p:childTnLst>
                                    <p:animRot by="21600000">
                                      <p:cBhvr>
                                        <p:cTn id="15" dur="20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000"/>
                                        <p:tgtEl>
                                          <p:spTgt spid="3"/>
                                        </p:tgtEl>
                                      </p:cBhvr>
                                    </p:animEffect>
                                  </p:childTnLst>
                                </p:cTn>
                              </p:par>
                            </p:childTnLst>
                          </p:cTn>
                        </p:par>
                        <p:par>
                          <p:cTn id="21" fill="hold">
                            <p:stCondLst>
                              <p:cond delay="1000"/>
                            </p:stCondLst>
                            <p:childTnLst>
                              <p:par>
                                <p:cTn id="22" presetID="7" presetClass="entr" presetSubtype="8" fill="hold" nodeType="afterEffect">
                                  <p:stCondLst>
                                    <p:cond delay="1500"/>
                                  </p:stCondLst>
                                  <p:childTnLst>
                                    <p:set>
                                      <p:cBhvr>
                                        <p:cTn id="23" dur="1" fill="hold">
                                          <p:stCondLst>
                                            <p:cond delay="0"/>
                                          </p:stCondLst>
                                        </p:cTn>
                                        <p:tgtEl>
                                          <p:spTgt spid="110605"/>
                                        </p:tgtEl>
                                        <p:attrNameLst>
                                          <p:attrName>style.visibility</p:attrName>
                                        </p:attrNameLst>
                                      </p:cBhvr>
                                      <p:to>
                                        <p:strVal val="visible"/>
                                      </p:to>
                                    </p:set>
                                    <p:anim calcmode="lin" valueType="num">
                                      <p:cBhvr additive="base">
                                        <p:cTn id="24" dur="1000" fill="hold"/>
                                        <p:tgtEl>
                                          <p:spTgt spid="110605"/>
                                        </p:tgtEl>
                                        <p:attrNameLst>
                                          <p:attrName>ppt_x</p:attrName>
                                        </p:attrNameLst>
                                      </p:cBhvr>
                                      <p:tavLst>
                                        <p:tav tm="0">
                                          <p:val>
                                            <p:strVal val="0-#ppt_w/2"/>
                                          </p:val>
                                        </p:tav>
                                        <p:tav tm="100000">
                                          <p:val>
                                            <p:strVal val="#ppt_x"/>
                                          </p:val>
                                        </p:tav>
                                      </p:tavLst>
                                    </p:anim>
                                    <p:anim calcmode="lin" valueType="num">
                                      <p:cBhvr additive="base">
                                        <p:cTn id="25" dur="1000" fill="hold"/>
                                        <p:tgtEl>
                                          <p:spTgt spid="110605"/>
                                        </p:tgtEl>
                                        <p:attrNameLst>
                                          <p:attrName>ppt_y</p:attrName>
                                        </p:attrNameLst>
                                      </p:cBhvr>
                                      <p:tavLst>
                                        <p:tav tm="0">
                                          <p:val>
                                            <p:strVal val="#ppt_y"/>
                                          </p:val>
                                        </p:tav>
                                        <p:tav tm="100000">
                                          <p:val>
                                            <p:strVal val="#ppt_y"/>
                                          </p:val>
                                        </p:tav>
                                      </p:tavLst>
                                    </p:anim>
                                  </p:childTnLst>
                                </p:cTn>
                              </p:par>
                            </p:childTnLst>
                          </p:cTn>
                        </p:par>
                        <p:par>
                          <p:cTn id="26" fill="hold">
                            <p:stCondLst>
                              <p:cond delay="3500"/>
                            </p:stCondLst>
                            <p:childTnLst>
                              <p:par>
                                <p:cTn id="27" presetID="8" presetClass="emph" presetSubtype="0" fill="hold" nodeType="afterEffect">
                                  <p:stCondLst>
                                    <p:cond delay="0"/>
                                  </p:stCondLst>
                                  <p:childTnLst>
                                    <p:animRot by="21600000">
                                      <p:cBhvr>
                                        <p:cTn id="28" dur="1000" fill="hold"/>
                                        <p:tgtEl>
                                          <p:spTgt spid="110605"/>
                                        </p:tgtEl>
                                        <p:attrNameLst>
                                          <p:attrName>r</p:attrName>
                                        </p:attrNameLst>
                                      </p:cBhvr>
                                    </p:animRot>
                                  </p:childTnLst>
                                </p:cTn>
                              </p:par>
                            </p:childTnLst>
                          </p:cTn>
                        </p:par>
                        <p:par>
                          <p:cTn id="29" fill="hold">
                            <p:stCondLst>
                              <p:cond delay="4500"/>
                            </p:stCondLst>
                            <p:childTnLst>
                              <p:par>
                                <p:cTn id="30" presetID="7" presetClass="entr" presetSubtype="1" fill="hold" nodeType="afterEffect">
                                  <p:stCondLst>
                                    <p:cond delay="500"/>
                                  </p:stCondLst>
                                  <p:childTnLst>
                                    <p:set>
                                      <p:cBhvr>
                                        <p:cTn id="31" dur="1" fill="hold">
                                          <p:stCondLst>
                                            <p:cond delay="0"/>
                                          </p:stCondLst>
                                        </p:cTn>
                                        <p:tgtEl>
                                          <p:spTgt spid="110607"/>
                                        </p:tgtEl>
                                        <p:attrNameLst>
                                          <p:attrName>style.visibility</p:attrName>
                                        </p:attrNameLst>
                                      </p:cBhvr>
                                      <p:to>
                                        <p:strVal val="visible"/>
                                      </p:to>
                                    </p:set>
                                    <p:anim calcmode="lin" valueType="num">
                                      <p:cBhvr additive="base">
                                        <p:cTn id="32" dur="1000" fill="hold"/>
                                        <p:tgtEl>
                                          <p:spTgt spid="110607"/>
                                        </p:tgtEl>
                                        <p:attrNameLst>
                                          <p:attrName>ppt_x</p:attrName>
                                        </p:attrNameLst>
                                      </p:cBhvr>
                                      <p:tavLst>
                                        <p:tav tm="0">
                                          <p:val>
                                            <p:strVal val="#ppt_x"/>
                                          </p:val>
                                        </p:tav>
                                        <p:tav tm="100000">
                                          <p:val>
                                            <p:strVal val="#ppt_x"/>
                                          </p:val>
                                        </p:tav>
                                      </p:tavLst>
                                    </p:anim>
                                    <p:anim calcmode="lin" valueType="num">
                                      <p:cBhvr additive="base">
                                        <p:cTn id="33" dur="1000" fill="hold"/>
                                        <p:tgtEl>
                                          <p:spTgt spid="110607"/>
                                        </p:tgtEl>
                                        <p:attrNameLst>
                                          <p:attrName>ppt_y</p:attrName>
                                        </p:attrNameLst>
                                      </p:cBhvr>
                                      <p:tavLst>
                                        <p:tav tm="0">
                                          <p:val>
                                            <p:strVal val="0-#ppt_h/2"/>
                                          </p:val>
                                        </p:tav>
                                        <p:tav tm="100000">
                                          <p:val>
                                            <p:strVal val="#ppt_y"/>
                                          </p:val>
                                        </p:tav>
                                      </p:tavLst>
                                    </p:anim>
                                  </p:childTnLst>
                                </p:cTn>
                              </p:par>
                            </p:childTnLst>
                          </p:cTn>
                        </p:par>
                        <p:par>
                          <p:cTn id="34" fill="hold">
                            <p:stCondLst>
                              <p:cond delay="6000"/>
                            </p:stCondLst>
                            <p:childTnLst>
                              <p:par>
                                <p:cTn id="35" presetID="8" presetClass="emph" presetSubtype="0" fill="hold" nodeType="afterEffect">
                                  <p:stCondLst>
                                    <p:cond delay="0"/>
                                  </p:stCondLst>
                                  <p:childTnLst>
                                    <p:animRot by="21600000">
                                      <p:cBhvr>
                                        <p:cTn id="36" dur="1000" fill="hold"/>
                                        <p:tgtEl>
                                          <p:spTgt spid="110607"/>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1" name="Group 14"/>
          <p:cNvGrpSpPr>
            <a:grpSpLocks/>
          </p:cNvGrpSpPr>
          <p:nvPr/>
        </p:nvGrpSpPr>
        <p:grpSpPr bwMode="auto">
          <a:xfrm>
            <a:off x="0" y="188913"/>
            <a:ext cx="2339975" cy="2060575"/>
            <a:chOff x="4195" y="981"/>
            <a:chExt cx="1452" cy="1298"/>
          </a:xfrm>
        </p:grpSpPr>
        <p:pic>
          <p:nvPicPr>
            <p:cNvPr id="56327" name="Picture 15"/>
            <p:cNvPicPr>
              <a:picLocks noChangeAspect="1" noChangeArrowheads="1"/>
            </p:cNvPicPr>
            <p:nvPr/>
          </p:nvPicPr>
          <p:blipFill>
            <a:blip r:embed="rId3"/>
            <a:srcRect/>
            <a:stretch>
              <a:fillRect/>
            </a:stretch>
          </p:blipFill>
          <p:spPr bwMode="auto">
            <a:xfrm>
              <a:off x="4424" y="981"/>
              <a:ext cx="1045" cy="1089"/>
            </a:xfrm>
            <a:prstGeom prst="rect">
              <a:avLst/>
            </a:prstGeom>
            <a:noFill/>
            <a:ln w="9525">
              <a:noFill/>
              <a:round/>
              <a:headEnd/>
              <a:tailEnd/>
            </a:ln>
          </p:spPr>
        </p:pic>
        <p:sp>
          <p:nvSpPr>
            <p:cNvPr id="56328" name="Text Box 16"/>
            <p:cNvSpPr txBox="1">
              <a:spLocks noChangeArrowheads="1"/>
            </p:cNvSpPr>
            <p:nvPr/>
          </p:nvSpPr>
          <p:spPr bwMode="auto">
            <a:xfrm>
              <a:off x="4195" y="2040"/>
              <a:ext cx="1452" cy="239"/>
            </a:xfrm>
            <a:prstGeom prst="rect">
              <a:avLst/>
            </a:prstGeom>
            <a:solidFill>
              <a:srgbClr val="DFE2FD"/>
            </a:solidFill>
            <a:ln w="12700">
              <a:solidFill>
                <a:schemeClr val="tx1"/>
              </a:solidFill>
              <a:miter lim="800000"/>
              <a:headEnd/>
              <a:tailEnd/>
            </a:ln>
          </p:spPr>
          <p:txBody>
            <a:bodyPr>
              <a:spAutoFit/>
            </a:bodyPr>
            <a:lstStyle/>
            <a:p>
              <a:pPr eaLnBrk="0" hangingPunct="0">
                <a:spcBef>
                  <a:spcPct val="50000"/>
                </a:spcBef>
              </a:pPr>
              <a:r>
                <a:rPr lang="fr-FR" b="1"/>
                <a:t>Professor PhD Uhu</a:t>
              </a:r>
            </a:p>
          </p:txBody>
        </p:sp>
      </p:grpSp>
      <p:sp>
        <p:nvSpPr>
          <p:cNvPr id="56322" name="AutoShape 6"/>
          <p:cNvSpPr>
            <a:spLocks noChangeArrowheads="1"/>
          </p:cNvSpPr>
          <p:nvPr/>
        </p:nvSpPr>
        <p:spPr bwMode="auto">
          <a:xfrm>
            <a:off x="3022600" y="404813"/>
            <a:ext cx="5400675" cy="2016125"/>
          </a:xfrm>
          <a:prstGeom prst="wedgeRoundRectCallout">
            <a:avLst>
              <a:gd name="adj1" fmla="val -75014"/>
              <a:gd name="adj2" fmla="val -19764"/>
              <a:gd name="adj3" fmla="val 16667"/>
            </a:avLst>
          </a:prstGeom>
          <a:solidFill>
            <a:srgbClr val="FFFFCC"/>
          </a:solidFill>
          <a:ln w="9525">
            <a:solidFill>
              <a:schemeClr val="tx1"/>
            </a:solidFill>
            <a:miter lim="800000"/>
            <a:headEnd/>
            <a:tailEnd/>
          </a:ln>
        </p:spPr>
        <p:txBody>
          <a:bodyPr/>
          <a:lstStyle/>
          <a:p>
            <a:pPr algn="ctr"/>
            <a:endParaRPr lang="en-GB" sz="2400">
              <a:latin typeface="Times New Roman" pitchFamily="18" charset="0"/>
            </a:endParaRPr>
          </a:p>
        </p:txBody>
      </p:sp>
      <p:sp>
        <p:nvSpPr>
          <p:cNvPr id="56323" name="Text Box 7"/>
          <p:cNvSpPr txBox="1">
            <a:spLocks noChangeArrowheads="1"/>
          </p:cNvSpPr>
          <p:nvPr/>
        </p:nvSpPr>
        <p:spPr bwMode="auto">
          <a:xfrm>
            <a:off x="3419475" y="404813"/>
            <a:ext cx="4608513" cy="1570037"/>
          </a:xfrm>
          <a:prstGeom prst="rect">
            <a:avLst/>
          </a:prstGeom>
          <a:noFill/>
          <a:ln w="9525">
            <a:noFill/>
            <a:miter lim="800000"/>
            <a:headEnd/>
            <a:tailEnd/>
          </a:ln>
        </p:spPr>
        <p:txBody>
          <a:bodyPr>
            <a:spAutoFit/>
          </a:bodyPr>
          <a:lstStyle/>
          <a:p>
            <a:pPr>
              <a:spcBef>
                <a:spcPct val="50000"/>
              </a:spcBef>
            </a:pPr>
            <a:r>
              <a:rPr lang="fr-FR" sz="2400" b="1"/>
              <a:t>This was already stated in the </a:t>
            </a:r>
            <a:r>
              <a:rPr lang="fr-FR" sz="2400" b="1" i="1"/>
              <a:t>Guide </a:t>
            </a:r>
            <a:r>
              <a:rPr lang="en-US" sz="2400" b="1" i="1"/>
              <a:t>for the Development of Language Education Policies in Europe, 2007, 37-38 </a:t>
            </a:r>
            <a:r>
              <a:rPr lang="fr-FR" sz="2400" b="1"/>
              <a:t>:</a:t>
            </a:r>
          </a:p>
        </p:txBody>
      </p:sp>
      <p:sp>
        <p:nvSpPr>
          <p:cNvPr id="56324" name="Rectangle 19"/>
          <p:cNvSpPr>
            <a:spLocks noGrp="1" noChangeArrowheads="1"/>
          </p:cNvSpPr>
          <p:nvPr/>
        </p:nvSpPr>
        <p:spPr bwMode="auto">
          <a:xfrm>
            <a:off x="647700" y="3429000"/>
            <a:ext cx="7848600" cy="3068638"/>
          </a:xfrm>
          <a:prstGeom prst="rect">
            <a:avLst/>
          </a:prstGeom>
          <a:solidFill>
            <a:srgbClr val="DDDDDD"/>
          </a:solidFill>
          <a:ln w="9525">
            <a:solidFill>
              <a:schemeClr val="tx1"/>
            </a:solidFill>
            <a:miter lim="800000"/>
            <a:headEnd/>
            <a:tailEnd/>
          </a:ln>
        </p:spPr>
        <p:txBody>
          <a:bodyPr/>
          <a:lstStyle/>
          <a:p>
            <a:pPr algn="just">
              <a:lnSpc>
                <a:spcPct val="80000"/>
              </a:lnSpc>
              <a:spcBef>
                <a:spcPct val="40000"/>
              </a:spcBef>
            </a:pPr>
            <a:endParaRPr lang="en-GB" sz="3200">
              <a:latin typeface="Times New Roman" pitchFamily="18" charset="0"/>
            </a:endParaRPr>
          </a:p>
        </p:txBody>
      </p:sp>
      <p:sp>
        <p:nvSpPr>
          <p:cNvPr id="56325" name="Text Box 20"/>
          <p:cNvSpPr txBox="1">
            <a:spLocks noChangeArrowheads="1"/>
          </p:cNvSpPr>
          <p:nvPr/>
        </p:nvSpPr>
        <p:spPr bwMode="auto">
          <a:xfrm>
            <a:off x="762000" y="3654425"/>
            <a:ext cx="7620000" cy="2160588"/>
          </a:xfrm>
          <a:prstGeom prst="rect">
            <a:avLst/>
          </a:prstGeom>
          <a:noFill/>
          <a:ln w="9525">
            <a:noFill/>
            <a:miter lim="800000"/>
            <a:headEnd/>
            <a:tailEnd/>
          </a:ln>
        </p:spPr>
        <p:txBody>
          <a:bodyPr>
            <a:spAutoFit/>
          </a:bodyPr>
          <a:lstStyle/>
          <a:p>
            <a:pPr marL="88900" algn="just">
              <a:lnSpc>
                <a:spcPct val="80000"/>
              </a:lnSpc>
            </a:pPr>
            <a:r>
              <a:rPr lang="de-DE" sz="2800" b="1" i="1"/>
              <a:t>The “</a:t>
            </a:r>
            <a:r>
              <a:rPr lang="en-US" sz="2800" b="1" i="1"/>
              <a:t>pedagogical nature”</a:t>
            </a:r>
            <a:r>
              <a:rPr lang="de-DE" sz="2800" b="1" i="1"/>
              <a:t> of the definition of this plurilingual and pluricultural competence </a:t>
            </a:r>
            <a:r>
              <a:rPr lang="en-GB" sz="2800" b="1" i="1"/>
              <a:t>“calls for </a:t>
            </a:r>
            <a:r>
              <a:rPr lang="en-GB" sz="2800" b="1" i="1">
                <a:solidFill>
                  <a:schemeClr val="accent2"/>
                </a:solidFill>
              </a:rPr>
              <a:t>the teaching of different languages to be linked to one another</a:t>
            </a:r>
            <a:r>
              <a:rPr lang="en-GB" sz="2800" b="1" i="1"/>
              <a:t> […] because they are likely to bring into play the same skills”</a:t>
            </a:r>
            <a:r>
              <a:rPr lang="de-DE" sz="2800" b="1" i="1"/>
              <a:t>.</a:t>
            </a:r>
            <a:r>
              <a:rPr lang="fr-FR" sz="2800" b="1" i="1"/>
              <a:t>  </a:t>
            </a:r>
          </a:p>
        </p:txBody>
      </p:sp>
      <p:sp>
        <p:nvSpPr>
          <p:cNvPr id="56326" name="Text Box 11"/>
          <p:cNvSpPr txBox="1">
            <a:spLocks noChangeArrowheads="1"/>
          </p:cNvSpPr>
          <p:nvPr/>
        </p:nvSpPr>
        <p:spPr bwMode="auto">
          <a:xfrm>
            <a:off x="8423275" y="6415088"/>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A17F06A7-4877-4A02-A84F-2351CCEED447}" type="slidenum">
              <a:rPr lang="fr-FR" sz="2400" b="1">
                <a:solidFill>
                  <a:schemeClr val="accent2"/>
                </a:solidFill>
              </a:rPr>
              <a:pPr algn="ctr" eaLnBrk="0" hangingPunct="0">
                <a:spcBef>
                  <a:spcPct val="50000"/>
                </a:spcBef>
              </a:pPr>
              <a:t>20</a:t>
            </a:fld>
            <a:endParaRPr lang="fr-FR" sz="2400" b="1">
              <a:solidFill>
                <a:schemeClr val="accent2"/>
              </a:solidFill>
            </a:endParaRPr>
          </a:p>
        </p:txBody>
      </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nvSpPr>
        <p:spPr bwMode="auto">
          <a:xfrm>
            <a:off x="684213" y="3429000"/>
            <a:ext cx="7848600" cy="3068638"/>
          </a:xfrm>
          <a:prstGeom prst="rect">
            <a:avLst/>
          </a:prstGeom>
          <a:solidFill>
            <a:srgbClr val="DDDDDD"/>
          </a:solidFill>
          <a:ln w="9525">
            <a:solidFill>
              <a:schemeClr val="tx1"/>
            </a:solidFill>
            <a:miter lim="800000"/>
            <a:headEnd/>
            <a:tailEnd/>
          </a:ln>
        </p:spPr>
        <p:txBody>
          <a:bodyPr/>
          <a:lstStyle/>
          <a:p>
            <a:pPr algn="just">
              <a:lnSpc>
                <a:spcPct val="80000"/>
              </a:lnSpc>
              <a:spcBef>
                <a:spcPct val="40000"/>
              </a:spcBef>
            </a:pPr>
            <a:endParaRPr lang="en-GB" sz="3200">
              <a:latin typeface="Times New Roman" pitchFamily="18" charset="0"/>
            </a:endParaRPr>
          </a:p>
        </p:txBody>
      </p:sp>
      <p:sp>
        <p:nvSpPr>
          <p:cNvPr id="58370" name="Text Box 3"/>
          <p:cNvSpPr txBox="1">
            <a:spLocks noChangeArrowheads="1"/>
          </p:cNvSpPr>
          <p:nvPr/>
        </p:nvSpPr>
        <p:spPr bwMode="auto">
          <a:xfrm>
            <a:off x="762000" y="3654425"/>
            <a:ext cx="7620000" cy="2160588"/>
          </a:xfrm>
          <a:prstGeom prst="rect">
            <a:avLst/>
          </a:prstGeom>
          <a:noFill/>
          <a:ln w="9525">
            <a:noFill/>
            <a:miter lim="800000"/>
            <a:headEnd/>
            <a:tailEnd/>
          </a:ln>
        </p:spPr>
        <p:txBody>
          <a:bodyPr>
            <a:spAutoFit/>
          </a:bodyPr>
          <a:lstStyle/>
          <a:p>
            <a:pPr marL="88900" algn="just">
              <a:lnSpc>
                <a:spcPct val="80000"/>
              </a:lnSpc>
            </a:pPr>
            <a:r>
              <a:rPr lang="de-DE" sz="2800" b="1" i="1"/>
              <a:t>The “</a:t>
            </a:r>
            <a:r>
              <a:rPr lang="en-US" sz="2800" b="1" i="1"/>
              <a:t>pedagogical nature”</a:t>
            </a:r>
            <a:r>
              <a:rPr lang="de-DE" sz="2800" b="1" i="1"/>
              <a:t> of the definition of this plurilingual and pluricultural competence </a:t>
            </a:r>
            <a:r>
              <a:rPr lang="en-GB" sz="2800" b="1" i="1"/>
              <a:t>“calls for </a:t>
            </a:r>
            <a:r>
              <a:rPr lang="en-GB" sz="2800" b="1" i="1">
                <a:solidFill>
                  <a:schemeClr val="accent2"/>
                </a:solidFill>
              </a:rPr>
              <a:t>the teaching of different languages to be linked to one another</a:t>
            </a:r>
            <a:r>
              <a:rPr lang="en-GB" sz="2800" b="1" i="1"/>
              <a:t> […] because they are likely to bring into play the same skills”</a:t>
            </a:r>
            <a:r>
              <a:rPr lang="de-DE" sz="2800" b="1" i="1"/>
              <a:t>.</a:t>
            </a:r>
            <a:r>
              <a:rPr lang="fr-FR" sz="2800" b="1" i="1"/>
              <a:t>  </a:t>
            </a:r>
          </a:p>
        </p:txBody>
      </p:sp>
      <p:sp>
        <p:nvSpPr>
          <p:cNvPr id="58371" name="Text Box 9"/>
          <p:cNvSpPr txBox="1">
            <a:spLocks noChangeArrowheads="1"/>
          </p:cNvSpPr>
          <p:nvPr/>
        </p:nvSpPr>
        <p:spPr bwMode="auto">
          <a:xfrm>
            <a:off x="8459788" y="638175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38D828DF-C531-4D58-B47C-0AF4C2DF0AA8}" type="slidenum">
              <a:rPr lang="fr-FR" sz="2400" b="1">
                <a:solidFill>
                  <a:schemeClr val="accent2"/>
                </a:solidFill>
              </a:rPr>
              <a:pPr algn="ctr" eaLnBrk="0" hangingPunct="0">
                <a:spcBef>
                  <a:spcPct val="50000"/>
                </a:spcBef>
              </a:pPr>
              <a:t>21</a:t>
            </a:fld>
            <a:endParaRPr lang="fr-FR" sz="2400" b="1">
              <a:solidFill>
                <a:schemeClr val="accent2"/>
              </a:solidFill>
            </a:endParaRPr>
          </a:p>
        </p:txBody>
      </p:sp>
      <p:grpSp>
        <p:nvGrpSpPr>
          <p:cNvPr id="58372" name="Group 17"/>
          <p:cNvGrpSpPr>
            <a:grpSpLocks/>
          </p:cNvGrpSpPr>
          <p:nvPr/>
        </p:nvGrpSpPr>
        <p:grpSpPr bwMode="auto">
          <a:xfrm>
            <a:off x="179388" y="115888"/>
            <a:ext cx="8532812" cy="3213100"/>
            <a:chOff x="113" y="136"/>
            <a:chExt cx="5375" cy="2024"/>
          </a:xfrm>
        </p:grpSpPr>
        <p:pic>
          <p:nvPicPr>
            <p:cNvPr id="58373" name="Picture 18"/>
            <p:cNvPicPr>
              <a:picLocks noChangeAspect="1" noChangeArrowheads="1"/>
            </p:cNvPicPr>
            <p:nvPr/>
          </p:nvPicPr>
          <p:blipFill>
            <a:blip r:embed="rId3"/>
            <a:srcRect/>
            <a:stretch>
              <a:fillRect/>
            </a:stretch>
          </p:blipFill>
          <p:spPr bwMode="auto">
            <a:xfrm>
              <a:off x="113" y="1374"/>
              <a:ext cx="723" cy="786"/>
            </a:xfrm>
            <a:prstGeom prst="rect">
              <a:avLst/>
            </a:prstGeom>
            <a:noFill/>
            <a:ln w="9525">
              <a:noFill/>
              <a:miter lim="800000"/>
              <a:headEnd/>
              <a:tailEnd/>
            </a:ln>
          </p:spPr>
        </p:pic>
        <p:sp>
          <p:nvSpPr>
            <p:cNvPr id="58374" name="AutoShape 8"/>
            <p:cNvSpPr>
              <a:spLocks noChangeArrowheads="1"/>
            </p:cNvSpPr>
            <p:nvPr/>
          </p:nvSpPr>
          <p:spPr bwMode="auto">
            <a:xfrm>
              <a:off x="1111" y="136"/>
              <a:ext cx="4377" cy="1570"/>
            </a:xfrm>
            <a:prstGeom prst="wedgeEllipseCallout">
              <a:avLst>
                <a:gd name="adj1" fmla="val -63662"/>
                <a:gd name="adj2" fmla="val 41338"/>
              </a:avLst>
            </a:prstGeom>
            <a:solidFill>
              <a:schemeClr val="accent1"/>
            </a:solidFill>
            <a:ln w="9525">
              <a:solidFill>
                <a:schemeClr val="tx1"/>
              </a:solidFill>
              <a:miter lim="800000"/>
              <a:headEnd/>
              <a:tailEnd/>
            </a:ln>
          </p:spPr>
          <p:txBody>
            <a:bodyPr/>
            <a:lstStyle/>
            <a:p>
              <a:pPr algn="ctr" eaLnBrk="0" hangingPunct="0"/>
              <a:r>
                <a:rPr lang="fr-FR" sz="2400" b="1"/>
                <a:t>But how can we </a:t>
              </a:r>
              <a:r>
                <a:rPr lang="fr-FR" sz="2400" b="1">
                  <a:solidFill>
                    <a:schemeClr val="accent2"/>
                  </a:solidFill>
                </a:rPr>
                <a:t>link different languages to one another</a:t>
              </a:r>
              <a:r>
                <a:rPr lang="fr-FR" sz="2400" b="1"/>
                <a:t> in teaching?</a:t>
              </a:r>
            </a:p>
            <a:p>
              <a:pPr algn="ctr" eaLnBrk="0" hangingPunct="0"/>
              <a:r>
                <a:rPr lang="fr-FR" sz="2400" b="1"/>
                <a:t>Are there any approaches which try to put this into practice?</a:t>
              </a:r>
              <a:endParaRPr lang="fr-FR"/>
            </a:p>
          </p:txBody>
        </p:sp>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6"/>
          <p:cNvSpPr>
            <a:spLocks noGrp="1" noChangeArrowheads="1"/>
          </p:cNvSpPr>
          <p:nvPr>
            <p:ph type="sldNum" sz="quarter" idx="12"/>
          </p:nvPr>
        </p:nvSpPr>
        <p:spPr>
          <a:noFill/>
          <a:ln>
            <a:miter lim="800000"/>
            <a:headEnd/>
            <a:tailEnd/>
          </a:ln>
        </p:spPr>
        <p:txBody>
          <a:bodyPr/>
          <a:lstStyle/>
          <a:p>
            <a:fld id="{2A233C26-7B8A-4033-92F9-BE9C90AA7BA6}" type="slidenum">
              <a:rPr lang="fr-FR" smtClean="0"/>
              <a:pPr/>
              <a:t>22</a:t>
            </a:fld>
            <a:endParaRPr lang="fr-FR" smtClean="0"/>
          </a:p>
        </p:txBody>
      </p:sp>
      <p:pic>
        <p:nvPicPr>
          <p:cNvPr id="60418" name="Picture 17" descr="AN00790_"/>
          <p:cNvPicPr>
            <a:picLocks noChangeAspect="1" noChangeArrowheads="1"/>
          </p:cNvPicPr>
          <p:nvPr/>
        </p:nvPicPr>
        <p:blipFill>
          <a:blip r:embed="rId3"/>
          <a:srcRect/>
          <a:stretch>
            <a:fillRect/>
          </a:stretch>
        </p:blipFill>
        <p:spPr bwMode="auto">
          <a:xfrm>
            <a:off x="0" y="3789363"/>
            <a:ext cx="1647825" cy="1717675"/>
          </a:xfrm>
          <a:prstGeom prst="rect">
            <a:avLst/>
          </a:prstGeom>
          <a:noFill/>
          <a:ln w="9525">
            <a:noFill/>
            <a:miter lim="800000"/>
            <a:headEnd/>
            <a:tailEnd/>
          </a:ln>
        </p:spPr>
      </p:pic>
      <p:sp>
        <p:nvSpPr>
          <p:cNvPr id="60419" name="AutoShape 3"/>
          <p:cNvSpPr>
            <a:spLocks noChangeArrowheads="1"/>
          </p:cNvSpPr>
          <p:nvPr/>
        </p:nvSpPr>
        <p:spPr bwMode="auto">
          <a:xfrm>
            <a:off x="1835150" y="2708275"/>
            <a:ext cx="7308850" cy="3889375"/>
          </a:xfrm>
          <a:prstGeom prst="wedgeRoundRectCallout">
            <a:avLst>
              <a:gd name="adj1" fmla="val -61514"/>
              <a:gd name="adj2" fmla="val -2042"/>
              <a:gd name="adj3" fmla="val 16667"/>
            </a:avLst>
          </a:prstGeom>
          <a:solidFill>
            <a:srgbClr val="FFFFCC"/>
          </a:solidFill>
          <a:ln w="9525">
            <a:solidFill>
              <a:schemeClr val="tx1"/>
            </a:solidFill>
            <a:miter lim="800000"/>
            <a:headEnd/>
            <a:tailEnd/>
          </a:ln>
        </p:spPr>
        <p:txBody>
          <a:bodyPr/>
          <a:lstStyle/>
          <a:p>
            <a:pPr algn="ctr"/>
            <a:endParaRPr lang="en-GB" sz="2400">
              <a:latin typeface="Times New Roman" pitchFamily="18" charset="0"/>
            </a:endParaRPr>
          </a:p>
        </p:txBody>
      </p:sp>
      <p:sp>
        <p:nvSpPr>
          <p:cNvPr id="60420" name="Text Box 4"/>
          <p:cNvSpPr txBox="1">
            <a:spLocks noChangeArrowheads="1"/>
          </p:cNvSpPr>
          <p:nvPr/>
        </p:nvSpPr>
        <p:spPr bwMode="auto">
          <a:xfrm>
            <a:off x="1978025" y="2855913"/>
            <a:ext cx="7058025" cy="3638550"/>
          </a:xfrm>
          <a:prstGeom prst="rect">
            <a:avLst/>
          </a:prstGeom>
          <a:noFill/>
          <a:ln w="9525">
            <a:noFill/>
            <a:miter lim="800000"/>
            <a:headEnd/>
            <a:tailEnd/>
          </a:ln>
        </p:spPr>
        <p:txBody>
          <a:bodyPr>
            <a:spAutoFit/>
          </a:bodyPr>
          <a:lstStyle/>
          <a:p>
            <a:pPr>
              <a:lnSpc>
                <a:spcPct val="90000"/>
              </a:lnSpc>
              <a:spcBef>
                <a:spcPct val="30000"/>
              </a:spcBef>
            </a:pPr>
            <a:r>
              <a:rPr lang="fr-FR" sz="2400" b="1"/>
              <a:t>There are two kinds of teaching approaches :</a:t>
            </a:r>
          </a:p>
          <a:p>
            <a:pPr>
              <a:lnSpc>
                <a:spcPct val="90000"/>
              </a:lnSpc>
              <a:spcBef>
                <a:spcPct val="30000"/>
              </a:spcBef>
              <a:buFontTx/>
              <a:buChar char="•"/>
            </a:pPr>
            <a:r>
              <a:rPr lang="en-US" sz="2400" b="1"/>
              <a:t> </a:t>
            </a:r>
            <a:r>
              <a:rPr lang="en-US" sz="2400" b="1" i="1">
                <a:solidFill>
                  <a:schemeClr val="accent2"/>
                </a:solidFill>
              </a:rPr>
              <a:t>Pluralistic approaches to languages and cultures</a:t>
            </a:r>
            <a:r>
              <a:rPr lang="en-US" sz="2400" b="1"/>
              <a:t>, referring to didactic approaches which use teaching / learning activities involving </a:t>
            </a:r>
            <a:r>
              <a:rPr lang="en-US" sz="2400" b="1">
                <a:solidFill>
                  <a:schemeClr val="accent2"/>
                </a:solidFill>
              </a:rPr>
              <a:t>several (i.e. more than one)</a:t>
            </a:r>
            <a:r>
              <a:rPr lang="en-US" sz="2400" b="1"/>
              <a:t> varieties of languages or cultures;</a:t>
            </a:r>
          </a:p>
          <a:p>
            <a:pPr>
              <a:lnSpc>
                <a:spcPct val="90000"/>
              </a:lnSpc>
              <a:spcBef>
                <a:spcPct val="30000"/>
              </a:spcBef>
              <a:buFontTx/>
              <a:buChar char="•"/>
            </a:pPr>
            <a:r>
              <a:rPr lang="en-US" sz="2400" b="1"/>
              <a:t>Approaches which might be called “</a:t>
            </a:r>
            <a:r>
              <a:rPr lang="en-US" sz="2400" b="1" i="1">
                <a:solidFill>
                  <a:schemeClr val="accent2"/>
                </a:solidFill>
              </a:rPr>
              <a:t>singular</a:t>
            </a:r>
            <a:r>
              <a:rPr lang="en-US" sz="2400" b="1"/>
              <a:t>” in which the didactic approach takes account of </a:t>
            </a:r>
            <a:r>
              <a:rPr lang="en-US" sz="2400" b="1">
                <a:solidFill>
                  <a:schemeClr val="accent2"/>
                </a:solidFill>
              </a:rPr>
              <a:t>only one language or a particular culture</a:t>
            </a:r>
            <a:r>
              <a:rPr lang="en-US" sz="2400" b="1"/>
              <a:t>, and deals with it </a:t>
            </a:r>
            <a:r>
              <a:rPr lang="en-US" sz="2400" b="1">
                <a:solidFill>
                  <a:schemeClr val="accent2"/>
                </a:solidFill>
              </a:rPr>
              <a:t>in isolation</a:t>
            </a:r>
            <a:r>
              <a:rPr lang="en-US" sz="2400" b="1"/>
              <a:t>. </a:t>
            </a:r>
            <a:endParaRPr lang="fr-FR" sz="2400" b="1"/>
          </a:p>
        </p:txBody>
      </p:sp>
      <p:sp>
        <p:nvSpPr>
          <p:cNvPr id="60421" name="Text Box 5"/>
          <p:cNvSpPr txBox="1">
            <a:spLocks noChangeArrowheads="1"/>
          </p:cNvSpPr>
          <p:nvPr/>
        </p:nvSpPr>
        <p:spPr bwMode="auto">
          <a:xfrm>
            <a:off x="8459788" y="638175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F6A25BF2-A423-4835-8543-F99CC3E452A4}" type="slidenum">
              <a:rPr lang="fr-FR" sz="2400" b="1">
                <a:solidFill>
                  <a:schemeClr val="accent2"/>
                </a:solidFill>
              </a:rPr>
              <a:pPr algn="ctr" eaLnBrk="0" hangingPunct="0">
                <a:spcBef>
                  <a:spcPct val="50000"/>
                </a:spcBef>
              </a:pPr>
              <a:t>22</a:t>
            </a:fld>
            <a:endParaRPr lang="fr-FR" sz="2400" b="1">
              <a:solidFill>
                <a:schemeClr val="accent2"/>
              </a:solidFill>
            </a:endParaRPr>
          </a:p>
        </p:txBody>
      </p:sp>
      <p:pic>
        <p:nvPicPr>
          <p:cNvPr id="60422" name="Picture 7"/>
          <p:cNvPicPr>
            <a:picLocks noChangeAspect="1" noChangeArrowheads="1"/>
          </p:cNvPicPr>
          <p:nvPr/>
        </p:nvPicPr>
        <p:blipFill>
          <a:blip r:embed="rId4"/>
          <a:srcRect/>
          <a:stretch>
            <a:fillRect/>
          </a:stretch>
        </p:blipFill>
        <p:spPr bwMode="auto">
          <a:xfrm>
            <a:off x="179388" y="2081213"/>
            <a:ext cx="1147762" cy="1247775"/>
          </a:xfrm>
          <a:prstGeom prst="rect">
            <a:avLst/>
          </a:prstGeom>
          <a:noFill/>
          <a:ln w="9525">
            <a:noFill/>
            <a:miter lim="800000"/>
            <a:headEnd/>
            <a:tailEnd/>
          </a:ln>
        </p:spPr>
      </p:pic>
      <p:grpSp>
        <p:nvGrpSpPr>
          <p:cNvPr id="3" name="Group 13"/>
          <p:cNvGrpSpPr>
            <a:grpSpLocks/>
          </p:cNvGrpSpPr>
          <p:nvPr/>
        </p:nvGrpSpPr>
        <p:grpSpPr bwMode="auto">
          <a:xfrm>
            <a:off x="3819525" y="260350"/>
            <a:ext cx="5145088" cy="2671763"/>
            <a:chOff x="2381" y="164"/>
            <a:chExt cx="3241" cy="1683"/>
          </a:xfrm>
        </p:grpSpPr>
        <p:pic>
          <p:nvPicPr>
            <p:cNvPr id="60425" name="Picture 7"/>
            <p:cNvPicPr>
              <a:picLocks noChangeAspect="1" noChangeArrowheads="1"/>
            </p:cNvPicPr>
            <p:nvPr/>
          </p:nvPicPr>
          <p:blipFill>
            <a:blip r:embed="rId5"/>
            <a:srcRect/>
            <a:stretch>
              <a:fillRect/>
            </a:stretch>
          </p:blipFill>
          <p:spPr bwMode="auto">
            <a:xfrm>
              <a:off x="4967" y="300"/>
              <a:ext cx="655" cy="1547"/>
            </a:xfrm>
            <a:prstGeom prst="rect">
              <a:avLst/>
            </a:prstGeom>
            <a:noFill/>
            <a:ln w="9525">
              <a:noFill/>
              <a:round/>
              <a:headEnd/>
              <a:tailEnd/>
            </a:ln>
          </p:spPr>
        </p:pic>
        <p:sp>
          <p:nvSpPr>
            <p:cNvPr id="60426" name="AutoShape 8"/>
            <p:cNvSpPr>
              <a:spLocks noChangeArrowheads="1"/>
            </p:cNvSpPr>
            <p:nvPr/>
          </p:nvSpPr>
          <p:spPr bwMode="auto">
            <a:xfrm>
              <a:off x="2381" y="164"/>
              <a:ext cx="2359" cy="1480"/>
            </a:xfrm>
            <a:prstGeom prst="wedgeEllipseCallout">
              <a:avLst>
                <a:gd name="adj1" fmla="val 71069"/>
                <a:gd name="adj2" fmla="val -3852"/>
              </a:avLst>
            </a:prstGeom>
            <a:solidFill>
              <a:schemeClr val="accent1"/>
            </a:solidFill>
            <a:ln w="9525">
              <a:solidFill>
                <a:schemeClr val="tx1"/>
              </a:solidFill>
              <a:miter lim="800000"/>
              <a:headEnd/>
              <a:tailEnd/>
            </a:ln>
          </p:spPr>
          <p:txBody>
            <a:bodyPr/>
            <a:lstStyle/>
            <a:p>
              <a:pPr algn="ctr" eaLnBrk="0" hangingPunct="0"/>
              <a:r>
                <a:rPr lang="fr-FR" sz="2400" b="1"/>
                <a:t>Which ones </a:t>
              </a:r>
              <a:r>
                <a:rPr lang="fr-FR" sz="2400" b="1">
                  <a:solidFill>
                    <a:schemeClr val="accent2"/>
                  </a:solidFill>
                </a:rPr>
                <a:t>link different languages to one another?</a:t>
              </a:r>
              <a:endParaRPr lang="fr-FR">
                <a:solidFill>
                  <a:schemeClr val="accent2"/>
                </a:solidFill>
              </a:endParaRPr>
            </a:p>
          </p:txBody>
        </p:sp>
      </p:grpSp>
      <p:sp>
        <p:nvSpPr>
          <p:cNvPr id="102408" name="AutoShape 8"/>
          <p:cNvSpPr>
            <a:spLocks noChangeArrowheads="1"/>
          </p:cNvSpPr>
          <p:nvPr/>
        </p:nvSpPr>
        <p:spPr bwMode="auto">
          <a:xfrm>
            <a:off x="179388" y="0"/>
            <a:ext cx="2808287" cy="981075"/>
          </a:xfrm>
          <a:prstGeom prst="wedgeEllipseCallout">
            <a:avLst>
              <a:gd name="adj1" fmla="val -28292"/>
              <a:gd name="adj2" fmla="val 186407"/>
            </a:avLst>
          </a:prstGeom>
          <a:solidFill>
            <a:schemeClr val="accent1"/>
          </a:solidFill>
          <a:ln w="9525">
            <a:solidFill>
              <a:schemeClr val="tx1"/>
            </a:solidFill>
            <a:miter lim="800000"/>
            <a:headEnd/>
            <a:tailEnd/>
          </a:ln>
        </p:spPr>
        <p:txBody>
          <a:bodyPr/>
          <a:lstStyle/>
          <a:p>
            <a:pPr algn="ctr" eaLnBrk="0" hangingPunct="0"/>
            <a:r>
              <a:rPr lang="fr-FR" sz="2400" b="1"/>
              <a:t>Well… </a:t>
            </a:r>
            <a:endParaRPr lang="fr-FR" sz="2400" b="1">
              <a:solidFill>
                <a:schemeClr val="accent2"/>
              </a:solidFill>
            </a:endParaRPr>
          </a:p>
          <a:p>
            <a:pPr algn="ctr" eaLnBrk="0" hangingPunct="0"/>
            <a:r>
              <a:rPr lang="fr-FR" sz="2400" b="1"/>
              <a:t>???</a:t>
            </a:r>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2408"/>
                                        </p:tgtEl>
                                        <p:attrNameLst>
                                          <p:attrName>style.visibility</p:attrName>
                                        </p:attrNameLst>
                                      </p:cBhvr>
                                      <p:to>
                                        <p:strVal val="visible"/>
                                      </p:to>
                                    </p:set>
                                    <p:animEffect transition="in" filter="wipe(down)">
                                      <p:cBhvr>
                                        <p:cTn id="14" dur="1000"/>
                                        <p:tgtEl>
                                          <p:spTgt spid="102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6"/>
          <p:cNvSpPr>
            <a:spLocks noGrp="1" noChangeArrowheads="1"/>
          </p:cNvSpPr>
          <p:nvPr>
            <p:ph type="sldNum" sz="quarter" idx="12"/>
          </p:nvPr>
        </p:nvSpPr>
        <p:spPr>
          <a:noFill/>
          <a:ln>
            <a:miter lim="800000"/>
            <a:headEnd/>
            <a:tailEnd/>
          </a:ln>
        </p:spPr>
        <p:txBody>
          <a:bodyPr/>
          <a:lstStyle/>
          <a:p>
            <a:fld id="{CDA5F5DF-B942-4A27-8496-12A25CCE667D}" type="slidenum">
              <a:rPr lang="fr-FR" smtClean="0"/>
              <a:pPr/>
              <a:t>23</a:t>
            </a:fld>
            <a:endParaRPr lang="fr-FR" smtClean="0"/>
          </a:p>
        </p:txBody>
      </p:sp>
      <p:pic>
        <p:nvPicPr>
          <p:cNvPr id="62466" name="Picture 2" descr="AN00790_"/>
          <p:cNvPicPr>
            <a:picLocks noChangeAspect="1" noChangeArrowheads="1"/>
          </p:cNvPicPr>
          <p:nvPr/>
        </p:nvPicPr>
        <p:blipFill>
          <a:blip r:embed="rId3"/>
          <a:srcRect/>
          <a:stretch>
            <a:fillRect/>
          </a:stretch>
        </p:blipFill>
        <p:spPr bwMode="auto">
          <a:xfrm>
            <a:off x="0" y="3789363"/>
            <a:ext cx="1647825" cy="1717675"/>
          </a:xfrm>
          <a:prstGeom prst="rect">
            <a:avLst/>
          </a:prstGeom>
          <a:noFill/>
          <a:ln w="9525">
            <a:noFill/>
            <a:miter lim="800000"/>
            <a:headEnd/>
            <a:tailEnd/>
          </a:ln>
        </p:spPr>
      </p:pic>
      <p:sp>
        <p:nvSpPr>
          <p:cNvPr id="62467" name="AutoShape 3"/>
          <p:cNvSpPr>
            <a:spLocks noChangeArrowheads="1"/>
          </p:cNvSpPr>
          <p:nvPr/>
        </p:nvSpPr>
        <p:spPr bwMode="auto">
          <a:xfrm>
            <a:off x="1835150" y="2708275"/>
            <a:ext cx="7308850" cy="3889375"/>
          </a:xfrm>
          <a:prstGeom prst="wedgeRoundRectCallout">
            <a:avLst>
              <a:gd name="adj1" fmla="val -61514"/>
              <a:gd name="adj2" fmla="val -2042"/>
              <a:gd name="adj3" fmla="val 16667"/>
            </a:avLst>
          </a:prstGeom>
          <a:solidFill>
            <a:srgbClr val="FFFFCC"/>
          </a:solidFill>
          <a:ln w="9525">
            <a:solidFill>
              <a:schemeClr val="tx1"/>
            </a:solidFill>
            <a:miter lim="800000"/>
            <a:headEnd/>
            <a:tailEnd/>
          </a:ln>
        </p:spPr>
        <p:txBody>
          <a:bodyPr/>
          <a:lstStyle/>
          <a:p>
            <a:pPr algn="ctr"/>
            <a:endParaRPr lang="en-GB" sz="2400">
              <a:latin typeface="Times New Roman" pitchFamily="18" charset="0"/>
            </a:endParaRPr>
          </a:p>
        </p:txBody>
      </p:sp>
      <p:sp>
        <p:nvSpPr>
          <p:cNvPr id="62468" name="Text Box 4"/>
          <p:cNvSpPr txBox="1">
            <a:spLocks noChangeArrowheads="1"/>
          </p:cNvSpPr>
          <p:nvPr/>
        </p:nvSpPr>
        <p:spPr bwMode="auto">
          <a:xfrm>
            <a:off x="1978025" y="2855913"/>
            <a:ext cx="7058025" cy="3638550"/>
          </a:xfrm>
          <a:prstGeom prst="rect">
            <a:avLst/>
          </a:prstGeom>
          <a:noFill/>
          <a:ln w="9525">
            <a:noFill/>
            <a:miter lim="800000"/>
            <a:headEnd/>
            <a:tailEnd/>
          </a:ln>
        </p:spPr>
        <p:txBody>
          <a:bodyPr>
            <a:spAutoFit/>
          </a:bodyPr>
          <a:lstStyle/>
          <a:p>
            <a:pPr>
              <a:lnSpc>
                <a:spcPct val="90000"/>
              </a:lnSpc>
              <a:spcBef>
                <a:spcPct val="30000"/>
              </a:spcBef>
            </a:pPr>
            <a:r>
              <a:rPr lang="fr-FR" sz="2400" b="1"/>
              <a:t>There are two kinds of teaching approaches :</a:t>
            </a:r>
          </a:p>
          <a:p>
            <a:pPr>
              <a:lnSpc>
                <a:spcPct val="90000"/>
              </a:lnSpc>
              <a:spcBef>
                <a:spcPct val="30000"/>
              </a:spcBef>
              <a:buFontTx/>
              <a:buChar char="•"/>
            </a:pPr>
            <a:r>
              <a:rPr lang="en-US" sz="2400" b="1"/>
              <a:t> </a:t>
            </a:r>
            <a:r>
              <a:rPr lang="en-US" sz="2400" b="1" i="1">
                <a:solidFill>
                  <a:schemeClr val="accent2"/>
                </a:solidFill>
              </a:rPr>
              <a:t>Pluralistic approaches to languages and cultures</a:t>
            </a:r>
            <a:r>
              <a:rPr lang="en-US" sz="2400" b="1"/>
              <a:t>, referring to didactic approaches which use teaching / learning activities involving </a:t>
            </a:r>
            <a:r>
              <a:rPr lang="en-US" sz="2400" b="1">
                <a:solidFill>
                  <a:schemeClr val="accent2"/>
                </a:solidFill>
              </a:rPr>
              <a:t>several (i.e. more than one)</a:t>
            </a:r>
            <a:r>
              <a:rPr lang="en-US" sz="2400" b="1"/>
              <a:t> varieties of languages or cultures;</a:t>
            </a:r>
          </a:p>
          <a:p>
            <a:pPr>
              <a:lnSpc>
                <a:spcPct val="90000"/>
              </a:lnSpc>
              <a:spcBef>
                <a:spcPct val="30000"/>
              </a:spcBef>
              <a:buFontTx/>
              <a:buChar char="•"/>
            </a:pPr>
            <a:r>
              <a:rPr lang="en-US" sz="2400" b="1"/>
              <a:t>Approaches which might be called “</a:t>
            </a:r>
            <a:r>
              <a:rPr lang="en-US" sz="2400" b="1" i="1">
                <a:solidFill>
                  <a:schemeClr val="accent2"/>
                </a:solidFill>
              </a:rPr>
              <a:t>singular</a:t>
            </a:r>
            <a:r>
              <a:rPr lang="en-US" sz="2400" b="1"/>
              <a:t>” in which the didactic approach takes account of </a:t>
            </a:r>
            <a:r>
              <a:rPr lang="en-US" sz="2400" b="1">
                <a:solidFill>
                  <a:schemeClr val="accent2"/>
                </a:solidFill>
              </a:rPr>
              <a:t>only one language or a particular culture</a:t>
            </a:r>
            <a:r>
              <a:rPr lang="en-US" sz="2400" b="1"/>
              <a:t>, and deals with it </a:t>
            </a:r>
            <a:r>
              <a:rPr lang="en-US" sz="2400" b="1">
                <a:solidFill>
                  <a:schemeClr val="accent2"/>
                </a:solidFill>
              </a:rPr>
              <a:t>in isolation</a:t>
            </a:r>
            <a:r>
              <a:rPr lang="en-US" sz="2400" b="1"/>
              <a:t>. </a:t>
            </a:r>
            <a:endParaRPr lang="fr-FR" sz="2400" b="1"/>
          </a:p>
        </p:txBody>
      </p:sp>
      <p:sp>
        <p:nvSpPr>
          <p:cNvPr id="62469" name="Text Box 5"/>
          <p:cNvSpPr txBox="1">
            <a:spLocks noChangeArrowheads="1"/>
          </p:cNvSpPr>
          <p:nvPr/>
        </p:nvSpPr>
        <p:spPr bwMode="auto">
          <a:xfrm>
            <a:off x="8459788" y="638175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49295362-9185-411F-A342-7791501188EB}" type="slidenum">
              <a:rPr lang="fr-FR" sz="2400" b="1">
                <a:solidFill>
                  <a:schemeClr val="accent2"/>
                </a:solidFill>
              </a:rPr>
              <a:pPr algn="ctr" eaLnBrk="0" hangingPunct="0">
                <a:spcBef>
                  <a:spcPct val="50000"/>
                </a:spcBef>
              </a:pPr>
              <a:t>23</a:t>
            </a:fld>
            <a:endParaRPr lang="fr-FR" sz="2400" b="1">
              <a:solidFill>
                <a:schemeClr val="accent2"/>
              </a:solidFill>
            </a:endParaRPr>
          </a:p>
        </p:txBody>
      </p:sp>
      <p:pic>
        <p:nvPicPr>
          <p:cNvPr id="62470" name="Picture 6"/>
          <p:cNvPicPr>
            <a:picLocks noChangeAspect="1" noChangeArrowheads="1"/>
          </p:cNvPicPr>
          <p:nvPr/>
        </p:nvPicPr>
        <p:blipFill>
          <a:blip r:embed="rId4"/>
          <a:srcRect/>
          <a:stretch>
            <a:fillRect/>
          </a:stretch>
        </p:blipFill>
        <p:spPr bwMode="auto">
          <a:xfrm>
            <a:off x="179388" y="2081213"/>
            <a:ext cx="1147762" cy="1247775"/>
          </a:xfrm>
          <a:prstGeom prst="rect">
            <a:avLst/>
          </a:prstGeom>
          <a:noFill/>
          <a:ln w="9525">
            <a:noFill/>
            <a:miter lim="800000"/>
            <a:headEnd/>
            <a:tailEnd/>
          </a:ln>
        </p:spPr>
      </p:pic>
      <p:sp>
        <p:nvSpPr>
          <p:cNvPr id="102408" name="AutoShape 8"/>
          <p:cNvSpPr>
            <a:spLocks noChangeArrowheads="1"/>
          </p:cNvSpPr>
          <p:nvPr/>
        </p:nvSpPr>
        <p:spPr bwMode="auto">
          <a:xfrm>
            <a:off x="0" y="0"/>
            <a:ext cx="2987675" cy="1557338"/>
          </a:xfrm>
          <a:prstGeom prst="wedgeEllipseCallout">
            <a:avLst>
              <a:gd name="adj1" fmla="val -29597"/>
              <a:gd name="adj2" fmla="val 86801"/>
            </a:avLst>
          </a:prstGeom>
          <a:solidFill>
            <a:schemeClr val="accent1"/>
          </a:solidFill>
          <a:ln w="9525">
            <a:solidFill>
              <a:schemeClr val="tx1"/>
            </a:solidFill>
            <a:miter lim="800000"/>
            <a:headEnd/>
            <a:tailEnd/>
          </a:ln>
        </p:spPr>
        <p:txBody>
          <a:bodyPr/>
          <a:lstStyle/>
          <a:p>
            <a:pPr algn="ctr" eaLnBrk="0" hangingPunct="0"/>
            <a:r>
              <a:rPr lang="fr-FR" sz="2400" b="1"/>
              <a:t>I would say </a:t>
            </a:r>
            <a:r>
              <a:rPr lang="fr-FR" sz="2400" b="1">
                <a:solidFill>
                  <a:schemeClr val="accent2"/>
                </a:solidFill>
              </a:rPr>
              <a:t>Pluralistic approaches!</a:t>
            </a:r>
            <a:endParaRPr lang="fr-FR">
              <a:solidFill>
                <a:schemeClr val="accent2"/>
              </a:solidFill>
            </a:endParaRPr>
          </a:p>
        </p:txBody>
      </p:sp>
      <p:grpSp>
        <p:nvGrpSpPr>
          <p:cNvPr id="62472" name="Group 13"/>
          <p:cNvGrpSpPr>
            <a:grpSpLocks/>
          </p:cNvGrpSpPr>
          <p:nvPr/>
        </p:nvGrpSpPr>
        <p:grpSpPr bwMode="auto">
          <a:xfrm>
            <a:off x="3819525" y="260350"/>
            <a:ext cx="5145088" cy="2671763"/>
            <a:chOff x="2381" y="164"/>
            <a:chExt cx="3241" cy="1683"/>
          </a:xfrm>
        </p:grpSpPr>
        <p:pic>
          <p:nvPicPr>
            <p:cNvPr id="62473" name="Picture 7"/>
            <p:cNvPicPr>
              <a:picLocks noChangeAspect="1" noChangeArrowheads="1"/>
            </p:cNvPicPr>
            <p:nvPr/>
          </p:nvPicPr>
          <p:blipFill>
            <a:blip r:embed="rId5"/>
            <a:srcRect/>
            <a:stretch>
              <a:fillRect/>
            </a:stretch>
          </p:blipFill>
          <p:spPr bwMode="auto">
            <a:xfrm>
              <a:off x="4967" y="300"/>
              <a:ext cx="655" cy="1547"/>
            </a:xfrm>
            <a:prstGeom prst="rect">
              <a:avLst/>
            </a:prstGeom>
            <a:noFill/>
            <a:ln w="9525">
              <a:noFill/>
              <a:round/>
              <a:headEnd/>
              <a:tailEnd/>
            </a:ln>
          </p:spPr>
        </p:pic>
        <p:sp>
          <p:nvSpPr>
            <p:cNvPr id="62474" name="AutoShape 8"/>
            <p:cNvSpPr>
              <a:spLocks noChangeArrowheads="1"/>
            </p:cNvSpPr>
            <p:nvPr/>
          </p:nvSpPr>
          <p:spPr bwMode="auto">
            <a:xfrm>
              <a:off x="2381" y="164"/>
              <a:ext cx="2359" cy="1480"/>
            </a:xfrm>
            <a:prstGeom prst="wedgeEllipseCallout">
              <a:avLst>
                <a:gd name="adj1" fmla="val 71069"/>
                <a:gd name="adj2" fmla="val -3852"/>
              </a:avLst>
            </a:prstGeom>
            <a:solidFill>
              <a:schemeClr val="accent1"/>
            </a:solidFill>
            <a:ln w="9525">
              <a:solidFill>
                <a:schemeClr val="tx1"/>
              </a:solidFill>
              <a:miter lim="800000"/>
              <a:headEnd/>
              <a:tailEnd/>
            </a:ln>
          </p:spPr>
          <p:txBody>
            <a:bodyPr/>
            <a:lstStyle/>
            <a:p>
              <a:pPr algn="ctr" eaLnBrk="0" hangingPunct="0"/>
              <a:r>
                <a:rPr lang="fr-FR" sz="2400" b="1"/>
                <a:t>Which ones </a:t>
              </a:r>
              <a:r>
                <a:rPr lang="fr-FR" sz="2400" b="1">
                  <a:solidFill>
                    <a:schemeClr val="accent2"/>
                  </a:solidFill>
                </a:rPr>
                <a:t>link different languages to one another?</a:t>
              </a:r>
              <a:endParaRPr lang="fr-FR">
                <a:solidFill>
                  <a:schemeClr val="accent2"/>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02408"/>
                                        </p:tgtEl>
                                        <p:attrNameLst>
                                          <p:attrName>style.visibility</p:attrName>
                                        </p:attrNameLst>
                                      </p:cBhvr>
                                      <p:to>
                                        <p:strVal val="visible"/>
                                      </p:to>
                                    </p:set>
                                    <p:animEffect transition="in" filter="wipe(down)">
                                      <p:cBhvr>
                                        <p:cTn id="7" dur="2000"/>
                                        <p:tgtEl>
                                          <p:spTgt spid="102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6"/>
          <p:cNvSpPr>
            <a:spLocks noGrp="1" noChangeArrowheads="1"/>
          </p:cNvSpPr>
          <p:nvPr>
            <p:ph type="sldNum" sz="quarter" idx="12"/>
          </p:nvPr>
        </p:nvSpPr>
        <p:spPr>
          <a:noFill/>
          <a:ln>
            <a:miter lim="800000"/>
            <a:headEnd/>
            <a:tailEnd/>
          </a:ln>
        </p:spPr>
        <p:txBody>
          <a:bodyPr/>
          <a:lstStyle/>
          <a:p>
            <a:fld id="{F73CB7F5-5597-4139-A6A2-47074337A9FD}" type="slidenum">
              <a:rPr lang="fr-FR" smtClean="0"/>
              <a:pPr/>
              <a:t>24</a:t>
            </a:fld>
            <a:endParaRPr lang="fr-FR" smtClean="0"/>
          </a:p>
        </p:txBody>
      </p:sp>
      <p:pic>
        <p:nvPicPr>
          <p:cNvPr id="64514" name="Picture 2" descr="AN00790_"/>
          <p:cNvPicPr>
            <a:picLocks noChangeAspect="1" noChangeArrowheads="1"/>
          </p:cNvPicPr>
          <p:nvPr/>
        </p:nvPicPr>
        <p:blipFill>
          <a:blip r:embed="rId3"/>
          <a:srcRect/>
          <a:stretch>
            <a:fillRect/>
          </a:stretch>
        </p:blipFill>
        <p:spPr bwMode="auto">
          <a:xfrm>
            <a:off x="0" y="3789363"/>
            <a:ext cx="1647825" cy="1717675"/>
          </a:xfrm>
          <a:prstGeom prst="rect">
            <a:avLst/>
          </a:prstGeom>
          <a:noFill/>
          <a:ln w="9525">
            <a:noFill/>
            <a:miter lim="800000"/>
            <a:headEnd/>
            <a:tailEnd/>
          </a:ln>
        </p:spPr>
      </p:pic>
      <p:sp>
        <p:nvSpPr>
          <p:cNvPr id="64515" name="AutoShape 3"/>
          <p:cNvSpPr>
            <a:spLocks noChangeArrowheads="1"/>
          </p:cNvSpPr>
          <p:nvPr/>
        </p:nvSpPr>
        <p:spPr bwMode="auto">
          <a:xfrm>
            <a:off x="1835150" y="2708275"/>
            <a:ext cx="7308850" cy="3889375"/>
          </a:xfrm>
          <a:prstGeom prst="wedgeRoundRectCallout">
            <a:avLst>
              <a:gd name="adj1" fmla="val -61514"/>
              <a:gd name="adj2" fmla="val -2042"/>
              <a:gd name="adj3" fmla="val 16667"/>
            </a:avLst>
          </a:prstGeom>
          <a:solidFill>
            <a:srgbClr val="FFFFCC"/>
          </a:solidFill>
          <a:ln w="9525">
            <a:solidFill>
              <a:schemeClr val="tx1"/>
            </a:solidFill>
            <a:miter lim="800000"/>
            <a:headEnd/>
            <a:tailEnd/>
          </a:ln>
        </p:spPr>
        <p:txBody>
          <a:bodyPr/>
          <a:lstStyle/>
          <a:p>
            <a:pPr algn="ctr"/>
            <a:endParaRPr lang="en-GB" sz="2400">
              <a:latin typeface="Times New Roman" pitchFamily="18" charset="0"/>
            </a:endParaRPr>
          </a:p>
        </p:txBody>
      </p:sp>
      <p:sp>
        <p:nvSpPr>
          <p:cNvPr id="64516" name="Text Box 4"/>
          <p:cNvSpPr txBox="1">
            <a:spLocks noChangeArrowheads="1"/>
          </p:cNvSpPr>
          <p:nvPr/>
        </p:nvSpPr>
        <p:spPr bwMode="auto">
          <a:xfrm>
            <a:off x="1978025" y="2855913"/>
            <a:ext cx="7058025" cy="3638550"/>
          </a:xfrm>
          <a:prstGeom prst="rect">
            <a:avLst/>
          </a:prstGeom>
          <a:noFill/>
          <a:ln w="9525">
            <a:noFill/>
            <a:miter lim="800000"/>
            <a:headEnd/>
            <a:tailEnd/>
          </a:ln>
        </p:spPr>
        <p:txBody>
          <a:bodyPr>
            <a:spAutoFit/>
          </a:bodyPr>
          <a:lstStyle/>
          <a:p>
            <a:pPr>
              <a:lnSpc>
                <a:spcPct val="90000"/>
              </a:lnSpc>
              <a:spcBef>
                <a:spcPct val="30000"/>
              </a:spcBef>
            </a:pPr>
            <a:r>
              <a:rPr lang="fr-FR" sz="2400" b="1"/>
              <a:t>There are two kinds of teaching approaches :</a:t>
            </a:r>
          </a:p>
          <a:p>
            <a:pPr>
              <a:lnSpc>
                <a:spcPct val="90000"/>
              </a:lnSpc>
              <a:spcBef>
                <a:spcPct val="30000"/>
              </a:spcBef>
              <a:buFontTx/>
              <a:buChar char="•"/>
            </a:pPr>
            <a:r>
              <a:rPr lang="en-US" sz="2400" b="1"/>
              <a:t> </a:t>
            </a:r>
            <a:r>
              <a:rPr lang="en-US" sz="2400" b="1" i="1">
                <a:solidFill>
                  <a:schemeClr val="accent2"/>
                </a:solidFill>
              </a:rPr>
              <a:t>Pluralistic approaches to languages and cultures</a:t>
            </a:r>
            <a:r>
              <a:rPr lang="en-US" sz="2400" b="1"/>
              <a:t>, referring to didactic approaches which use teaching / learning activities involving </a:t>
            </a:r>
            <a:r>
              <a:rPr lang="en-US" sz="2400" b="1">
                <a:solidFill>
                  <a:schemeClr val="accent2"/>
                </a:solidFill>
              </a:rPr>
              <a:t>several (i.e. more than one)</a:t>
            </a:r>
            <a:r>
              <a:rPr lang="en-US" sz="2400" b="1"/>
              <a:t> varieties of languages or cultures;</a:t>
            </a:r>
          </a:p>
          <a:p>
            <a:pPr>
              <a:lnSpc>
                <a:spcPct val="90000"/>
              </a:lnSpc>
              <a:spcBef>
                <a:spcPct val="30000"/>
              </a:spcBef>
              <a:buFontTx/>
              <a:buChar char="•"/>
            </a:pPr>
            <a:r>
              <a:rPr lang="en-US" sz="2400" b="1"/>
              <a:t>Approaches which might be called “</a:t>
            </a:r>
            <a:r>
              <a:rPr lang="en-US" sz="2400" b="1" i="1">
                <a:solidFill>
                  <a:schemeClr val="accent2"/>
                </a:solidFill>
              </a:rPr>
              <a:t>singular</a:t>
            </a:r>
            <a:r>
              <a:rPr lang="en-US" sz="2400" b="1"/>
              <a:t>” in which the didactic approach takes account of </a:t>
            </a:r>
            <a:r>
              <a:rPr lang="en-US" sz="2400" b="1">
                <a:solidFill>
                  <a:schemeClr val="accent2"/>
                </a:solidFill>
              </a:rPr>
              <a:t>only one language or a particular culture</a:t>
            </a:r>
            <a:r>
              <a:rPr lang="en-US" sz="2400" b="1"/>
              <a:t>, and deals with it </a:t>
            </a:r>
            <a:r>
              <a:rPr lang="en-US" sz="2400" b="1">
                <a:solidFill>
                  <a:schemeClr val="accent2"/>
                </a:solidFill>
              </a:rPr>
              <a:t>in isolation</a:t>
            </a:r>
            <a:r>
              <a:rPr lang="en-US" sz="2400" b="1"/>
              <a:t>. </a:t>
            </a:r>
            <a:endParaRPr lang="fr-FR" sz="2400" b="1"/>
          </a:p>
        </p:txBody>
      </p:sp>
      <p:sp>
        <p:nvSpPr>
          <p:cNvPr id="64517" name="Text Box 5"/>
          <p:cNvSpPr txBox="1">
            <a:spLocks noChangeArrowheads="1"/>
          </p:cNvSpPr>
          <p:nvPr/>
        </p:nvSpPr>
        <p:spPr bwMode="auto">
          <a:xfrm>
            <a:off x="8459788" y="638175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9830C135-D39C-4A48-AF4D-E0C6909985AD}" type="slidenum">
              <a:rPr lang="fr-FR" sz="2400" b="1">
                <a:solidFill>
                  <a:schemeClr val="accent2"/>
                </a:solidFill>
              </a:rPr>
              <a:pPr algn="ctr" eaLnBrk="0" hangingPunct="0">
                <a:spcBef>
                  <a:spcPct val="50000"/>
                </a:spcBef>
              </a:pPr>
              <a:t>24</a:t>
            </a:fld>
            <a:endParaRPr lang="fr-FR" sz="2400" b="1">
              <a:solidFill>
                <a:schemeClr val="accent2"/>
              </a:solidFill>
            </a:endParaRPr>
          </a:p>
        </p:txBody>
      </p:sp>
      <p:pic>
        <p:nvPicPr>
          <p:cNvPr id="64518" name="Picture 6"/>
          <p:cNvPicPr>
            <a:picLocks noChangeAspect="1" noChangeArrowheads="1"/>
          </p:cNvPicPr>
          <p:nvPr/>
        </p:nvPicPr>
        <p:blipFill>
          <a:blip r:embed="rId4"/>
          <a:srcRect/>
          <a:stretch>
            <a:fillRect/>
          </a:stretch>
        </p:blipFill>
        <p:spPr bwMode="auto">
          <a:xfrm>
            <a:off x="179388" y="2081213"/>
            <a:ext cx="1147762" cy="1247775"/>
          </a:xfrm>
          <a:prstGeom prst="rect">
            <a:avLst/>
          </a:prstGeom>
          <a:noFill/>
          <a:ln w="9525">
            <a:noFill/>
            <a:miter lim="800000"/>
            <a:headEnd/>
            <a:tailEnd/>
          </a:ln>
        </p:spPr>
      </p:pic>
      <p:sp>
        <p:nvSpPr>
          <p:cNvPr id="104475" name="AutoShape 27"/>
          <p:cNvSpPr>
            <a:spLocks noChangeArrowheads="1"/>
          </p:cNvSpPr>
          <p:nvPr/>
        </p:nvSpPr>
        <p:spPr bwMode="auto">
          <a:xfrm>
            <a:off x="1116013" y="1773238"/>
            <a:ext cx="1836737" cy="836612"/>
          </a:xfrm>
          <a:prstGeom prst="wedgeRoundRectCallout">
            <a:avLst>
              <a:gd name="adj1" fmla="val 46458"/>
              <a:gd name="adj2" fmla="val -107116"/>
              <a:gd name="adj3" fmla="val 16667"/>
            </a:avLst>
          </a:prstGeom>
          <a:solidFill>
            <a:srgbClr val="FFCCFF"/>
          </a:solidFill>
          <a:ln w="9525">
            <a:solidFill>
              <a:schemeClr val="tx1"/>
            </a:solidFill>
            <a:miter lim="800000"/>
            <a:headEnd/>
            <a:tailEnd/>
          </a:ln>
        </p:spPr>
        <p:txBody>
          <a:bodyPr/>
          <a:lstStyle/>
          <a:p>
            <a:pPr eaLnBrk="0" hangingPunct="0"/>
            <a:r>
              <a:rPr lang="fr-FR" sz="2400" b="1"/>
              <a:t>Really too easy!!!</a:t>
            </a:r>
          </a:p>
        </p:txBody>
      </p:sp>
      <p:sp>
        <p:nvSpPr>
          <p:cNvPr id="2" name="AutoShape 27"/>
          <p:cNvSpPr>
            <a:spLocks noChangeArrowheads="1"/>
          </p:cNvSpPr>
          <p:nvPr/>
        </p:nvSpPr>
        <p:spPr bwMode="auto">
          <a:xfrm>
            <a:off x="3887788" y="0"/>
            <a:ext cx="5256212" cy="2708275"/>
          </a:xfrm>
          <a:prstGeom prst="wedgeRoundRectCallout">
            <a:avLst>
              <a:gd name="adj1" fmla="val -65495"/>
              <a:gd name="adj2" fmla="val -7560"/>
              <a:gd name="adj3" fmla="val 16667"/>
            </a:avLst>
          </a:prstGeom>
          <a:solidFill>
            <a:srgbClr val="FFCCFF"/>
          </a:solidFill>
          <a:ln w="9525">
            <a:solidFill>
              <a:schemeClr val="tx1"/>
            </a:solidFill>
            <a:miter lim="800000"/>
            <a:headEnd/>
            <a:tailEnd/>
          </a:ln>
        </p:spPr>
        <p:txBody>
          <a:bodyPr/>
          <a:lstStyle/>
          <a:p>
            <a:pPr eaLnBrk="0" hangingPunct="0"/>
            <a:r>
              <a:rPr lang="fr-FR" sz="2400" b="1"/>
              <a:t>Yes, </a:t>
            </a:r>
            <a:r>
              <a:rPr lang="fr-FR" sz="2400" b="1">
                <a:solidFill>
                  <a:schemeClr val="accent2"/>
                </a:solidFill>
              </a:rPr>
              <a:t>pluralistic approaches</a:t>
            </a:r>
            <a:r>
              <a:rPr lang="fr-FR" sz="2400" b="1"/>
              <a:t>! </a:t>
            </a:r>
          </a:p>
          <a:p>
            <a:pPr eaLnBrk="0" hangingPunct="0"/>
            <a:r>
              <a:rPr lang="fr-FR" sz="2400" b="1"/>
              <a:t>How can you help students to link languages to one another if you don’t deal with </a:t>
            </a:r>
            <a:r>
              <a:rPr lang="fr-FR" sz="2400" b="1" i="1"/>
              <a:t>more than one language</a:t>
            </a:r>
            <a:r>
              <a:rPr lang="fr-FR" sz="2400" b="1"/>
              <a:t> in your classroom activities!</a:t>
            </a:r>
          </a:p>
        </p:txBody>
      </p:sp>
      <p:sp>
        <p:nvSpPr>
          <p:cNvPr id="64521" name="AutoShape 8"/>
          <p:cNvSpPr>
            <a:spLocks noChangeArrowheads="1"/>
          </p:cNvSpPr>
          <p:nvPr/>
        </p:nvSpPr>
        <p:spPr bwMode="auto">
          <a:xfrm>
            <a:off x="0" y="0"/>
            <a:ext cx="2987675" cy="1557338"/>
          </a:xfrm>
          <a:prstGeom prst="wedgeEllipseCallout">
            <a:avLst>
              <a:gd name="adj1" fmla="val -29597"/>
              <a:gd name="adj2" fmla="val 86801"/>
            </a:avLst>
          </a:prstGeom>
          <a:solidFill>
            <a:schemeClr val="accent1"/>
          </a:solidFill>
          <a:ln w="9525">
            <a:solidFill>
              <a:schemeClr val="tx1"/>
            </a:solidFill>
            <a:miter lim="800000"/>
            <a:headEnd/>
            <a:tailEnd/>
          </a:ln>
        </p:spPr>
        <p:txBody>
          <a:bodyPr/>
          <a:lstStyle/>
          <a:p>
            <a:pPr algn="ctr" eaLnBrk="0" hangingPunct="0"/>
            <a:r>
              <a:rPr lang="fr-FR" sz="2400" b="1"/>
              <a:t>I would say </a:t>
            </a:r>
            <a:r>
              <a:rPr lang="fr-FR" sz="2400" b="1">
                <a:solidFill>
                  <a:schemeClr val="accent2"/>
                </a:solidFill>
              </a:rPr>
              <a:t>Pluralistic approaches!</a:t>
            </a:r>
            <a:endParaRPr lang="fr-FR">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4475"/>
                                        </p:tgtEl>
                                        <p:attrNameLst>
                                          <p:attrName>style.visibility</p:attrName>
                                        </p:attrNameLst>
                                      </p:cBhvr>
                                      <p:to>
                                        <p:strVal val="visible"/>
                                      </p:to>
                                    </p:set>
                                    <p:animEffect transition="in" filter="wipe(right)">
                                      <p:cBhvr>
                                        <p:cTn id="12" dur="5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6"/>
          <p:cNvSpPr>
            <a:spLocks noGrp="1" noChangeArrowheads="1"/>
          </p:cNvSpPr>
          <p:nvPr>
            <p:ph type="sldNum" sz="quarter" idx="12"/>
          </p:nvPr>
        </p:nvSpPr>
        <p:spPr>
          <a:noFill/>
          <a:ln>
            <a:miter lim="800000"/>
            <a:headEnd/>
            <a:tailEnd/>
          </a:ln>
        </p:spPr>
        <p:txBody>
          <a:bodyPr/>
          <a:lstStyle/>
          <a:p>
            <a:fld id="{5FD58ECD-3C6B-4268-BC92-A839828B23C8}" type="slidenum">
              <a:rPr lang="fr-FR" smtClean="0"/>
              <a:pPr/>
              <a:t>25</a:t>
            </a:fld>
            <a:endParaRPr lang="fr-FR" smtClean="0"/>
          </a:p>
        </p:txBody>
      </p:sp>
      <p:pic>
        <p:nvPicPr>
          <p:cNvPr id="66562" name="Picture 2" descr="AN00790_"/>
          <p:cNvPicPr>
            <a:picLocks noChangeAspect="1" noChangeArrowheads="1"/>
          </p:cNvPicPr>
          <p:nvPr/>
        </p:nvPicPr>
        <p:blipFill>
          <a:blip r:embed="rId3"/>
          <a:srcRect/>
          <a:stretch>
            <a:fillRect/>
          </a:stretch>
        </p:blipFill>
        <p:spPr bwMode="auto">
          <a:xfrm>
            <a:off x="0" y="3789363"/>
            <a:ext cx="1647825" cy="1717675"/>
          </a:xfrm>
          <a:prstGeom prst="rect">
            <a:avLst/>
          </a:prstGeom>
          <a:noFill/>
          <a:ln w="9525">
            <a:noFill/>
            <a:miter lim="800000"/>
            <a:headEnd/>
            <a:tailEnd/>
          </a:ln>
        </p:spPr>
      </p:pic>
      <p:sp>
        <p:nvSpPr>
          <p:cNvPr id="66563" name="AutoShape 3"/>
          <p:cNvSpPr>
            <a:spLocks noChangeArrowheads="1"/>
          </p:cNvSpPr>
          <p:nvPr/>
        </p:nvSpPr>
        <p:spPr bwMode="auto">
          <a:xfrm>
            <a:off x="1835150" y="2708275"/>
            <a:ext cx="7308850" cy="3889375"/>
          </a:xfrm>
          <a:prstGeom prst="wedgeRoundRectCallout">
            <a:avLst>
              <a:gd name="adj1" fmla="val -61514"/>
              <a:gd name="adj2" fmla="val -2042"/>
              <a:gd name="adj3" fmla="val 16667"/>
            </a:avLst>
          </a:prstGeom>
          <a:solidFill>
            <a:srgbClr val="FFFFCC"/>
          </a:solidFill>
          <a:ln w="9525">
            <a:solidFill>
              <a:schemeClr val="tx1"/>
            </a:solidFill>
            <a:miter lim="800000"/>
            <a:headEnd/>
            <a:tailEnd/>
          </a:ln>
        </p:spPr>
        <p:txBody>
          <a:bodyPr/>
          <a:lstStyle/>
          <a:p>
            <a:pPr algn="ctr"/>
            <a:endParaRPr lang="en-GB" sz="2400">
              <a:latin typeface="Times New Roman" pitchFamily="18" charset="0"/>
            </a:endParaRPr>
          </a:p>
        </p:txBody>
      </p:sp>
      <p:sp>
        <p:nvSpPr>
          <p:cNvPr id="66564" name="Text Box 4"/>
          <p:cNvSpPr txBox="1">
            <a:spLocks noChangeArrowheads="1"/>
          </p:cNvSpPr>
          <p:nvPr/>
        </p:nvSpPr>
        <p:spPr bwMode="auto">
          <a:xfrm>
            <a:off x="1978025" y="2855913"/>
            <a:ext cx="7058025" cy="3597275"/>
          </a:xfrm>
          <a:prstGeom prst="rect">
            <a:avLst/>
          </a:prstGeom>
          <a:noFill/>
          <a:ln w="9525">
            <a:noFill/>
            <a:miter lim="800000"/>
            <a:headEnd/>
            <a:tailEnd/>
          </a:ln>
        </p:spPr>
        <p:txBody>
          <a:bodyPr>
            <a:spAutoFit/>
          </a:bodyPr>
          <a:lstStyle/>
          <a:p>
            <a:pPr>
              <a:lnSpc>
                <a:spcPct val="90000"/>
              </a:lnSpc>
              <a:spcBef>
                <a:spcPct val="30000"/>
              </a:spcBef>
            </a:pPr>
            <a:r>
              <a:rPr lang="fr-FR" sz="2400" b="1"/>
              <a:t>There are two kinds of teaching approaches :</a:t>
            </a:r>
          </a:p>
          <a:p>
            <a:pPr>
              <a:lnSpc>
                <a:spcPct val="90000"/>
              </a:lnSpc>
              <a:spcBef>
                <a:spcPct val="30000"/>
              </a:spcBef>
              <a:buFontTx/>
              <a:buChar char="•"/>
            </a:pPr>
            <a:r>
              <a:rPr lang="en-US" sz="2400" b="1"/>
              <a:t> </a:t>
            </a:r>
            <a:r>
              <a:rPr lang="en-US" sz="2400" b="1" i="1">
                <a:solidFill>
                  <a:schemeClr val="accent2"/>
                </a:solidFill>
              </a:rPr>
              <a:t>Pluralistic approaches to languages and cultures</a:t>
            </a:r>
            <a:r>
              <a:rPr lang="en-US" sz="2400" b="1"/>
              <a:t>, referring to didactic approaches which use teaching / learning activities involving </a:t>
            </a:r>
            <a:r>
              <a:rPr lang="en-US" sz="2400" b="1">
                <a:solidFill>
                  <a:schemeClr val="accent2"/>
                </a:solidFill>
              </a:rPr>
              <a:t>several (i.e. more than one)</a:t>
            </a:r>
            <a:r>
              <a:rPr lang="en-US" sz="2400" b="1"/>
              <a:t> varieties of languages or cultures;</a:t>
            </a:r>
          </a:p>
          <a:p>
            <a:pPr>
              <a:lnSpc>
                <a:spcPct val="90000"/>
              </a:lnSpc>
              <a:spcBef>
                <a:spcPct val="30000"/>
              </a:spcBef>
              <a:buFontTx/>
              <a:buChar char="•"/>
            </a:pPr>
            <a:r>
              <a:rPr lang="en-US" sz="2400" b="1"/>
              <a:t>Approaches which might be called “</a:t>
            </a:r>
            <a:r>
              <a:rPr lang="en-US" sz="2400" b="1" i="1">
                <a:solidFill>
                  <a:schemeClr val="accent2"/>
                </a:solidFill>
              </a:rPr>
              <a:t>singular</a:t>
            </a:r>
            <a:r>
              <a:rPr lang="en-US" sz="2400" b="1"/>
              <a:t>” in which the didactic approach takes account of </a:t>
            </a:r>
            <a:r>
              <a:rPr lang="en-US" sz="2400" b="1">
                <a:solidFill>
                  <a:schemeClr val="accent2"/>
                </a:solidFill>
              </a:rPr>
              <a:t>only one language or a particular culture</a:t>
            </a:r>
            <a:r>
              <a:rPr lang="en-US" sz="2400" b="1"/>
              <a:t>, and deals with it </a:t>
            </a:r>
            <a:r>
              <a:rPr lang="en-US" sz="2400" b="1">
                <a:solidFill>
                  <a:schemeClr val="accent2"/>
                </a:solidFill>
              </a:rPr>
              <a:t>in isolation</a:t>
            </a:r>
            <a:r>
              <a:rPr lang="en-US" sz="2400" b="1"/>
              <a:t>. </a:t>
            </a:r>
            <a:endParaRPr lang="fr-FR" sz="2400" b="1"/>
          </a:p>
        </p:txBody>
      </p:sp>
      <p:sp>
        <p:nvSpPr>
          <p:cNvPr id="66565" name="Text Box 5"/>
          <p:cNvSpPr txBox="1">
            <a:spLocks noChangeArrowheads="1"/>
          </p:cNvSpPr>
          <p:nvPr/>
        </p:nvSpPr>
        <p:spPr bwMode="auto">
          <a:xfrm>
            <a:off x="8459788" y="638175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F399A3A7-52FB-4219-BB71-DE306B01A3C4}" type="slidenum">
              <a:rPr lang="fr-FR" sz="2400" b="1">
                <a:solidFill>
                  <a:schemeClr val="accent2"/>
                </a:solidFill>
              </a:rPr>
              <a:pPr algn="ctr" eaLnBrk="0" hangingPunct="0">
                <a:spcBef>
                  <a:spcPct val="50000"/>
                </a:spcBef>
              </a:pPr>
              <a:t>25</a:t>
            </a:fld>
            <a:endParaRPr lang="fr-FR" sz="2400" b="1">
              <a:solidFill>
                <a:schemeClr val="accent2"/>
              </a:solidFill>
            </a:endParaRPr>
          </a:p>
        </p:txBody>
      </p:sp>
      <p:sp>
        <p:nvSpPr>
          <p:cNvPr id="66566" name="AutoShape 27"/>
          <p:cNvSpPr>
            <a:spLocks noChangeArrowheads="1"/>
          </p:cNvSpPr>
          <p:nvPr/>
        </p:nvSpPr>
        <p:spPr bwMode="auto">
          <a:xfrm>
            <a:off x="3887788" y="0"/>
            <a:ext cx="5256212" cy="2708275"/>
          </a:xfrm>
          <a:prstGeom prst="wedgeRoundRectCallout">
            <a:avLst>
              <a:gd name="adj1" fmla="val -65495"/>
              <a:gd name="adj2" fmla="val -7560"/>
              <a:gd name="adj3" fmla="val 16667"/>
            </a:avLst>
          </a:prstGeom>
          <a:solidFill>
            <a:srgbClr val="FFCCFF"/>
          </a:solidFill>
          <a:ln w="9525">
            <a:solidFill>
              <a:schemeClr val="tx1"/>
            </a:solidFill>
            <a:miter lim="800000"/>
            <a:headEnd/>
            <a:tailEnd/>
          </a:ln>
        </p:spPr>
        <p:txBody>
          <a:bodyPr/>
          <a:lstStyle/>
          <a:p>
            <a:pPr eaLnBrk="0" hangingPunct="0"/>
            <a:r>
              <a:rPr lang="fr-FR" sz="2400" b="1"/>
              <a:t>Yes, </a:t>
            </a:r>
            <a:r>
              <a:rPr lang="fr-FR" sz="2400" b="1">
                <a:solidFill>
                  <a:schemeClr val="accent2"/>
                </a:solidFill>
              </a:rPr>
              <a:t>pluralistic approaches</a:t>
            </a:r>
            <a:r>
              <a:rPr lang="fr-FR" sz="2400" b="1"/>
              <a:t> ! </a:t>
            </a:r>
          </a:p>
          <a:p>
            <a:pPr eaLnBrk="0" hangingPunct="0"/>
            <a:r>
              <a:rPr lang="fr-FR" sz="2400" b="1"/>
              <a:t>How can you help students to link languages to one another if you don’t deal with </a:t>
            </a:r>
            <a:r>
              <a:rPr lang="fr-FR" sz="2400" b="1" i="1"/>
              <a:t>more than one language</a:t>
            </a:r>
            <a:r>
              <a:rPr lang="fr-FR" sz="2400" b="1"/>
              <a:t> in your classroom activities?</a:t>
            </a:r>
          </a:p>
        </p:txBody>
      </p:sp>
      <p:pic>
        <p:nvPicPr>
          <p:cNvPr id="66567" name="Picture 10"/>
          <p:cNvPicPr>
            <a:picLocks noChangeAspect="1" noChangeArrowheads="1"/>
          </p:cNvPicPr>
          <p:nvPr/>
        </p:nvPicPr>
        <p:blipFill>
          <a:blip r:embed="rId4"/>
          <a:srcRect/>
          <a:stretch>
            <a:fillRect/>
          </a:stretch>
        </p:blipFill>
        <p:spPr bwMode="auto">
          <a:xfrm>
            <a:off x="179388" y="2081213"/>
            <a:ext cx="1147762" cy="1247775"/>
          </a:xfrm>
          <a:prstGeom prst="rect">
            <a:avLst/>
          </a:prstGeom>
          <a:noFill/>
          <a:ln w="9525">
            <a:noFill/>
            <a:miter lim="800000"/>
            <a:headEnd/>
            <a:tailEnd/>
          </a:ln>
        </p:spPr>
      </p:pic>
      <p:sp>
        <p:nvSpPr>
          <p:cNvPr id="102408" name="AutoShape 8"/>
          <p:cNvSpPr>
            <a:spLocks noChangeArrowheads="1"/>
          </p:cNvSpPr>
          <p:nvPr/>
        </p:nvSpPr>
        <p:spPr bwMode="auto">
          <a:xfrm>
            <a:off x="1042988" y="0"/>
            <a:ext cx="3024187" cy="3455988"/>
          </a:xfrm>
          <a:prstGeom prst="wedgeEllipseCallout">
            <a:avLst>
              <a:gd name="adj1" fmla="val -58454"/>
              <a:gd name="adj2" fmla="val 22898"/>
            </a:avLst>
          </a:prstGeom>
          <a:solidFill>
            <a:schemeClr val="accent1"/>
          </a:solidFill>
          <a:ln w="9525">
            <a:solidFill>
              <a:schemeClr val="tx1"/>
            </a:solidFill>
            <a:miter lim="800000"/>
            <a:headEnd/>
            <a:tailEnd/>
          </a:ln>
        </p:spPr>
        <p:txBody>
          <a:bodyPr/>
          <a:lstStyle/>
          <a:p>
            <a:pPr eaLnBrk="0" hangingPunct="0"/>
            <a:r>
              <a:rPr lang="fr-FR" sz="2000" b="1"/>
              <a:t>And besides, this is exactly what we have experienced with the activity </a:t>
            </a:r>
            <a:r>
              <a:rPr lang="fr-FR" sz="2000" b="1" i="1">
                <a:solidFill>
                  <a:schemeClr val="accent2"/>
                </a:solidFill>
              </a:rPr>
              <a:t>Languages of Europe … and elsewhere</a:t>
            </a:r>
            <a:r>
              <a:rPr lang="fr-FR" sz="2000" b="1"/>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02408"/>
                                        </p:tgtEl>
                                        <p:attrNameLst>
                                          <p:attrName>style.visibility</p:attrName>
                                        </p:attrNameLst>
                                      </p:cBhvr>
                                      <p:to>
                                        <p:strVal val="visible"/>
                                      </p:to>
                                    </p:set>
                                    <p:animEffect transition="in" filter="wipe(left)">
                                      <p:cBhvr>
                                        <p:cTn id="7" dur="1000"/>
                                        <p:tgtEl>
                                          <p:spTgt spid="102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6"/>
          <p:cNvSpPr>
            <a:spLocks noGrp="1" noChangeArrowheads="1"/>
          </p:cNvSpPr>
          <p:nvPr>
            <p:ph type="sldNum" sz="quarter" idx="12"/>
          </p:nvPr>
        </p:nvSpPr>
        <p:spPr>
          <a:noFill/>
          <a:ln>
            <a:miter lim="800000"/>
            <a:headEnd/>
            <a:tailEnd/>
          </a:ln>
        </p:spPr>
        <p:txBody>
          <a:bodyPr/>
          <a:lstStyle/>
          <a:p>
            <a:fld id="{C8E72C90-6F8B-4A4F-948D-C70DC42EC3A5}" type="slidenum">
              <a:rPr lang="fr-FR" smtClean="0"/>
              <a:pPr/>
              <a:t>26</a:t>
            </a:fld>
            <a:endParaRPr lang="fr-FR" smtClean="0"/>
          </a:p>
        </p:txBody>
      </p:sp>
      <p:grpSp>
        <p:nvGrpSpPr>
          <p:cNvPr id="2" name="Group 2"/>
          <p:cNvGrpSpPr>
            <a:grpSpLocks/>
          </p:cNvGrpSpPr>
          <p:nvPr/>
        </p:nvGrpSpPr>
        <p:grpSpPr bwMode="auto">
          <a:xfrm>
            <a:off x="0" y="2708275"/>
            <a:ext cx="9144000" cy="3889375"/>
            <a:chOff x="0" y="1706"/>
            <a:chExt cx="5760" cy="2450"/>
          </a:xfrm>
        </p:grpSpPr>
        <p:pic>
          <p:nvPicPr>
            <p:cNvPr id="68613" name="Picture 3" descr="AN00790_"/>
            <p:cNvPicPr>
              <a:picLocks noChangeAspect="1" noChangeArrowheads="1"/>
            </p:cNvPicPr>
            <p:nvPr/>
          </p:nvPicPr>
          <p:blipFill>
            <a:blip r:embed="rId3"/>
            <a:srcRect/>
            <a:stretch>
              <a:fillRect/>
            </a:stretch>
          </p:blipFill>
          <p:spPr bwMode="auto">
            <a:xfrm>
              <a:off x="0" y="2395"/>
              <a:ext cx="1038" cy="1082"/>
            </a:xfrm>
            <a:prstGeom prst="rect">
              <a:avLst/>
            </a:prstGeom>
            <a:noFill/>
            <a:ln w="9525">
              <a:noFill/>
              <a:miter lim="800000"/>
              <a:headEnd/>
              <a:tailEnd/>
            </a:ln>
          </p:spPr>
        </p:pic>
        <p:sp>
          <p:nvSpPr>
            <p:cNvPr id="68614" name="AutoShape 4"/>
            <p:cNvSpPr>
              <a:spLocks noChangeArrowheads="1"/>
            </p:cNvSpPr>
            <p:nvPr/>
          </p:nvSpPr>
          <p:spPr bwMode="auto">
            <a:xfrm>
              <a:off x="1156" y="1706"/>
              <a:ext cx="4604" cy="2450"/>
            </a:xfrm>
            <a:prstGeom prst="wedgeRoundRectCallout">
              <a:avLst>
                <a:gd name="adj1" fmla="val -61514"/>
                <a:gd name="adj2" fmla="val -2042"/>
                <a:gd name="adj3" fmla="val 16667"/>
              </a:avLst>
            </a:prstGeom>
            <a:solidFill>
              <a:srgbClr val="FFFFCC"/>
            </a:solidFill>
            <a:ln w="9525">
              <a:solidFill>
                <a:schemeClr val="tx1"/>
              </a:solidFill>
              <a:miter lim="800000"/>
              <a:headEnd/>
              <a:tailEnd/>
            </a:ln>
          </p:spPr>
          <p:txBody>
            <a:bodyPr/>
            <a:lstStyle/>
            <a:p>
              <a:pPr algn="ctr"/>
              <a:endParaRPr lang="en-GB" sz="2400">
                <a:latin typeface="Times New Roman" pitchFamily="18" charset="0"/>
              </a:endParaRPr>
            </a:p>
          </p:txBody>
        </p:sp>
        <p:sp>
          <p:nvSpPr>
            <p:cNvPr id="68615" name="Text Box 5"/>
            <p:cNvSpPr txBox="1">
              <a:spLocks noChangeArrowheads="1"/>
            </p:cNvSpPr>
            <p:nvPr/>
          </p:nvSpPr>
          <p:spPr bwMode="auto">
            <a:xfrm>
              <a:off x="1246" y="1799"/>
              <a:ext cx="4446" cy="2292"/>
            </a:xfrm>
            <a:prstGeom prst="rect">
              <a:avLst/>
            </a:prstGeom>
            <a:noFill/>
            <a:ln w="9525">
              <a:noFill/>
              <a:miter lim="800000"/>
              <a:headEnd/>
              <a:tailEnd/>
            </a:ln>
          </p:spPr>
          <p:txBody>
            <a:bodyPr>
              <a:spAutoFit/>
            </a:bodyPr>
            <a:lstStyle/>
            <a:p>
              <a:pPr>
                <a:lnSpc>
                  <a:spcPct val="90000"/>
                </a:lnSpc>
                <a:spcBef>
                  <a:spcPct val="30000"/>
                </a:spcBef>
              </a:pPr>
              <a:r>
                <a:rPr lang="fr-FR" sz="2400" b="1"/>
                <a:t>There are two kinds of teaching approaches:</a:t>
              </a:r>
            </a:p>
            <a:p>
              <a:pPr>
                <a:lnSpc>
                  <a:spcPct val="90000"/>
                </a:lnSpc>
                <a:spcBef>
                  <a:spcPct val="30000"/>
                </a:spcBef>
                <a:buFontTx/>
                <a:buChar char="•"/>
              </a:pPr>
              <a:r>
                <a:rPr lang="en-US" sz="2400" b="1"/>
                <a:t> </a:t>
              </a:r>
              <a:r>
                <a:rPr lang="en-US" sz="2400" b="1" i="1">
                  <a:solidFill>
                    <a:schemeClr val="accent2"/>
                  </a:solidFill>
                </a:rPr>
                <a:t>Pluralistic approaches to languages and cultures</a:t>
              </a:r>
              <a:r>
                <a:rPr lang="en-US" sz="2400" b="1"/>
                <a:t>, referring to didactic approaches which use teaching / learning activities involving </a:t>
              </a:r>
              <a:r>
                <a:rPr lang="en-US" sz="2400" b="1">
                  <a:solidFill>
                    <a:schemeClr val="accent2"/>
                  </a:solidFill>
                </a:rPr>
                <a:t>several (i.e. more than one)</a:t>
              </a:r>
              <a:r>
                <a:rPr lang="en-US" sz="2400" b="1"/>
                <a:t> varieties of languages or cultures;</a:t>
              </a:r>
            </a:p>
            <a:p>
              <a:pPr>
                <a:lnSpc>
                  <a:spcPct val="90000"/>
                </a:lnSpc>
                <a:spcBef>
                  <a:spcPct val="30000"/>
                </a:spcBef>
                <a:buFontTx/>
                <a:buChar char="•"/>
              </a:pPr>
              <a:r>
                <a:rPr lang="en-US" sz="2400" b="1"/>
                <a:t>Approaches which might be called “</a:t>
              </a:r>
              <a:r>
                <a:rPr lang="en-US" sz="2400" b="1" i="1">
                  <a:solidFill>
                    <a:schemeClr val="accent2"/>
                  </a:solidFill>
                </a:rPr>
                <a:t>singular</a:t>
              </a:r>
              <a:r>
                <a:rPr lang="en-US" sz="2400" b="1"/>
                <a:t>” in which the didactic approach takes account of </a:t>
              </a:r>
              <a:r>
                <a:rPr lang="en-US" sz="2400" b="1">
                  <a:solidFill>
                    <a:schemeClr val="accent2"/>
                  </a:solidFill>
                </a:rPr>
                <a:t>only one language or a particular culture</a:t>
              </a:r>
              <a:r>
                <a:rPr lang="en-US" sz="2400" b="1"/>
                <a:t>, and deals with it </a:t>
              </a:r>
              <a:r>
                <a:rPr lang="en-US" sz="2400" b="1">
                  <a:solidFill>
                    <a:schemeClr val="accent2"/>
                  </a:solidFill>
                </a:rPr>
                <a:t>in isolation</a:t>
              </a:r>
              <a:r>
                <a:rPr lang="en-US" sz="2400" b="1"/>
                <a:t>. </a:t>
              </a:r>
              <a:endParaRPr lang="fr-FR" sz="2400" b="1"/>
            </a:p>
          </p:txBody>
        </p:sp>
      </p:grpSp>
      <p:sp>
        <p:nvSpPr>
          <p:cNvPr id="68611" name="Text Box 6"/>
          <p:cNvSpPr txBox="1">
            <a:spLocks noChangeArrowheads="1"/>
          </p:cNvSpPr>
          <p:nvPr/>
        </p:nvSpPr>
        <p:spPr bwMode="auto">
          <a:xfrm>
            <a:off x="8459788" y="638175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F485CCFE-679A-41AA-B11D-99D1EE7C53E2}" type="slidenum">
              <a:rPr lang="fr-FR" sz="2400" b="1">
                <a:solidFill>
                  <a:schemeClr val="accent2"/>
                </a:solidFill>
              </a:rPr>
              <a:pPr algn="ctr" eaLnBrk="0" hangingPunct="0">
                <a:spcBef>
                  <a:spcPct val="50000"/>
                </a:spcBef>
              </a:pPr>
              <a:t>26</a:t>
            </a:fld>
            <a:endParaRPr lang="fr-FR" sz="2400" b="1">
              <a:solidFill>
                <a:schemeClr val="accent2"/>
              </a:solidFill>
            </a:endParaRPr>
          </a:p>
        </p:txBody>
      </p:sp>
      <p:pic>
        <p:nvPicPr>
          <p:cNvPr id="352263" name="Picture 7"/>
          <p:cNvPicPr>
            <a:picLocks noChangeAspect="1" noChangeArrowheads="1"/>
          </p:cNvPicPr>
          <p:nvPr/>
        </p:nvPicPr>
        <p:blipFill>
          <a:blip r:embed="rId4"/>
          <a:srcRect/>
          <a:stretch>
            <a:fillRect/>
          </a:stretch>
        </p:blipFill>
        <p:spPr bwMode="auto">
          <a:xfrm>
            <a:off x="179388" y="2081213"/>
            <a:ext cx="1147762" cy="1247775"/>
          </a:xfrm>
          <a:prstGeom prst="rect">
            <a:avLst/>
          </a:prstGeom>
          <a:noFill/>
          <a:ln w="9525">
            <a:noFill/>
            <a:miter lim="800000"/>
            <a:headEnd/>
            <a:tailEnd/>
          </a:ln>
        </p:spPr>
      </p:pic>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500"/>
                                  </p:stCondLst>
                                  <p:childTnLst>
                                    <p:animScale>
                                      <p:cBhvr>
                                        <p:cTn id="6" dur="2000" fill="hold"/>
                                        <p:tgtEl>
                                          <p:spTgt spid="2"/>
                                        </p:tgtEl>
                                      </p:cBhvr>
                                      <p:by x="50000" y="50000"/>
                                    </p:animScale>
                                  </p:childTnLst>
                                </p:cTn>
                              </p:par>
                              <p:par>
                                <p:cTn id="7" presetID="64" presetClass="path" presetSubtype="0" accel="50000" decel="50000" fill="hold" nodeType="withEffect">
                                  <p:stCondLst>
                                    <p:cond delay="0"/>
                                  </p:stCondLst>
                                  <p:childTnLst>
                                    <p:animMotion origin="layout" path="M 0 2.13873E-6 L -0.36233 -0.51376 " pathEditMode="relative" rAng="0" ptsTypes="AA">
                                      <p:cBhvr>
                                        <p:cTn id="8" dur="2000" fill="hold"/>
                                        <p:tgtEl>
                                          <p:spTgt spid="2"/>
                                        </p:tgtEl>
                                        <p:attrNameLst>
                                          <p:attrName>ppt_x</p:attrName>
                                          <p:attrName>ppt_y</p:attrName>
                                        </p:attrNameLst>
                                      </p:cBhvr>
                                      <p:rCtr x="-181" y="-257"/>
                                    </p:animMotion>
                                  </p:childTnLst>
                                </p:cTn>
                              </p:par>
                              <p:par>
                                <p:cTn id="9" presetID="42" presetClass="path" presetSubtype="0" accel="50000" decel="50000" fill="hold" nodeType="withEffect">
                                  <p:stCondLst>
                                    <p:cond delay="0"/>
                                  </p:stCondLst>
                                  <p:childTnLst>
                                    <p:animMotion origin="layout" path="M -1.66667E-6 -4.44444E-6 L 0.3783 0.51505 " pathEditMode="relative" rAng="0" ptsTypes="AA">
                                      <p:cBhvr>
                                        <p:cTn id="10" dur="2000" fill="hold"/>
                                        <p:tgtEl>
                                          <p:spTgt spid="352263"/>
                                        </p:tgtEl>
                                        <p:attrNameLst>
                                          <p:attrName>ppt_x</p:attrName>
                                          <p:attrName>ppt_y</p:attrName>
                                        </p:attrNameLst>
                                      </p:cBhvr>
                                      <p:rCtr x="189" y="2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6"/>
          <p:cNvSpPr txBox="1">
            <a:spLocks noChangeArrowheads="1"/>
          </p:cNvSpPr>
          <p:nvPr/>
        </p:nvSpPr>
        <p:spPr bwMode="auto">
          <a:xfrm>
            <a:off x="8459788" y="638810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129D6E82-BD05-47C5-AD66-AC0E0CC53062}" type="slidenum">
              <a:rPr lang="fr-FR" sz="2400" b="1">
                <a:solidFill>
                  <a:schemeClr val="accent2"/>
                </a:solidFill>
              </a:rPr>
              <a:pPr algn="ctr" eaLnBrk="0" hangingPunct="0">
                <a:spcBef>
                  <a:spcPct val="50000"/>
                </a:spcBef>
              </a:pPr>
              <a:t>27</a:t>
            </a:fld>
            <a:endParaRPr lang="fr-FR" sz="2400" b="1">
              <a:solidFill>
                <a:schemeClr val="accent2"/>
              </a:solidFill>
            </a:endParaRPr>
          </a:p>
        </p:txBody>
      </p:sp>
      <p:pic>
        <p:nvPicPr>
          <p:cNvPr id="70658" name="Picture 10"/>
          <p:cNvPicPr>
            <a:picLocks noChangeAspect="1" noChangeArrowheads="1"/>
          </p:cNvPicPr>
          <p:nvPr/>
        </p:nvPicPr>
        <p:blipFill>
          <a:blip r:embed="rId3"/>
          <a:srcRect/>
          <a:stretch>
            <a:fillRect/>
          </a:stretch>
        </p:blipFill>
        <p:spPr bwMode="auto">
          <a:xfrm>
            <a:off x="-107950" y="188913"/>
            <a:ext cx="3671888" cy="1957387"/>
          </a:xfrm>
          <a:prstGeom prst="rect">
            <a:avLst/>
          </a:prstGeom>
          <a:noFill/>
          <a:ln w="9525">
            <a:noFill/>
            <a:miter lim="800000"/>
            <a:headEnd/>
            <a:tailEnd/>
          </a:ln>
        </p:spPr>
      </p:pic>
      <p:pic>
        <p:nvPicPr>
          <p:cNvPr id="70659" name="Picture 11"/>
          <p:cNvPicPr>
            <a:picLocks noChangeAspect="1" noChangeArrowheads="1"/>
          </p:cNvPicPr>
          <p:nvPr/>
        </p:nvPicPr>
        <p:blipFill>
          <a:blip r:embed="rId4"/>
          <a:srcRect/>
          <a:stretch>
            <a:fillRect/>
          </a:stretch>
        </p:blipFill>
        <p:spPr bwMode="auto">
          <a:xfrm>
            <a:off x="3640138" y="5589588"/>
            <a:ext cx="1147762" cy="1247775"/>
          </a:xfrm>
          <a:prstGeom prst="rect">
            <a:avLst/>
          </a:prstGeom>
          <a:noFill/>
          <a:ln w="9525">
            <a:noFill/>
            <a:miter lim="800000"/>
            <a:headEnd/>
            <a:tailEnd/>
          </a:ln>
        </p:spPr>
      </p:pic>
      <p:pic>
        <p:nvPicPr>
          <p:cNvPr id="350220" name="Picture 12"/>
          <p:cNvPicPr>
            <a:picLocks noChangeAspect="1" noChangeArrowheads="1"/>
          </p:cNvPicPr>
          <p:nvPr/>
        </p:nvPicPr>
        <p:blipFill>
          <a:blip r:embed="rId5"/>
          <a:srcRect/>
          <a:stretch>
            <a:fillRect/>
          </a:stretch>
        </p:blipFill>
        <p:spPr bwMode="auto">
          <a:xfrm>
            <a:off x="4759325" y="5589588"/>
            <a:ext cx="965200" cy="1268412"/>
          </a:xfrm>
          <a:prstGeom prst="rect">
            <a:avLst/>
          </a:prstGeom>
          <a:noFill/>
          <a:ln w="9525">
            <a:noFill/>
            <a:miter lim="800000"/>
            <a:headEnd/>
            <a:tailEnd/>
          </a:ln>
        </p:spPr>
      </p:pic>
      <p:sp>
        <p:nvSpPr>
          <p:cNvPr id="102408" name="AutoShape 8"/>
          <p:cNvSpPr>
            <a:spLocks noChangeArrowheads="1"/>
          </p:cNvSpPr>
          <p:nvPr/>
        </p:nvSpPr>
        <p:spPr bwMode="auto">
          <a:xfrm>
            <a:off x="5867400" y="1268413"/>
            <a:ext cx="3276600" cy="5329237"/>
          </a:xfrm>
          <a:prstGeom prst="wedgeEllipseCallout">
            <a:avLst>
              <a:gd name="adj1" fmla="val -65116"/>
              <a:gd name="adj2" fmla="val 40796"/>
            </a:avLst>
          </a:prstGeom>
          <a:solidFill>
            <a:schemeClr val="accent1"/>
          </a:solidFill>
          <a:ln w="9525">
            <a:solidFill>
              <a:schemeClr val="tx1"/>
            </a:solidFill>
            <a:miter lim="800000"/>
            <a:headEnd/>
            <a:tailEnd/>
          </a:ln>
        </p:spPr>
        <p:txBody>
          <a:bodyPr/>
          <a:lstStyle/>
          <a:p>
            <a:pPr eaLnBrk="0" hangingPunct="0"/>
            <a:r>
              <a:rPr lang="en-US" sz="2000" b="1"/>
              <a:t>It would be great to know more about Pluralistic approaches…</a:t>
            </a:r>
          </a:p>
          <a:p>
            <a:pPr eaLnBrk="0" hangingPunct="0"/>
            <a:r>
              <a:rPr lang="en-US" sz="2000" b="1"/>
              <a:t>Are there many of them ?</a:t>
            </a:r>
            <a:r>
              <a:rPr lang="en-US"/>
              <a:t> </a:t>
            </a:r>
            <a:endParaRPr lang="fr-FR" sz="2000" b="1"/>
          </a:p>
        </p:txBody>
      </p:sp>
      <p:sp>
        <p:nvSpPr>
          <p:cNvPr id="2" name="AutoShape 8"/>
          <p:cNvSpPr>
            <a:spLocks noChangeArrowheads="1"/>
          </p:cNvSpPr>
          <p:nvPr/>
        </p:nvSpPr>
        <p:spPr bwMode="auto">
          <a:xfrm>
            <a:off x="0" y="5418138"/>
            <a:ext cx="3024188" cy="1439862"/>
          </a:xfrm>
          <a:prstGeom prst="wedgeEllipseCallout">
            <a:avLst>
              <a:gd name="adj1" fmla="val 81287"/>
              <a:gd name="adj2" fmla="val -8653"/>
            </a:avLst>
          </a:prstGeom>
          <a:solidFill>
            <a:schemeClr val="accent1"/>
          </a:solidFill>
          <a:ln w="9525">
            <a:solidFill>
              <a:schemeClr val="tx1"/>
            </a:solidFill>
            <a:miter lim="800000"/>
            <a:headEnd/>
            <a:tailEnd/>
          </a:ln>
        </p:spPr>
        <p:txBody>
          <a:bodyPr/>
          <a:lstStyle/>
          <a:p>
            <a:pPr eaLnBrk="0" hangingPunct="0"/>
            <a:r>
              <a:rPr lang="en-US" sz="2000" b="1"/>
              <a:t>Maybe, we already know some of them?</a:t>
            </a:r>
            <a:r>
              <a:rPr lang="en-US" sz="2000"/>
              <a:t> </a:t>
            </a:r>
            <a:endParaRPr lang="fr-FR" sz="2000" b="1"/>
          </a:p>
        </p:txBody>
      </p:sp>
      <p:sp>
        <p:nvSpPr>
          <p:cNvPr id="350223" name="Text Box 15"/>
          <p:cNvSpPr txBox="1">
            <a:spLocks noChangeArrowheads="1"/>
          </p:cNvSpPr>
          <p:nvPr/>
        </p:nvSpPr>
        <p:spPr bwMode="auto">
          <a:xfrm>
            <a:off x="6372225" y="4076700"/>
            <a:ext cx="2520950" cy="1939925"/>
          </a:xfrm>
          <a:prstGeom prst="rect">
            <a:avLst/>
          </a:prstGeom>
          <a:noFill/>
          <a:ln w="9525">
            <a:noFill/>
            <a:miter lim="800000"/>
            <a:headEnd/>
            <a:tailEnd/>
          </a:ln>
        </p:spPr>
        <p:txBody>
          <a:bodyPr>
            <a:spAutoFit/>
          </a:bodyPr>
          <a:lstStyle/>
          <a:p>
            <a:pPr eaLnBrk="0" hangingPunct="0">
              <a:spcBef>
                <a:spcPct val="50000"/>
              </a:spcBef>
            </a:pPr>
            <a:r>
              <a:rPr lang="en-US" sz="2000" b="1"/>
              <a:t>I would be happy to see other concrete examples like the </a:t>
            </a:r>
            <a:r>
              <a:rPr lang="en-US" sz="2000" b="1" i="1"/>
              <a:t>Languages of Europe…</a:t>
            </a:r>
            <a:r>
              <a:rPr lang="en-US" sz="2000" b="1"/>
              <a:t> activity.</a:t>
            </a:r>
          </a:p>
        </p:txBody>
      </p:sp>
      <p:sp>
        <p:nvSpPr>
          <p:cNvPr id="3" name="AutoShape 8"/>
          <p:cNvSpPr>
            <a:spLocks noChangeArrowheads="1"/>
          </p:cNvSpPr>
          <p:nvPr/>
        </p:nvSpPr>
        <p:spPr bwMode="auto">
          <a:xfrm>
            <a:off x="0" y="1773238"/>
            <a:ext cx="6227763" cy="3816350"/>
          </a:xfrm>
          <a:prstGeom prst="wedgeEllipseCallout">
            <a:avLst>
              <a:gd name="adj1" fmla="val 13269"/>
              <a:gd name="adj2" fmla="val 58319"/>
            </a:avLst>
          </a:prstGeom>
          <a:solidFill>
            <a:schemeClr val="accent1"/>
          </a:solidFill>
          <a:ln w="9525">
            <a:solidFill>
              <a:schemeClr val="tx1"/>
            </a:solidFill>
            <a:miter lim="800000"/>
            <a:headEnd/>
            <a:tailEnd/>
          </a:ln>
        </p:spPr>
        <p:txBody>
          <a:bodyPr/>
          <a:lstStyle/>
          <a:p>
            <a:pPr eaLnBrk="0" hangingPunct="0"/>
            <a:r>
              <a:rPr lang="en-US" sz="2000" b="1"/>
              <a:t>OK, but first, I am asking myself… Although I am convinced that we should use pluralistic approaches, teaching a specific language surely means focusing on this language. Do people promoting pluralistic approaches propose to abandon teaching languages as such??</a:t>
            </a:r>
            <a:endParaRPr lang="fr-FR" sz="2000" b="1"/>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50220"/>
                                        </p:tgtEl>
                                        <p:attrNameLst>
                                          <p:attrName>style.visibility</p:attrName>
                                        </p:attrNameLst>
                                      </p:cBhvr>
                                      <p:to>
                                        <p:strVal val="visible"/>
                                      </p:to>
                                    </p:set>
                                    <p:anim calcmode="lin" valueType="num">
                                      <p:cBhvr>
                                        <p:cTn id="7" dur="2000" fill="hold"/>
                                        <p:tgtEl>
                                          <p:spTgt spid="350220"/>
                                        </p:tgtEl>
                                        <p:attrNameLst>
                                          <p:attrName>ppt_w</p:attrName>
                                        </p:attrNameLst>
                                      </p:cBhvr>
                                      <p:tavLst>
                                        <p:tav tm="0">
                                          <p:val>
                                            <p:fltVal val="0"/>
                                          </p:val>
                                        </p:tav>
                                        <p:tav tm="100000">
                                          <p:val>
                                            <p:strVal val="#ppt_w"/>
                                          </p:val>
                                        </p:tav>
                                      </p:tavLst>
                                    </p:anim>
                                    <p:anim calcmode="lin" valueType="num">
                                      <p:cBhvr>
                                        <p:cTn id="8" dur="2000" fill="hold"/>
                                        <p:tgtEl>
                                          <p:spTgt spid="350220"/>
                                        </p:tgtEl>
                                        <p:attrNameLst>
                                          <p:attrName>ppt_h</p:attrName>
                                        </p:attrNameLst>
                                      </p:cBhvr>
                                      <p:tavLst>
                                        <p:tav tm="0">
                                          <p:val>
                                            <p:fltVal val="0"/>
                                          </p:val>
                                        </p:tav>
                                        <p:tav tm="100000">
                                          <p:val>
                                            <p:strVal val="#ppt_h"/>
                                          </p:val>
                                        </p:tav>
                                      </p:tavLst>
                                    </p:anim>
                                    <p:animEffect transition="in" filter="fade">
                                      <p:cBhvr>
                                        <p:cTn id="9" dur="2000"/>
                                        <p:tgtEl>
                                          <p:spTgt spid="3502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02408"/>
                                        </p:tgtEl>
                                        <p:attrNameLst>
                                          <p:attrName>style.visibility</p:attrName>
                                        </p:attrNameLst>
                                      </p:cBhvr>
                                      <p:to>
                                        <p:strVal val="visible"/>
                                      </p:to>
                                    </p:set>
                                    <p:animEffect transition="in" filter="wipe(up)">
                                      <p:cBhvr>
                                        <p:cTn id="14" dur="1000"/>
                                        <p:tgtEl>
                                          <p:spTgt spid="102408"/>
                                        </p:tgtEl>
                                      </p:cBhvr>
                                    </p:animEffect>
                                  </p:childTnLst>
                                </p:cTn>
                              </p:par>
                            </p:childTnLst>
                          </p:cTn>
                        </p:par>
                        <p:par>
                          <p:cTn id="15" fill="hold">
                            <p:stCondLst>
                              <p:cond delay="1000"/>
                            </p:stCondLst>
                            <p:childTnLst>
                              <p:par>
                                <p:cTn id="16" presetID="22" presetClass="entr" presetSubtype="2" fill="hold" grpId="0" nodeType="afterEffect">
                                  <p:stCondLst>
                                    <p:cond delay="250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1000"/>
                                        <p:tgtEl>
                                          <p:spTgt spid="2"/>
                                        </p:tgtEl>
                                      </p:cBhvr>
                                    </p:animEffect>
                                  </p:childTnLst>
                                </p:cTn>
                              </p:par>
                            </p:childTnLst>
                          </p:cTn>
                        </p:par>
                        <p:par>
                          <p:cTn id="19" fill="hold">
                            <p:stCondLst>
                              <p:cond delay="4500"/>
                            </p:stCondLst>
                            <p:childTnLst>
                              <p:par>
                                <p:cTn id="20" presetID="22" presetClass="entr" presetSubtype="1" fill="hold" grpId="0" nodeType="afterEffect">
                                  <p:stCondLst>
                                    <p:cond delay="2500"/>
                                  </p:stCondLst>
                                  <p:childTnLst>
                                    <p:set>
                                      <p:cBhvr>
                                        <p:cTn id="21" dur="1" fill="hold">
                                          <p:stCondLst>
                                            <p:cond delay="0"/>
                                          </p:stCondLst>
                                        </p:cTn>
                                        <p:tgtEl>
                                          <p:spTgt spid="350223"/>
                                        </p:tgtEl>
                                        <p:attrNameLst>
                                          <p:attrName>style.visibility</p:attrName>
                                        </p:attrNameLst>
                                      </p:cBhvr>
                                      <p:to>
                                        <p:strVal val="visible"/>
                                      </p:to>
                                    </p:set>
                                    <p:animEffect transition="in" filter="wipe(up)">
                                      <p:cBhvr>
                                        <p:cTn id="22" dur="1000"/>
                                        <p:tgtEl>
                                          <p:spTgt spid="3502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P spid="2" grpId="0" animBg="1"/>
      <p:bldP spid="350223"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2"/>
          <p:cNvSpPr txBox="1">
            <a:spLocks noChangeArrowheads="1"/>
          </p:cNvSpPr>
          <p:nvPr/>
        </p:nvSpPr>
        <p:spPr bwMode="auto">
          <a:xfrm>
            <a:off x="8423275" y="6415088"/>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D8934CD7-8FF0-4E04-8710-AF88152C9FB8}" type="slidenum">
              <a:rPr lang="fr-FR" sz="2400" b="1">
                <a:solidFill>
                  <a:schemeClr val="accent2"/>
                </a:solidFill>
              </a:rPr>
              <a:pPr algn="ctr" eaLnBrk="0" hangingPunct="0">
                <a:spcBef>
                  <a:spcPct val="50000"/>
                </a:spcBef>
              </a:pPr>
              <a:t>28</a:t>
            </a:fld>
            <a:endParaRPr lang="fr-FR" sz="2400" b="1">
              <a:solidFill>
                <a:schemeClr val="accent2"/>
              </a:solidFill>
            </a:endParaRPr>
          </a:p>
        </p:txBody>
      </p:sp>
      <p:pic>
        <p:nvPicPr>
          <p:cNvPr id="72706" name="Picture 3"/>
          <p:cNvPicPr>
            <a:picLocks noChangeAspect="1" noChangeArrowheads="1"/>
          </p:cNvPicPr>
          <p:nvPr/>
        </p:nvPicPr>
        <p:blipFill>
          <a:blip r:embed="rId3"/>
          <a:srcRect/>
          <a:stretch>
            <a:fillRect/>
          </a:stretch>
        </p:blipFill>
        <p:spPr bwMode="auto">
          <a:xfrm>
            <a:off x="-107950" y="188913"/>
            <a:ext cx="3671888" cy="1957387"/>
          </a:xfrm>
          <a:prstGeom prst="rect">
            <a:avLst/>
          </a:prstGeom>
          <a:noFill/>
          <a:ln w="9525">
            <a:noFill/>
            <a:miter lim="800000"/>
            <a:headEnd/>
            <a:tailEnd/>
          </a:ln>
        </p:spPr>
      </p:pic>
      <p:pic>
        <p:nvPicPr>
          <p:cNvPr id="72707" name="Picture 4"/>
          <p:cNvPicPr>
            <a:picLocks noChangeAspect="1" noChangeArrowheads="1"/>
          </p:cNvPicPr>
          <p:nvPr/>
        </p:nvPicPr>
        <p:blipFill>
          <a:blip r:embed="rId4"/>
          <a:srcRect/>
          <a:stretch>
            <a:fillRect/>
          </a:stretch>
        </p:blipFill>
        <p:spPr bwMode="auto">
          <a:xfrm>
            <a:off x="3640138" y="5589588"/>
            <a:ext cx="1147762" cy="1247775"/>
          </a:xfrm>
          <a:prstGeom prst="rect">
            <a:avLst/>
          </a:prstGeom>
          <a:noFill/>
          <a:ln w="9525">
            <a:noFill/>
            <a:miter lim="800000"/>
            <a:headEnd/>
            <a:tailEnd/>
          </a:ln>
        </p:spPr>
      </p:pic>
      <p:pic>
        <p:nvPicPr>
          <p:cNvPr id="72708" name="Picture 5"/>
          <p:cNvPicPr>
            <a:picLocks noChangeAspect="1" noChangeArrowheads="1"/>
          </p:cNvPicPr>
          <p:nvPr/>
        </p:nvPicPr>
        <p:blipFill>
          <a:blip r:embed="rId5"/>
          <a:srcRect/>
          <a:stretch>
            <a:fillRect/>
          </a:stretch>
        </p:blipFill>
        <p:spPr bwMode="auto">
          <a:xfrm>
            <a:off x="4759325" y="5589588"/>
            <a:ext cx="965200" cy="1268412"/>
          </a:xfrm>
          <a:prstGeom prst="rect">
            <a:avLst/>
          </a:prstGeom>
          <a:noFill/>
          <a:ln w="9525">
            <a:noFill/>
            <a:miter lim="800000"/>
            <a:headEnd/>
            <a:tailEnd/>
          </a:ln>
        </p:spPr>
      </p:pic>
      <p:pic>
        <p:nvPicPr>
          <p:cNvPr id="72709" name="Picture 18"/>
          <p:cNvPicPr>
            <a:picLocks noChangeAspect="1" noChangeArrowheads="1"/>
          </p:cNvPicPr>
          <p:nvPr/>
        </p:nvPicPr>
        <p:blipFill>
          <a:blip r:embed="rId4"/>
          <a:srcRect/>
          <a:stretch>
            <a:fillRect/>
          </a:stretch>
        </p:blipFill>
        <p:spPr bwMode="auto">
          <a:xfrm>
            <a:off x="3640138" y="5589588"/>
            <a:ext cx="1147762" cy="1247775"/>
          </a:xfrm>
          <a:prstGeom prst="rect">
            <a:avLst/>
          </a:prstGeom>
          <a:noFill/>
          <a:ln w="9525">
            <a:noFill/>
            <a:miter lim="800000"/>
            <a:headEnd/>
            <a:tailEnd/>
          </a:ln>
        </p:spPr>
      </p:pic>
      <p:pic>
        <p:nvPicPr>
          <p:cNvPr id="102407" name="Picture 7"/>
          <p:cNvPicPr>
            <a:picLocks noChangeAspect="1" noChangeArrowheads="1"/>
          </p:cNvPicPr>
          <p:nvPr/>
        </p:nvPicPr>
        <p:blipFill>
          <a:blip r:embed="rId6"/>
          <a:srcRect/>
          <a:stretch>
            <a:fillRect/>
          </a:stretch>
        </p:blipFill>
        <p:spPr bwMode="auto">
          <a:xfrm>
            <a:off x="8104188" y="620713"/>
            <a:ext cx="1039812" cy="2455862"/>
          </a:xfrm>
          <a:prstGeom prst="rect">
            <a:avLst/>
          </a:prstGeom>
          <a:noFill/>
          <a:ln w="9525">
            <a:noFill/>
            <a:round/>
            <a:headEnd/>
            <a:tailEnd/>
          </a:ln>
        </p:spPr>
      </p:pic>
      <p:sp>
        <p:nvSpPr>
          <p:cNvPr id="72711" name="AutoShape 8"/>
          <p:cNvSpPr>
            <a:spLocks noChangeArrowheads="1"/>
          </p:cNvSpPr>
          <p:nvPr/>
        </p:nvSpPr>
        <p:spPr bwMode="auto">
          <a:xfrm>
            <a:off x="0" y="1773238"/>
            <a:ext cx="6156325" cy="3816350"/>
          </a:xfrm>
          <a:prstGeom prst="wedgeEllipseCallout">
            <a:avLst>
              <a:gd name="adj1" fmla="val 14000"/>
              <a:gd name="adj2" fmla="val 58319"/>
            </a:avLst>
          </a:prstGeom>
          <a:solidFill>
            <a:schemeClr val="accent1"/>
          </a:solidFill>
          <a:ln w="9525">
            <a:solidFill>
              <a:schemeClr val="tx1"/>
            </a:solidFill>
            <a:miter lim="800000"/>
            <a:headEnd/>
            <a:tailEnd/>
          </a:ln>
        </p:spPr>
        <p:txBody>
          <a:bodyPr/>
          <a:lstStyle/>
          <a:p>
            <a:pPr eaLnBrk="0" hangingPunct="0"/>
            <a:r>
              <a:rPr lang="en-US" sz="2000" b="1"/>
              <a:t>OK, but first, I am asking myself… Although I am convinced that we should use pluralistic approaches, teaching a specific language surely means focusing on this language. Do people promoting pluralistic approaches propose to abandon teaching languages as such??</a:t>
            </a:r>
            <a:endParaRPr lang="fr-FR" sz="2000" b="1"/>
          </a:p>
        </p:txBody>
      </p:sp>
      <p:sp>
        <p:nvSpPr>
          <p:cNvPr id="2" name="AutoShape 8"/>
          <p:cNvSpPr>
            <a:spLocks noChangeArrowheads="1"/>
          </p:cNvSpPr>
          <p:nvPr/>
        </p:nvSpPr>
        <p:spPr bwMode="auto">
          <a:xfrm>
            <a:off x="5399088" y="1412875"/>
            <a:ext cx="3744912" cy="5445125"/>
          </a:xfrm>
          <a:prstGeom prst="wedgeEllipseCallout">
            <a:avLst>
              <a:gd name="adj1" fmla="val 35250"/>
              <a:gd name="adj2" fmla="val -50319"/>
            </a:avLst>
          </a:prstGeom>
          <a:solidFill>
            <a:schemeClr val="accent1"/>
          </a:solidFill>
          <a:ln w="9525">
            <a:solidFill>
              <a:schemeClr val="tx1"/>
            </a:solidFill>
            <a:miter lim="800000"/>
            <a:headEnd/>
            <a:tailEnd/>
          </a:ln>
        </p:spPr>
        <p:txBody>
          <a:bodyPr/>
          <a:lstStyle/>
          <a:p>
            <a:pPr algn="ctr" eaLnBrk="0" hangingPunct="0"/>
            <a:r>
              <a:rPr lang="fr-FR" sz="2400" b="1">
                <a:solidFill>
                  <a:srgbClr val="CC3300"/>
                </a:solidFill>
              </a:rPr>
              <a:t>Not at all!</a:t>
            </a:r>
            <a:r>
              <a:rPr lang="fr-FR" sz="2400" b="1"/>
              <a:t> </a:t>
            </a:r>
          </a:p>
          <a:p>
            <a:pPr algn="ctr" eaLnBrk="0" hangingPunct="0"/>
            <a:r>
              <a:rPr lang="fr-FR" sz="2400" b="1"/>
              <a:t>But it is still too early to give you a more detailed answer.</a:t>
            </a:r>
          </a:p>
          <a:p>
            <a:pPr algn="ctr" eaLnBrk="0" hangingPunct="0"/>
            <a:r>
              <a:rPr lang="fr-FR" sz="2400" b="1"/>
              <a:t>You should ask Professor Uhu a bit later, once he has told you more about Pluralistic approaches.</a:t>
            </a:r>
            <a:endParaRPr lang="fr-FR">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p:cTn id="7" dur="500" fill="hold"/>
                                        <p:tgtEl>
                                          <p:spTgt spid="102407"/>
                                        </p:tgtEl>
                                        <p:attrNameLst>
                                          <p:attrName>ppt_w</p:attrName>
                                        </p:attrNameLst>
                                      </p:cBhvr>
                                      <p:tavLst>
                                        <p:tav tm="0">
                                          <p:val>
                                            <p:fltVal val="0"/>
                                          </p:val>
                                        </p:tav>
                                        <p:tav tm="100000">
                                          <p:val>
                                            <p:strVal val="#ppt_w"/>
                                          </p:val>
                                        </p:tav>
                                      </p:tavLst>
                                    </p:anim>
                                    <p:anim calcmode="lin" valueType="num">
                                      <p:cBhvr>
                                        <p:cTn id="8" dur="500" fill="hold"/>
                                        <p:tgtEl>
                                          <p:spTgt spid="102407"/>
                                        </p:tgtEl>
                                        <p:attrNameLst>
                                          <p:attrName>ppt_h</p:attrName>
                                        </p:attrNameLst>
                                      </p:cBhvr>
                                      <p:tavLst>
                                        <p:tav tm="0">
                                          <p:val>
                                            <p:fltVal val="0"/>
                                          </p:val>
                                        </p:tav>
                                        <p:tav tm="100000">
                                          <p:val>
                                            <p:strVal val="#ppt_h"/>
                                          </p:val>
                                        </p:tav>
                                      </p:tavLst>
                                    </p:anim>
                                    <p:animEffect transition="in" filter="fade">
                                      <p:cBhvr>
                                        <p:cTn id="9" dur="500"/>
                                        <p:tgtEl>
                                          <p:spTgt spid="102407"/>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5"/>
          <p:cNvSpPr txBox="1">
            <a:spLocks noChangeArrowheads="1"/>
          </p:cNvSpPr>
          <p:nvPr/>
        </p:nvSpPr>
        <p:spPr bwMode="auto">
          <a:xfrm rot="-1722214">
            <a:off x="395288" y="549275"/>
            <a:ext cx="3313112" cy="366713"/>
          </a:xfrm>
          <a:prstGeom prst="rect">
            <a:avLst/>
          </a:prstGeom>
          <a:noFill/>
          <a:ln w="9525">
            <a:noFill/>
            <a:miter lim="800000"/>
            <a:headEnd/>
            <a:tailEnd/>
          </a:ln>
        </p:spPr>
        <p:txBody>
          <a:bodyPr>
            <a:spAutoFit/>
          </a:bodyPr>
          <a:lstStyle/>
          <a:p>
            <a:pPr eaLnBrk="0" hangingPunct="0">
              <a:spcBef>
                <a:spcPct val="50000"/>
              </a:spcBef>
            </a:pPr>
            <a:endParaRPr lang="de-DE"/>
          </a:p>
        </p:txBody>
      </p:sp>
      <p:sp>
        <p:nvSpPr>
          <p:cNvPr id="74754" name="Text Box 6"/>
          <p:cNvSpPr txBox="1">
            <a:spLocks noChangeArrowheads="1"/>
          </p:cNvSpPr>
          <p:nvPr/>
        </p:nvSpPr>
        <p:spPr bwMode="auto">
          <a:xfrm rot="-1722214">
            <a:off x="3059113" y="1700213"/>
            <a:ext cx="3313112" cy="366712"/>
          </a:xfrm>
          <a:prstGeom prst="rect">
            <a:avLst/>
          </a:prstGeom>
          <a:noFill/>
          <a:ln w="9525">
            <a:noFill/>
            <a:miter lim="800000"/>
            <a:headEnd/>
            <a:tailEnd/>
          </a:ln>
        </p:spPr>
        <p:txBody>
          <a:bodyPr>
            <a:spAutoFit/>
          </a:bodyPr>
          <a:lstStyle/>
          <a:p>
            <a:pPr eaLnBrk="0" hangingPunct="0">
              <a:spcBef>
                <a:spcPct val="50000"/>
              </a:spcBef>
            </a:pPr>
            <a:endParaRPr lang="de-DE"/>
          </a:p>
        </p:txBody>
      </p:sp>
      <p:sp>
        <p:nvSpPr>
          <p:cNvPr id="74755" name="Text Box 10"/>
          <p:cNvSpPr txBox="1">
            <a:spLocks noChangeArrowheads="1"/>
          </p:cNvSpPr>
          <p:nvPr/>
        </p:nvSpPr>
        <p:spPr bwMode="auto">
          <a:xfrm>
            <a:off x="179388" y="476250"/>
            <a:ext cx="8785225" cy="5903913"/>
          </a:xfrm>
          <a:prstGeom prst="rect">
            <a:avLst/>
          </a:prstGeom>
          <a:solidFill>
            <a:srgbClr val="FEFFCC">
              <a:alpha val="72940"/>
            </a:srgbClr>
          </a:solidFill>
          <a:ln w="28575">
            <a:solidFill>
              <a:schemeClr val="tx1"/>
            </a:solidFill>
            <a:miter lim="800000"/>
            <a:headEnd/>
            <a:tailEnd/>
          </a:ln>
        </p:spPr>
        <p:txBody>
          <a:bodyPr/>
          <a:lstStyle/>
          <a:p>
            <a:pPr eaLnBrk="0" hangingPunct="0"/>
            <a:endParaRPr lang="en-US" sz="2800" b="1">
              <a:solidFill>
                <a:srgbClr val="663300"/>
              </a:solidFill>
              <a:latin typeface="Times New Roman" pitchFamily="18" charset="0"/>
            </a:endParaRPr>
          </a:p>
          <a:p>
            <a:pPr algn="ctr" eaLnBrk="0" hangingPunct="0"/>
            <a:r>
              <a:rPr lang="en-US" sz="2400" b="1" u="sng">
                <a:solidFill>
                  <a:srgbClr val="0000CC"/>
                </a:solidFill>
              </a:rPr>
              <a:t>FOUR PLURALISTIC APPROACHES</a:t>
            </a:r>
          </a:p>
          <a:p>
            <a:pPr algn="ctr" eaLnBrk="0" hangingPunct="0"/>
            <a:endParaRPr lang="en-US" sz="2400" b="1">
              <a:solidFill>
                <a:srgbClr val="663300"/>
              </a:solidFill>
            </a:endParaRPr>
          </a:p>
          <a:p>
            <a:pPr eaLnBrk="0" hangingPunct="0"/>
            <a:r>
              <a:rPr lang="en-US" sz="2400" b="1">
                <a:solidFill>
                  <a:srgbClr val="0000CC"/>
                </a:solidFill>
              </a:rPr>
              <a:t>Four pluralistic approaches </a:t>
            </a:r>
            <a:r>
              <a:rPr lang="en-US" sz="2400" b="1">
                <a:solidFill>
                  <a:srgbClr val="663300"/>
                </a:solidFill>
              </a:rPr>
              <a:t>have emerged in Language teaching methodology over the past thirty years:</a:t>
            </a:r>
          </a:p>
          <a:p>
            <a:pPr eaLnBrk="0" hangingPunct="0"/>
            <a:r>
              <a:rPr lang="fr-FR" sz="2400" b="1">
                <a:solidFill>
                  <a:srgbClr val="0000CC"/>
                </a:solidFill>
              </a:rPr>
              <a:t>• awakening to languages;</a:t>
            </a:r>
          </a:p>
          <a:p>
            <a:pPr eaLnBrk="0" hangingPunct="0"/>
            <a:r>
              <a:rPr lang="fr-FR" sz="2400" b="1">
                <a:solidFill>
                  <a:srgbClr val="0000CC"/>
                </a:solidFill>
              </a:rPr>
              <a:t>• intercomprehension between related languages;</a:t>
            </a:r>
          </a:p>
          <a:p>
            <a:pPr eaLnBrk="0" hangingPunct="0"/>
            <a:r>
              <a:rPr lang="fr-FR" sz="2400" b="1">
                <a:solidFill>
                  <a:srgbClr val="0000CC"/>
                </a:solidFill>
              </a:rPr>
              <a:t>• intercultural approach;</a:t>
            </a:r>
          </a:p>
          <a:p>
            <a:pPr eaLnBrk="0" hangingPunct="0"/>
            <a:r>
              <a:rPr lang="fr-FR" sz="2400" b="1">
                <a:solidFill>
                  <a:srgbClr val="0000CC"/>
                </a:solidFill>
              </a:rPr>
              <a:t>• integrated didactic approach to different languages </a:t>
            </a:r>
            <a:br>
              <a:rPr lang="fr-FR" sz="2400" b="1">
                <a:solidFill>
                  <a:srgbClr val="0000CC"/>
                </a:solidFill>
              </a:rPr>
            </a:br>
            <a:r>
              <a:rPr lang="fr-FR" sz="2400" b="1">
                <a:solidFill>
                  <a:srgbClr val="0000CC"/>
                </a:solidFill>
              </a:rPr>
              <a:t>   studied.</a:t>
            </a:r>
            <a:endParaRPr lang="fr-FR" sz="2400" b="1">
              <a:solidFill>
                <a:srgbClr val="663300"/>
              </a:solidFill>
            </a:endParaRPr>
          </a:p>
        </p:txBody>
      </p:sp>
      <p:sp>
        <p:nvSpPr>
          <p:cNvPr id="74756" name="Text Box 12"/>
          <p:cNvSpPr txBox="1">
            <a:spLocks noChangeArrowheads="1"/>
          </p:cNvSpPr>
          <p:nvPr/>
        </p:nvSpPr>
        <p:spPr bwMode="auto">
          <a:xfrm>
            <a:off x="250825" y="4508500"/>
            <a:ext cx="8496300" cy="1201738"/>
          </a:xfrm>
          <a:prstGeom prst="rect">
            <a:avLst/>
          </a:prstGeom>
          <a:noFill/>
          <a:ln w="9525">
            <a:noFill/>
            <a:miter lim="800000"/>
            <a:headEnd/>
            <a:tailEnd/>
          </a:ln>
        </p:spPr>
        <p:txBody>
          <a:bodyPr>
            <a:spAutoFit/>
          </a:bodyPr>
          <a:lstStyle/>
          <a:p>
            <a:pPr eaLnBrk="0" hangingPunct="0">
              <a:spcBef>
                <a:spcPct val="50000"/>
              </a:spcBef>
            </a:pPr>
            <a:r>
              <a:rPr lang="en-GB" sz="2400" b="1">
                <a:solidFill>
                  <a:srgbClr val="663300"/>
                </a:solidFill>
              </a:rPr>
              <a:t>… which all correspond to the definition we have given and which the authors of the FREPA decided to subsume under the term “Pluralistic approaches”.</a:t>
            </a:r>
          </a:p>
        </p:txBody>
      </p:sp>
      <p:sp>
        <p:nvSpPr>
          <p:cNvPr id="74757" name="Text Box 9"/>
          <p:cNvSpPr txBox="1">
            <a:spLocks noChangeArrowheads="1"/>
          </p:cNvSpPr>
          <p:nvPr/>
        </p:nvSpPr>
        <p:spPr bwMode="auto">
          <a:xfrm>
            <a:off x="8459788" y="638810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E5532C2D-980F-48D5-98EF-79FFBCC71313}" type="slidenum">
              <a:rPr lang="fr-FR" sz="2400" b="1">
                <a:solidFill>
                  <a:schemeClr val="accent2"/>
                </a:solidFill>
              </a:rPr>
              <a:pPr algn="ctr" eaLnBrk="0" hangingPunct="0">
                <a:spcBef>
                  <a:spcPct val="50000"/>
                </a:spcBef>
              </a:pPr>
              <a:t>29</a:t>
            </a:fld>
            <a:endParaRPr lang="fr-FR" sz="2400" b="1">
              <a:solidFill>
                <a:schemeClr val="accent2"/>
              </a:solidFill>
            </a:endParaRPr>
          </a:p>
        </p:txBody>
      </p:sp>
      <p:grpSp>
        <p:nvGrpSpPr>
          <p:cNvPr id="74758" name="Group 18"/>
          <p:cNvGrpSpPr>
            <a:grpSpLocks/>
          </p:cNvGrpSpPr>
          <p:nvPr/>
        </p:nvGrpSpPr>
        <p:grpSpPr bwMode="auto">
          <a:xfrm>
            <a:off x="0" y="0"/>
            <a:ext cx="1296988" cy="1557338"/>
            <a:chOff x="4195" y="981"/>
            <a:chExt cx="1452" cy="1606"/>
          </a:xfrm>
        </p:grpSpPr>
        <p:pic>
          <p:nvPicPr>
            <p:cNvPr id="74759" name="Picture 19"/>
            <p:cNvPicPr>
              <a:picLocks noChangeAspect="1" noChangeArrowheads="1"/>
            </p:cNvPicPr>
            <p:nvPr/>
          </p:nvPicPr>
          <p:blipFill>
            <a:blip r:embed="rId3"/>
            <a:srcRect/>
            <a:stretch>
              <a:fillRect/>
            </a:stretch>
          </p:blipFill>
          <p:spPr bwMode="auto">
            <a:xfrm>
              <a:off x="4424" y="981"/>
              <a:ext cx="1045" cy="1089"/>
            </a:xfrm>
            <a:prstGeom prst="rect">
              <a:avLst/>
            </a:prstGeom>
            <a:noFill/>
            <a:ln w="9525">
              <a:noFill/>
              <a:round/>
              <a:headEnd/>
              <a:tailEnd/>
            </a:ln>
          </p:spPr>
        </p:pic>
        <p:sp>
          <p:nvSpPr>
            <p:cNvPr id="74760" name="Text Box 20"/>
            <p:cNvSpPr txBox="1">
              <a:spLocks noChangeArrowheads="1"/>
            </p:cNvSpPr>
            <p:nvPr/>
          </p:nvSpPr>
          <p:spPr bwMode="auto">
            <a:xfrm>
              <a:off x="4195" y="2040"/>
              <a:ext cx="1452" cy="547"/>
            </a:xfrm>
            <a:prstGeom prst="rect">
              <a:avLst/>
            </a:prstGeom>
            <a:solidFill>
              <a:srgbClr val="DFE2FD"/>
            </a:solidFill>
            <a:ln w="12700">
              <a:solidFill>
                <a:schemeClr val="tx1"/>
              </a:solidFill>
              <a:miter lim="800000"/>
              <a:headEnd/>
              <a:tailEnd/>
            </a:ln>
          </p:spPr>
          <p:txBody>
            <a:bodyPr>
              <a:spAutoFit/>
            </a:bodyPr>
            <a:lstStyle/>
            <a:p>
              <a:pPr algn="ctr" eaLnBrk="0" hangingPunct="0">
                <a:spcBef>
                  <a:spcPct val="50000"/>
                </a:spcBef>
              </a:pPr>
              <a:r>
                <a:rPr lang="fr-FR" sz="1400" b="1"/>
                <a:t>Professor PhD Uhu</a:t>
              </a: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4"/>
          <p:cNvPicPr>
            <a:picLocks noChangeAspect="1" noChangeArrowheads="1"/>
          </p:cNvPicPr>
          <p:nvPr/>
        </p:nvPicPr>
        <p:blipFill>
          <a:blip r:embed="rId3"/>
          <a:srcRect/>
          <a:stretch>
            <a:fillRect/>
          </a:stretch>
        </p:blipFill>
        <p:spPr bwMode="auto">
          <a:xfrm>
            <a:off x="611188" y="476250"/>
            <a:ext cx="1141412" cy="2528888"/>
          </a:xfrm>
          <a:prstGeom prst="rect">
            <a:avLst/>
          </a:prstGeom>
          <a:noFill/>
          <a:ln w="9525">
            <a:noFill/>
            <a:round/>
            <a:headEnd/>
            <a:tailEnd/>
          </a:ln>
        </p:spPr>
      </p:pic>
      <p:sp>
        <p:nvSpPr>
          <p:cNvPr id="21506" name="AutoShape 35"/>
          <p:cNvSpPr>
            <a:spLocks noChangeArrowheads="1"/>
          </p:cNvSpPr>
          <p:nvPr/>
        </p:nvSpPr>
        <p:spPr bwMode="auto">
          <a:xfrm>
            <a:off x="4140200" y="260350"/>
            <a:ext cx="4608513" cy="936625"/>
          </a:xfrm>
          <a:prstGeom prst="wedgeEllipseCallout">
            <a:avLst>
              <a:gd name="adj1" fmla="val -104704"/>
              <a:gd name="adj2" fmla="val 59662"/>
            </a:avLst>
          </a:prstGeom>
          <a:solidFill>
            <a:schemeClr val="accent1"/>
          </a:solidFill>
          <a:ln w="9525">
            <a:solidFill>
              <a:schemeClr val="tx1"/>
            </a:solidFill>
            <a:miter lim="800000"/>
            <a:headEnd/>
            <a:tailEnd/>
          </a:ln>
        </p:spPr>
        <p:txBody>
          <a:bodyPr/>
          <a:lstStyle/>
          <a:p>
            <a:pPr algn="ctr" eaLnBrk="0" hangingPunct="0"/>
            <a:r>
              <a:rPr lang="fr-FR" sz="2400"/>
              <a:t>May I introduce…</a:t>
            </a:r>
            <a:endParaRPr lang="fr-FR" sz="2400" b="1">
              <a:solidFill>
                <a:srgbClr val="FF3300"/>
              </a:solidFill>
            </a:endParaRPr>
          </a:p>
        </p:txBody>
      </p:sp>
      <p:sp>
        <p:nvSpPr>
          <p:cNvPr id="21507" name="Text Box 4"/>
          <p:cNvSpPr txBox="1">
            <a:spLocks noChangeArrowheads="1"/>
          </p:cNvSpPr>
          <p:nvPr/>
        </p:nvSpPr>
        <p:spPr bwMode="auto">
          <a:xfrm>
            <a:off x="8675688" y="6388100"/>
            <a:ext cx="468312"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19BA9724-5DDF-4640-BD81-B9C5AAAEACA7}" type="slidenum">
              <a:rPr lang="fr-FR" sz="2400" b="1">
                <a:solidFill>
                  <a:schemeClr val="accent2"/>
                </a:solidFill>
              </a:rPr>
              <a:pPr algn="ctr" eaLnBrk="0" hangingPunct="0">
                <a:spcBef>
                  <a:spcPct val="50000"/>
                </a:spcBef>
              </a:pPr>
              <a:t>3</a:t>
            </a:fld>
            <a:endParaRPr lang="fr-FR" sz="2400" b="1">
              <a:solidFill>
                <a:schemeClr val="accent2"/>
              </a:solidFill>
            </a:endParaRPr>
          </a:p>
        </p:txBody>
      </p:sp>
      <p:sp>
        <p:nvSpPr>
          <p:cNvPr id="2" name="AutoShape 35"/>
          <p:cNvSpPr>
            <a:spLocks noChangeArrowheads="1"/>
          </p:cNvSpPr>
          <p:nvPr/>
        </p:nvSpPr>
        <p:spPr bwMode="auto">
          <a:xfrm>
            <a:off x="1619250" y="1341438"/>
            <a:ext cx="5329238" cy="2374900"/>
          </a:xfrm>
          <a:prstGeom prst="wedgeEllipseCallout">
            <a:avLst>
              <a:gd name="adj1" fmla="val -55630"/>
              <a:gd name="adj2" fmla="val -49333"/>
            </a:avLst>
          </a:prstGeom>
          <a:solidFill>
            <a:schemeClr val="accent1"/>
          </a:solidFill>
          <a:ln w="9525">
            <a:solidFill>
              <a:schemeClr val="tx1"/>
            </a:solidFill>
            <a:miter lim="800000"/>
            <a:headEnd/>
            <a:tailEnd/>
          </a:ln>
        </p:spPr>
        <p:txBody>
          <a:bodyPr/>
          <a:lstStyle/>
          <a:p>
            <a:pPr algn="ctr" eaLnBrk="0" hangingPunct="0"/>
            <a:r>
              <a:rPr lang="fr-FR" sz="2400"/>
              <a:t>First of all, Professor Uhu. He believes he is a great scientist. Never contradict him! He could get very angry! </a:t>
            </a:r>
            <a:endParaRPr lang="fr-FR" sz="2400" b="1">
              <a:solidFill>
                <a:srgbClr val="FF3300"/>
              </a:solidFill>
            </a:endParaRPr>
          </a:p>
        </p:txBody>
      </p:sp>
      <p:grpSp>
        <p:nvGrpSpPr>
          <p:cNvPr id="5" name="Group 16"/>
          <p:cNvGrpSpPr>
            <a:grpSpLocks/>
          </p:cNvGrpSpPr>
          <p:nvPr/>
        </p:nvGrpSpPr>
        <p:grpSpPr bwMode="auto">
          <a:xfrm>
            <a:off x="6659563" y="1557338"/>
            <a:ext cx="2305050" cy="2060575"/>
            <a:chOff x="4195" y="981"/>
            <a:chExt cx="1452" cy="1298"/>
          </a:xfrm>
        </p:grpSpPr>
        <p:pic>
          <p:nvPicPr>
            <p:cNvPr id="21515" name="Picture 12"/>
            <p:cNvPicPr>
              <a:picLocks noChangeAspect="1" noChangeArrowheads="1"/>
            </p:cNvPicPr>
            <p:nvPr/>
          </p:nvPicPr>
          <p:blipFill>
            <a:blip r:embed="rId4"/>
            <a:srcRect/>
            <a:stretch>
              <a:fillRect/>
            </a:stretch>
          </p:blipFill>
          <p:spPr bwMode="auto">
            <a:xfrm>
              <a:off x="4424" y="981"/>
              <a:ext cx="1045" cy="1089"/>
            </a:xfrm>
            <a:prstGeom prst="rect">
              <a:avLst/>
            </a:prstGeom>
            <a:noFill/>
            <a:ln w="9525">
              <a:noFill/>
              <a:round/>
              <a:headEnd/>
              <a:tailEnd/>
            </a:ln>
          </p:spPr>
        </p:pic>
        <p:sp>
          <p:nvSpPr>
            <p:cNvPr id="21516" name="Text Box 13"/>
            <p:cNvSpPr txBox="1">
              <a:spLocks noChangeArrowheads="1"/>
            </p:cNvSpPr>
            <p:nvPr/>
          </p:nvSpPr>
          <p:spPr bwMode="auto">
            <a:xfrm>
              <a:off x="4195" y="2040"/>
              <a:ext cx="1452" cy="239"/>
            </a:xfrm>
            <a:prstGeom prst="rect">
              <a:avLst/>
            </a:prstGeom>
            <a:solidFill>
              <a:srgbClr val="DFE2FD"/>
            </a:solidFill>
            <a:ln w="12700">
              <a:solidFill>
                <a:schemeClr val="tx1"/>
              </a:solidFill>
              <a:miter lim="800000"/>
              <a:headEnd/>
              <a:tailEnd/>
            </a:ln>
          </p:spPr>
          <p:txBody>
            <a:bodyPr>
              <a:spAutoFit/>
            </a:bodyPr>
            <a:lstStyle/>
            <a:p>
              <a:pPr eaLnBrk="0" hangingPunct="0">
                <a:spcBef>
                  <a:spcPct val="50000"/>
                </a:spcBef>
              </a:pPr>
              <a:r>
                <a:rPr lang="fr-FR" b="1"/>
                <a:t>Professor PhD Uhu</a:t>
              </a:r>
            </a:p>
          </p:txBody>
        </p:sp>
      </p:grpSp>
      <p:grpSp>
        <p:nvGrpSpPr>
          <p:cNvPr id="6" name="Group 17"/>
          <p:cNvGrpSpPr>
            <a:grpSpLocks/>
          </p:cNvGrpSpPr>
          <p:nvPr/>
        </p:nvGrpSpPr>
        <p:grpSpPr bwMode="auto">
          <a:xfrm>
            <a:off x="6659563" y="4076700"/>
            <a:ext cx="2305050" cy="2251075"/>
            <a:chOff x="4105" y="2659"/>
            <a:chExt cx="1452" cy="1418"/>
          </a:xfrm>
        </p:grpSpPr>
        <p:pic>
          <p:nvPicPr>
            <p:cNvPr id="21513" name="Picture 11"/>
            <p:cNvPicPr>
              <a:picLocks noChangeAspect="1" noChangeArrowheads="1"/>
            </p:cNvPicPr>
            <p:nvPr/>
          </p:nvPicPr>
          <p:blipFill>
            <a:blip r:embed="rId5"/>
            <a:srcRect/>
            <a:stretch>
              <a:fillRect/>
            </a:stretch>
          </p:blipFill>
          <p:spPr bwMode="auto">
            <a:xfrm>
              <a:off x="4105" y="2659"/>
              <a:ext cx="1452" cy="1027"/>
            </a:xfrm>
            <a:prstGeom prst="rect">
              <a:avLst/>
            </a:prstGeom>
            <a:noFill/>
            <a:ln w="12700">
              <a:solidFill>
                <a:schemeClr val="tx1"/>
              </a:solidFill>
              <a:miter lim="800000"/>
              <a:headEnd/>
              <a:tailEnd/>
            </a:ln>
          </p:spPr>
        </p:pic>
        <p:sp>
          <p:nvSpPr>
            <p:cNvPr id="21514" name="Text Box 15"/>
            <p:cNvSpPr txBox="1">
              <a:spLocks noChangeArrowheads="1"/>
            </p:cNvSpPr>
            <p:nvPr/>
          </p:nvSpPr>
          <p:spPr bwMode="auto">
            <a:xfrm>
              <a:off x="4105" y="3838"/>
              <a:ext cx="1451" cy="239"/>
            </a:xfrm>
            <a:prstGeom prst="rect">
              <a:avLst/>
            </a:prstGeom>
            <a:solidFill>
              <a:srgbClr val="DFE2FD"/>
            </a:solidFill>
            <a:ln w="12700">
              <a:solidFill>
                <a:schemeClr val="tx1"/>
              </a:solidFill>
              <a:miter lim="800000"/>
              <a:headEnd/>
              <a:tailEnd/>
            </a:ln>
          </p:spPr>
          <p:txBody>
            <a:bodyPr>
              <a:spAutoFit/>
            </a:bodyPr>
            <a:lstStyle/>
            <a:p>
              <a:pPr eaLnBrk="0" hangingPunct="0">
                <a:spcBef>
                  <a:spcPct val="50000"/>
                </a:spcBef>
              </a:pPr>
              <a:r>
                <a:rPr lang="fr-FR" b="1"/>
                <a:t>The happy Frepies</a:t>
              </a:r>
            </a:p>
          </p:txBody>
        </p:sp>
      </p:grpSp>
      <p:sp>
        <p:nvSpPr>
          <p:cNvPr id="3" name="AutoShape 35"/>
          <p:cNvSpPr>
            <a:spLocks noChangeArrowheads="1"/>
          </p:cNvSpPr>
          <p:nvPr/>
        </p:nvSpPr>
        <p:spPr bwMode="auto">
          <a:xfrm>
            <a:off x="250825" y="4079875"/>
            <a:ext cx="6121400" cy="2662238"/>
          </a:xfrm>
          <a:prstGeom prst="wedgeEllipseCallout">
            <a:avLst>
              <a:gd name="adj1" fmla="val -33301"/>
              <a:gd name="adj2" fmla="val -148449"/>
            </a:avLst>
          </a:prstGeom>
          <a:solidFill>
            <a:schemeClr val="accent1"/>
          </a:solidFill>
          <a:ln w="9525">
            <a:solidFill>
              <a:schemeClr val="tx1"/>
            </a:solidFill>
            <a:miter lim="800000"/>
            <a:headEnd/>
            <a:tailEnd/>
          </a:ln>
        </p:spPr>
        <p:txBody>
          <a:bodyPr/>
          <a:lstStyle/>
          <a:p>
            <a:pPr algn="ctr" eaLnBrk="0" hangingPunct="0"/>
            <a:r>
              <a:rPr lang="en-GB" sz="2400"/>
              <a:t>And then, our merry band </a:t>
            </a:r>
          </a:p>
          <a:p>
            <a:pPr algn="ctr" eaLnBrk="0" hangingPunct="0"/>
            <a:r>
              <a:rPr lang="en-GB" sz="2400"/>
              <a:t>“the happy Frepies”.</a:t>
            </a:r>
            <a:br>
              <a:rPr lang="en-GB" sz="2400"/>
            </a:br>
            <a:r>
              <a:rPr lang="en-GB" sz="2400"/>
              <a:t>They know the FREPA very well and are keen to help you. </a:t>
            </a:r>
            <a:r>
              <a:rPr lang="fr-FR" sz="2400"/>
              <a:t>They are just a little provocative …</a:t>
            </a:r>
          </a:p>
        </p:txBody>
      </p:sp>
      <p:sp>
        <p:nvSpPr>
          <p:cNvPr id="4" name="AutoShape 35"/>
          <p:cNvSpPr>
            <a:spLocks noChangeArrowheads="1"/>
          </p:cNvSpPr>
          <p:nvPr/>
        </p:nvSpPr>
        <p:spPr bwMode="auto">
          <a:xfrm>
            <a:off x="1835150" y="5732463"/>
            <a:ext cx="5545138" cy="936625"/>
          </a:xfrm>
          <a:prstGeom prst="wedgeEllipseCallout">
            <a:avLst>
              <a:gd name="adj1" fmla="val -59532"/>
              <a:gd name="adj2" fmla="val -522542"/>
            </a:avLst>
          </a:prstGeom>
          <a:solidFill>
            <a:schemeClr val="accent1"/>
          </a:solidFill>
          <a:ln w="9525">
            <a:solidFill>
              <a:schemeClr val="tx1"/>
            </a:solidFill>
            <a:miter lim="800000"/>
            <a:headEnd/>
            <a:tailEnd/>
          </a:ln>
        </p:spPr>
        <p:txBody>
          <a:bodyPr/>
          <a:lstStyle/>
          <a:p>
            <a:pPr algn="ctr" eaLnBrk="0" hangingPunct="0"/>
            <a:r>
              <a:rPr lang="fr-FR" sz="2400" b="1"/>
              <a:t>Everybody there?</a:t>
            </a:r>
            <a:br>
              <a:rPr lang="fr-FR" sz="2400" b="1"/>
            </a:br>
            <a:r>
              <a:rPr lang="fr-FR" sz="2400" b="1"/>
              <a:t>Let’s go!</a:t>
            </a:r>
            <a:endParaRPr lang="fr-FR" sz="2400" b="1">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7" presetClass="entr" presetSubtype="2"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1+#ppt_w/2"/>
                                          </p:val>
                                        </p:tav>
                                        <p:tav tm="100000">
                                          <p:val>
                                            <p:strVal val="#ppt_x"/>
                                          </p:val>
                                        </p:tav>
                                      </p:tavLst>
                                    </p:anim>
                                    <p:anim calcmode="lin" valueType="num">
                                      <p:cBhvr additive="base">
                                        <p:cTn id="18" dur="2000" fill="hold"/>
                                        <p:tgtEl>
                                          <p:spTgt spid="6"/>
                                        </p:tgtEl>
                                        <p:attrNameLst>
                                          <p:attrName>ppt_y</p:attrName>
                                        </p:attrNameLst>
                                      </p:cBhvr>
                                      <p:tavLst>
                                        <p:tav tm="0">
                                          <p:val>
                                            <p:strVal val="#ppt_y"/>
                                          </p:val>
                                        </p:tav>
                                        <p:tav tm="100000">
                                          <p:val>
                                            <p:strVal val="#ppt_y"/>
                                          </p:val>
                                        </p:tav>
                                      </p:tavLst>
                                    </p:anim>
                                  </p:childTnLst>
                                </p:cTn>
                              </p:par>
                              <p:par>
                                <p:cTn id="19" presetID="22" presetClass="entr" presetSubtype="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5"/>
          <p:cNvSpPr txBox="1">
            <a:spLocks noChangeArrowheads="1"/>
          </p:cNvSpPr>
          <p:nvPr/>
        </p:nvSpPr>
        <p:spPr bwMode="auto">
          <a:xfrm rot="-1722214">
            <a:off x="395288" y="549275"/>
            <a:ext cx="3313112" cy="366713"/>
          </a:xfrm>
          <a:prstGeom prst="rect">
            <a:avLst/>
          </a:prstGeom>
          <a:noFill/>
          <a:ln w="9525">
            <a:noFill/>
            <a:miter lim="800000"/>
            <a:headEnd/>
            <a:tailEnd/>
          </a:ln>
        </p:spPr>
        <p:txBody>
          <a:bodyPr>
            <a:spAutoFit/>
          </a:bodyPr>
          <a:lstStyle/>
          <a:p>
            <a:pPr eaLnBrk="0" hangingPunct="0">
              <a:spcBef>
                <a:spcPct val="50000"/>
              </a:spcBef>
            </a:pPr>
            <a:endParaRPr lang="de-DE"/>
          </a:p>
        </p:txBody>
      </p:sp>
      <p:sp>
        <p:nvSpPr>
          <p:cNvPr id="76802" name="Text Box 6"/>
          <p:cNvSpPr txBox="1">
            <a:spLocks noChangeArrowheads="1"/>
          </p:cNvSpPr>
          <p:nvPr/>
        </p:nvSpPr>
        <p:spPr bwMode="auto">
          <a:xfrm rot="-1722214">
            <a:off x="3059113" y="1700213"/>
            <a:ext cx="3313112" cy="366712"/>
          </a:xfrm>
          <a:prstGeom prst="rect">
            <a:avLst/>
          </a:prstGeom>
          <a:noFill/>
          <a:ln w="9525">
            <a:noFill/>
            <a:miter lim="800000"/>
            <a:headEnd/>
            <a:tailEnd/>
          </a:ln>
        </p:spPr>
        <p:txBody>
          <a:bodyPr>
            <a:spAutoFit/>
          </a:bodyPr>
          <a:lstStyle/>
          <a:p>
            <a:pPr eaLnBrk="0" hangingPunct="0">
              <a:spcBef>
                <a:spcPct val="50000"/>
              </a:spcBef>
            </a:pPr>
            <a:endParaRPr lang="de-DE"/>
          </a:p>
        </p:txBody>
      </p:sp>
      <p:sp>
        <p:nvSpPr>
          <p:cNvPr id="76803" name="Text Box 10"/>
          <p:cNvSpPr txBox="1">
            <a:spLocks noChangeArrowheads="1"/>
          </p:cNvSpPr>
          <p:nvPr/>
        </p:nvSpPr>
        <p:spPr bwMode="auto">
          <a:xfrm>
            <a:off x="179388" y="476250"/>
            <a:ext cx="8785225" cy="5903913"/>
          </a:xfrm>
          <a:prstGeom prst="rect">
            <a:avLst/>
          </a:prstGeom>
          <a:solidFill>
            <a:srgbClr val="FEFFCC">
              <a:alpha val="72940"/>
            </a:srgbClr>
          </a:solidFill>
          <a:ln w="28575">
            <a:solidFill>
              <a:schemeClr val="tx1"/>
            </a:solidFill>
            <a:miter lim="800000"/>
            <a:headEnd/>
            <a:tailEnd/>
          </a:ln>
        </p:spPr>
        <p:txBody>
          <a:bodyPr/>
          <a:lstStyle/>
          <a:p>
            <a:pPr eaLnBrk="0" hangingPunct="0"/>
            <a:endParaRPr lang="en-US" sz="2800" b="1">
              <a:solidFill>
                <a:srgbClr val="663300"/>
              </a:solidFill>
              <a:latin typeface="Times New Roman" pitchFamily="18" charset="0"/>
            </a:endParaRPr>
          </a:p>
          <a:p>
            <a:pPr algn="ctr" eaLnBrk="0" hangingPunct="0"/>
            <a:r>
              <a:rPr lang="en-US" sz="2800" b="1" u="sng">
                <a:solidFill>
                  <a:srgbClr val="0000CC"/>
                </a:solidFill>
                <a:latin typeface="Times New Roman" pitchFamily="18" charset="0"/>
              </a:rPr>
              <a:t>FOUR PLURALISTIC APPROACHES</a:t>
            </a:r>
          </a:p>
          <a:p>
            <a:pPr algn="ctr" eaLnBrk="0" hangingPunct="0"/>
            <a:endParaRPr lang="en-US" sz="2800" b="1">
              <a:solidFill>
                <a:srgbClr val="663300"/>
              </a:solidFill>
              <a:latin typeface="Times New Roman" pitchFamily="18" charset="0"/>
            </a:endParaRPr>
          </a:p>
        </p:txBody>
      </p:sp>
      <p:sp>
        <p:nvSpPr>
          <p:cNvPr id="76804" name="Text Box 6"/>
          <p:cNvSpPr txBox="1">
            <a:spLocks noChangeArrowheads="1"/>
          </p:cNvSpPr>
          <p:nvPr/>
        </p:nvSpPr>
        <p:spPr bwMode="auto">
          <a:xfrm>
            <a:off x="8459788" y="638810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DA8BBA08-3EAA-4F22-B7DE-A6E86A4EBD2D}" type="slidenum">
              <a:rPr lang="fr-FR" sz="2400" b="1">
                <a:solidFill>
                  <a:schemeClr val="accent2"/>
                </a:solidFill>
              </a:rPr>
              <a:pPr algn="ctr" eaLnBrk="0" hangingPunct="0">
                <a:spcBef>
                  <a:spcPct val="50000"/>
                </a:spcBef>
              </a:pPr>
              <a:t>30</a:t>
            </a:fld>
            <a:endParaRPr lang="fr-FR" sz="2400" b="1">
              <a:solidFill>
                <a:schemeClr val="accent2"/>
              </a:solidFill>
            </a:endParaRPr>
          </a:p>
        </p:txBody>
      </p:sp>
      <p:grpSp>
        <p:nvGrpSpPr>
          <p:cNvPr id="76805" name="Group 7"/>
          <p:cNvGrpSpPr>
            <a:grpSpLocks/>
          </p:cNvGrpSpPr>
          <p:nvPr/>
        </p:nvGrpSpPr>
        <p:grpSpPr bwMode="auto">
          <a:xfrm>
            <a:off x="0" y="0"/>
            <a:ext cx="1296988" cy="1557338"/>
            <a:chOff x="4195" y="981"/>
            <a:chExt cx="1452" cy="1606"/>
          </a:xfrm>
        </p:grpSpPr>
        <p:pic>
          <p:nvPicPr>
            <p:cNvPr id="76812" name="Picture 8"/>
            <p:cNvPicPr>
              <a:picLocks noChangeAspect="1" noChangeArrowheads="1"/>
            </p:cNvPicPr>
            <p:nvPr/>
          </p:nvPicPr>
          <p:blipFill>
            <a:blip r:embed="rId3"/>
            <a:srcRect/>
            <a:stretch>
              <a:fillRect/>
            </a:stretch>
          </p:blipFill>
          <p:spPr bwMode="auto">
            <a:xfrm>
              <a:off x="4424" y="981"/>
              <a:ext cx="1045" cy="1089"/>
            </a:xfrm>
            <a:prstGeom prst="rect">
              <a:avLst/>
            </a:prstGeom>
            <a:noFill/>
            <a:ln w="9525">
              <a:noFill/>
              <a:round/>
              <a:headEnd/>
              <a:tailEnd/>
            </a:ln>
          </p:spPr>
        </p:pic>
        <p:sp>
          <p:nvSpPr>
            <p:cNvPr id="76813" name="Text Box 9"/>
            <p:cNvSpPr txBox="1">
              <a:spLocks noChangeArrowheads="1"/>
            </p:cNvSpPr>
            <p:nvPr/>
          </p:nvSpPr>
          <p:spPr bwMode="auto">
            <a:xfrm>
              <a:off x="4195" y="2040"/>
              <a:ext cx="1452" cy="547"/>
            </a:xfrm>
            <a:prstGeom prst="rect">
              <a:avLst/>
            </a:prstGeom>
            <a:solidFill>
              <a:srgbClr val="DFE2FD"/>
            </a:solidFill>
            <a:ln w="12700">
              <a:solidFill>
                <a:schemeClr val="tx1"/>
              </a:solidFill>
              <a:miter lim="800000"/>
              <a:headEnd/>
              <a:tailEnd/>
            </a:ln>
          </p:spPr>
          <p:txBody>
            <a:bodyPr>
              <a:spAutoFit/>
            </a:bodyPr>
            <a:lstStyle/>
            <a:p>
              <a:pPr algn="ctr" eaLnBrk="0" hangingPunct="0">
                <a:spcBef>
                  <a:spcPct val="50000"/>
                </a:spcBef>
              </a:pPr>
              <a:r>
                <a:rPr lang="fr-FR" sz="1400" b="1"/>
                <a:t>Professor PhD Uhu</a:t>
              </a:r>
            </a:p>
          </p:txBody>
        </p:sp>
      </p:grpSp>
      <p:pic>
        <p:nvPicPr>
          <p:cNvPr id="139274" name="Picture 10"/>
          <p:cNvPicPr>
            <a:picLocks noChangeAspect="1" noChangeArrowheads="1"/>
          </p:cNvPicPr>
          <p:nvPr/>
        </p:nvPicPr>
        <p:blipFill>
          <a:blip r:embed="rId4"/>
          <a:srcRect/>
          <a:stretch>
            <a:fillRect/>
          </a:stretch>
        </p:blipFill>
        <p:spPr bwMode="auto">
          <a:xfrm>
            <a:off x="7308850" y="4508500"/>
            <a:ext cx="1150938" cy="1563688"/>
          </a:xfrm>
          <a:prstGeom prst="rect">
            <a:avLst/>
          </a:prstGeom>
          <a:noFill/>
          <a:ln w="9525">
            <a:noFill/>
            <a:miter lim="800000"/>
            <a:headEnd/>
            <a:tailEnd/>
          </a:ln>
        </p:spPr>
      </p:pic>
      <p:grpSp>
        <p:nvGrpSpPr>
          <p:cNvPr id="5" name="Group 16"/>
          <p:cNvGrpSpPr>
            <a:grpSpLocks/>
          </p:cNvGrpSpPr>
          <p:nvPr/>
        </p:nvGrpSpPr>
        <p:grpSpPr bwMode="auto">
          <a:xfrm>
            <a:off x="4932363" y="2347913"/>
            <a:ext cx="3740150" cy="2162175"/>
            <a:chOff x="3107" y="1344"/>
            <a:chExt cx="2356" cy="1362"/>
          </a:xfrm>
        </p:grpSpPr>
        <p:pic>
          <p:nvPicPr>
            <p:cNvPr id="76810" name="Picture 7"/>
            <p:cNvPicPr>
              <a:picLocks noChangeAspect="1" noChangeArrowheads="1"/>
            </p:cNvPicPr>
            <p:nvPr/>
          </p:nvPicPr>
          <p:blipFill>
            <a:blip r:embed="rId5"/>
            <a:srcRect/>
            <a:stretch>
              <a:fillRect/>
            </a:stretch>
          </p:blipFill>
          <p:spPr bwMode="auto">
            <a:xfrm>
              <a:off x="5071" y="1842"/>
              <a:ext cx="392" cy="864"/>
            </a:xfrm>
            <a:prstGeom prst="rect">
              <a:avLst/>
            </a:prstGeom>
            <a:noFill/>
            <a:ln w="9525">
              <a:noFill/>
              <a:round/>
              <a:headEnd/>
              <a:tailEnd/>
            </a:ln>
          </p:spPr>
        </p:pic>
        <p:sp>
          <p:nvSpPr>
            <p:cNvPr id="76811" name="AutoShape 8"/>
            <p:cNvSpPr>
              <a:spLocks noChangeArrowheads="1"/>
            </p:cNvSpPr>
            <p:nvPr/>
          </p:nvSpPr>
          <p:spPr bwMode="auto">
            <a:xfrm>
              <a:off x="3107" y="1344"/>
              <a:ext cx="1769" cy="999"/>
            </a:xfrm>
            <a:prstGeom prst="wedgeEllipseCallout">
              <a:avLst>
                <a:gd name="adj1" fmla="val 70898"/>
                <a:gd name="adj2" fmla="val 27074"/>
              </a:avLst>
            </a:prstGeom>
            <a:solidFill>
              <a:schemeClr val="accent1"/>
            </a:solidFill>
            <a:ln w="9525">
              <a:solidFill>
                <a:schemeClr val="tx1"/>
              </a:solidFill>
              <a:miter lim="800000"/>
              <a:headEnd/>
              <a:tailEnd/>
            </a:ln>
          </p:spPr>
          <p:txBody>
            <a:bodyPr/>
            <a:lstStyle/>
            <a:p>
              <a:pPr algn="ctr" eaLnBrk="0" hangingPunct="0"/>
              <a:r>
                <a:rPr lang="fr-FR" sz="1400" b="1"/>
                <a:t>Excuse me Professor, if I may…don’t be too long. Give just one example for each approach!</a:t>
              </a:r>
              <a:endParaRPr lang="fr-FR" sz="1400">
                <a:solidFill>
                  <a:schemeClr val="accent2"/>
                </a:solidFill>
              </a:endParaRPr>
            </a:p>
          </p:txBody>
        </p:sp>
      </p:grpSp>
      <p:sp>
        <p:nvSpPr>
          <p:cNvPr id="102408" name="AutoShape 8"/>
          <p:cNvSpPr>
            <a:spLocks noChangeArrowheads="1"/>
          </p:cNvSpPr>
          <p:nvPr/>
        </p:nvSpPr>
        <p:spPr bwMode="auto">
          <a:xfrm>
            <a:off x="2627313" y="4219575"/>
            <a:ext cx="4535487" cy="2089150"/>
          </a:xfrm>
          <a:prstGeom prst="wedgeEllipseCallout">
            <a:avLst>
              <a:gd name="adj1" fmla="val 63231"/>
              <a:gd name="adj2" fmla="val -4560"/>
            </a:avLst>
          </a:prstGeom>
          <a:solidFill>
            <a:schemeClr val="accent1"/>
          </a:solidFill>
          <a:ln w="9525">
            <a:solidFill>
              <a:schemeClr val="tx1"/>
            </a:solidFill>
            <a:miter lim="800000"/>
            <a:headEnd/>
            <a:tailEnd/>
          </a:ln>
        </p:spPr>
        <p:txBody>
          <a:bodyPr/>
          <a:lstStyle/>
          <a:p>
            <a:pPr algn="ctr" eaLnBrk="0" hangingPunct="0"/>
            <a:r>
              <a:rPr lang="fr-FR" sz="2000" b="1"/>
              <a:t>Please Professor, can you explain to us what these four approaches are and give us some examples?</a:t>
            </a:r>
          </a:p>
        </p:txBody>
      </p:sp>
      <p:sp>
        <p:nvSpPr>
          <p:cNvPr id="3" name="AutoShape 8"/>
          <p:cNvSpPr>
            <a:spLocks noChangeArrowheads="1"/>
          </p:cNvSpPr>
          <p:nvPr/>
        </p:nvSpPr>
        <p:spPr bwMode="auto">
          <a:xfrm>
            <a:off x="252413" y="1700213"/>
            <a:ext cx="2520950" cy="3889375"/>
          </a:xfrm>
          <a:prstGeom prst="wedgeEllipseCallout">
            <a:avLst>
              <a:gd name="adj1" fmla="val -30292"/>
              <a:gd name="adj2" fmla="val -72532"/>
            </a:avLst>
          </a:prstGeom>
          <a:solidFill>
            <a:schemeClr val="accent1"/>
          </a:solidFill>
          <a:ln w="9525">
            <a:solidFill>
              <a:schemeClr val="tx1"/>
            </a:solidFill>
            <a:miter lim="800000"/>
            <a:headEnd/>
            <a:tailEnd/>
          </a:ln>
        </p:spPr>
        <p:txBody>
          <a:bodyPr/>
          <a:lstStyle/>
          <a:p>
            <a:pPr algn="ctr" eaLnBrk="0" hangingPunct="0"/>
            <a:endParaRPr lang="fr-FR" sz="2400" b="1">
              <a:solidFill>
                <a:srgbClr val="FF3300"/>
              </a:solidFill>
            </a:endParaRPr>
          </a:p>
          <a:p>
            <a:pPr algn="ctr" eaLnBrk="0" hangingPunct="0"/>
            <a:r>
              <a:rPr lang="fr-FR" sz="2400" b="1">
                <a:solidFill>
                  <a:srgbClr val="FF3300"/>
                </a:solidFill>
              </a:rPr>
              <a:t>Most certainly!!!</a:t>
            </a:r>
            <a:r>
              <a:rPr lang="fr-FR" sz="2400" b="1"/>
              <a:t/>
            </a:r>
            <a:br>
              <a:rPr lang="fr-FR" sz="2400" b="1"/>
            </a:br>
            <a:r>
              <a:rPr lang="fr-FR" sz="2000" b="1"/>
              <a:t/>
            </a:r>
            <a:br>
              <a:rPr lang="fr-FR" sz="2000" b="1"/>
            </a:br>
            <a:r>
              <a:rPr lang="fr-FR" sz="2000" b="1"/>
              <a:t>I am Professor</a:t>
            </a:r>
            <a:br>
              <a:rPr lang="fr-FR" sz="2000" b="1"/>
            </a:br>
            <a:r>
              <a:rPr lang="fr-FR" sz="2000" b="1"/>
              <a:t>PhD Uhu!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500"/>
                                  </p:stCondLst>
                                  <p:childTnLst>
                                    <p:set>
                                      <p:cBhvr>
                                        <p:cTn id="6" dur="1" fill="hold">
                                          <p:stCondLst>
                                            <p:cond delay="0"/>
                                          </p:stCondLst>
                                        </p:cTn>
                                        <p:tgtEl>
                                          <p:spTgt spid="139274"/>
                                        </p:tgtEl>
                                        <p:attrNameLst>
                                          <p:attrName>style.visibility</p:attrName>
                                        </p:attrNameLst>
                                      </p:cBhvr>
                                      <p:to>
                                        <p:strVal val="visible"/>
                                      </p:to>
                                    </p:set>
                                    <p:anim calcmode="lin" valueType="num">
                                      <p:cBhvr>
                                        <p:cTn id="7" dur="1000" fill="hold"/>
                                        <p:tgtEl>
                                          <p:spTgt spid="139274"/>
                                        </p:tgtEl>
                                        <p:attrNameLst>
                                          <p:attrName>ppt_w</p:attrName>
                                        </p:attrNameLst>
                                      </p:cBhvr>
                                      <p:tavLst>
                                        <p:tav tm="0">
                                          <p:val>
                                            <p:fltVal val="0"/>
                                          </p:val>
                                        </p:tav>
                                        <p:tav tm="100000">
                                          <p:val>
                                            <p:strVal val="#ppt_w"/>
                                          </p:val>
                                        </p:tav>
                                      </p:tavLst>
                                    </p:anim>
                                    <p:anim calcmode="lin" valueType="num">
                                      <p:cBhvr>
                                        <p:cTn id="8" dur="1000" fill="hold"/>
                                        <p:tgtEl>
                                          <p:spTgt spid="139274"/>
                                        </p:tgtEl>
                                        <p:attrNameLst>
                                          <p:attrName>ppt_h</p:attrName>
                                        </p:attrNameLst>
                                      </p:cBhvr>
                                      <p:tavLst>
                                        <p:tav tm="0">
                                          <p:val>
                                            <p:fltVal val="0"/>
                                          </p:val>
                                        </p:tav>
                                        <p:tav tm="100000">
                                          <p:val>
                                            <p:strVal val="#ppt_h"/>
                                          </p:val>
                                        </p:tav>
                                      </p:tavLst>
                                    </p:anim>
                                    <p:animEffect transition="in" filter="fade">
                                      <p:cBhvr>
                                        <p:cTn id="9" dur="1000"/>
                                        <p:tgtEl>
                                          <p:spTgt spid="139274"/>
                                        </p:tgtEl>
                                      </p:cBhvr>
                                    </p:animEffect>
                                  </p:childTnLst>
                                </p:cTn>
                              </p:par>
                            </p:childTnLst>
                          </p:cTn>
                        </p:par>
                        <p:par>
                          <p:cTn id="10" fill="hold">
                            <p:stCondLst>
                              <p:cond delay="1500"/>
                            </p:stCondLst>
                            <p:childTnLst>
                              <p:par>
                                <p:cTn id="11" presetID="22" presetClass="entr" presetSubtype="2" fill="hold" grpId="0" nodeType="afterEffect">
                                  <p:stCondLst>
                                    <p:cond delay="0"/>
                                  </p:stCondLst>
                                  <p:childTnLst>
                                    <p:set>
                                      <p:cBhvr>
                                        <p:cTn id="12" dur="1" fill="hold">
                                          <p:stCondLst>
                                            <p:cond delay="0"/>
                                          </p:stCondLst>
                                        </p:cTn>
                                        <p:tgtEl>
                                          <p:spTgt spid="102408"/>
                                        </p:tgtEl>
                                        <p:attrNameLst>
                                          <p:attrName>style.visibility</p:attrName>
                                        </p:attrNameLst>
                                      </p:cBhvr>
                                      <p:to>
                                        <p:strVal val="visible"/>
                                      </p:to>
                                    </p:set>
                                    <p:animEffect transition="in" filter="wipe(right)">
                                      <p:cBhvr>
                                        <p:cTn id="13" dur="1000"/>
                                        <p:tgtEl>
                                          <p:spTgt spid="102408"/>
                                        </p:tgtEl>
                                      </p:cBhvr>
                                    </p:animEffect>
                                  </p:childTnLst>
                                </p:cTn>
                              </p:par>
                            </p:childTnLst>
                          </p:cTn>
                        </p:par>
                        <p:par>
                          <p:cTn id="14" fill="hold">
                            <p:stCondLst>
                              <p:cond delay="2500"/>
                            </p:stCondLst>
                            <p:childTnLst>
                              <p:par>
                                <p:cTn id="15" presetID="22" presetClass="entr" presetSubtype="1" fill="hold" grpId="0" nodeType="afterEffect">
                                  <p:stCondLst>
                                    <p:cond delay="300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par>
                          <p:cTn id="18" fill="hold">
                            <p:stCondLst>
                              <p:cond delay="6000"/>
                            </p:stCondLst>
                            <p:childTnLst>
                              <p:par>
                                <p:cTn id="19" presetID="53" presetClass="entr" presetSubtype="0" fill="hold" nodeType="afterEffect">
                                  <p:stCondLst>
                                    <p:cond delay="200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0" fill="hold"/>
                                        <p:tgtEl>
                                          <p:spTgt spid="5"/>
                                        </p:tgtEl>
                                        <p:attrNameLst>
                                          <p:attrName>ppt_w</p:attrName>
                                        </p:attrNameLst>
                                      </p:cBhvr>
                                      <p:tavLst>
                                        <p:tav tm="0">
                                          <p:val>
                                            <p:fltVal val="0"/>
                                          </p:val>
                                        </p:tav>
                                        <p:tav tm="100000">
                                          <p:val>
                                            <p:strVal val="#ppt_w"/>
                                          </p:val>
                                        </p:tav>
                                      </p:tavLst>
                                    </p:anim>
                                    <p:anim calcmode="lin" valueType="num">
                                      <p:cBhvr>
                                        <p:cTn id="22" dur="2000" fill="hold"/>
                                        <p:tgtEl>
                                          <p:spTgt spid="5"/>
                                        </p:tgtEl>
                                        <p:attrNameLst>
                                          <p:attrName>ppt_h</p:attrName>
                                        </p:attrNameLst>
                                      </p:cBhvr>
                                      <p:tavLst>
                                        <p:tav tm="0">
                                          <p:val>
                                            <p:fltVal val="0"/>
                                          </p:val>
                                        </p:tav>
                                        <p:tav tm="100000">
                                          <p:val>
                                            <p:strVal val="#ppt_h"/>
                                          </p:val>
                                        </p:tav>
                                      </p:tavLst>
                                    </p:anim>
                                    <p:animEffect transition="in" filter="fade">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AutoShape 3"/>
          <p:cNvSpPr>
            <a:spLocks noChangeArrowheads="1"/>
          </p:cNvSpPr>
          <p:nvPr/>
        </p:nvSpPr>
        <p:spPr bwMode="auto">
          <a:xfrm>
            <a:off x="1835150" y="333375"/>
            <a:ext cx="7308850" cy="6121400"/>
          </a:xfrm>
          <a:prstGeom prst="wedgeRoundRectCallout">
            <a:avLst>
              <a:gd name="adj1" fmla="val -54907"/>
              <a:gd name="adj2" fmla="val -38875"/>
              <a:gd name="adj3" fmla="val 16667"/>
            </a:avLst>
          </a:prstGeom>
          <a:solidFill>
            <a:srgbClr val="FFFFCC"/>
          </a:solidFill>
          <a:ln w="9525">
            <a:solidFill>
              <a:schemeClr val="tx1"/>
            </a:solidFill>
            <a:miter lim="800000"/>
            <a:headEnd/>
            <a:tailEnd/>
          </a:ln>
        </p:spPr>
        <p:txBody>
          <a:bodyPr/>
          <a:lstStyle/>
          <a:p>
            <a:pPr algn="ctr"/>
            <a:endParaRPr lang="en-GB" sz="2400">
              <a:latin typeface="Times New Roman" pitchFamily="18" charset="0"/>
            </a:endParaRPr>
          </a:p>
        </p:txBody>
      </p:sp>
      <p:sp>
        <p:nvSpPr>
          <p:cNvPr id="78850" name="Text Box 5"/>
          <p:cNvSpPr txBox="1">
            <a:spLocks noChangeArrowheads="1"/>
          </p:cNvSpPr>
          <p:nvPr/>
        </p:nvSpPr>
        <p:spPr bwMode="auto">
          <a:xfrm>
            <a:off x="8459788" y="638810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2D74EAA2-CE18-476A-ADA5-B19D24AFF67F}" type="slidenum">
              <a:rPr lang="fr-FR" sz="2400" b="1">
                <a:solidFill>
                  <a:schemeClr val="accent2"/>
                </a:solidFill>
              </a:rPr>
              <a:pPr algn="ctr" eaLnBrk="0" hangingPunct="0">
                <a:spcBef>
                  <a:spcPct val="50000"/>
                </a:spcBef>
              </a:pPr>
              <a:t>31</a:t>
            </a:fld>
            <a:endParaRPr lang="fr-FR" sz="2400" b="1">
              <a:solidFill>
                <a:schemeClr val="accent2"/>
              </a:solidFill>
            </a:endParaRPr>
          </a:p>
        </p:txBody>
      </p:sp>
      <p:grpSp>
        <p:nvGrpSpPr>
          <p:cNvPr id="78851" name="Group 12"/>
          <p:cNvGrpSpPr>
            <a:grpSpLocks/>
          </p:cNvGrpSpPr>
          <p:nvPr/>
        </p:nvGrpSpPr>
        <p:grpSpPr bwMode="auto">
          <a:xfrm>
            <a:off x="34925" y="0"/>
            <a:ext cx="1684338" cy="2354263"/>
            <a:chOff x="22" y="0"/>
            <a:chExt cx="1061" cy="1483"/>
          </a:xfrm>
        </p:grpSpPr>
        <p:pic>
          <p:nvPicPr>
            <p:cNvPr id="78858" name="Picture 10"/>
            <p:cNvPicPr>
              <a:picLocks noChangeAspect="1" noChangeArrowheads="1"/>
            </p:cNvPicPr>
            <p:nvPr/>
          </p:nvPicPr>
          <p:blipFill>
            <a:blip r:embed="rId3"/>
            <a:srcRect/>
            <a:stretch>
              <a:fillRect/>
            </a:stretch>
          </p:blipFill>
          <p:spPr bwMode="auto">
            <a:xfrm>
              <a:off x="22" y="0"/>
              <a:ext cx="1061" cy="1089"/>
            </a:xfrm>
            <a:prstGeom prst="rect">
              <a:avLst/>
            </a:prstGeom>
            <a:noFill/>
            <a:ln w="9525">
              <a:noFill/>
              <a:round/>
              <a:headEnd/>
              <a:tailEnd/>
            </a:ln>
          </p:spPr>
        </p:pic>
        <p:sp>
          <p:nvSpPr>
            <p:cNvPr id="78859" name="Text Box 11"/>
            <p:cNvSpPr txBox="1">
              <a:spLocks noChangeArrowheads="1"/>
            </p:cNvSpPr>
            <p:nvPr/>
          </p:nvSpPr>
          <p:spPr bwMode="auto">
            <a:xfrm>
              <a:off x="22" y="1071"/>
              <a:ext cx="1020" cy="412"/>
            </a:xfrm>
            <a:prstGeom prst="rect">
              <a:avLst/>
            </a:prstGeom>
            <a:solidFill>
              <a:srgbClr val="DFE2FD"/>
            </a:solidFill>
            <a:ln w="12700">
              <a:solidFill>
                <a:schemeClr val="tx1"/>
              </a:solidFill>
              <a:miter lim="800000"/>
              <a:headEnd/>
              <a:tailEnd/>
            </a:ln>
          </p:spPr>
          <p:txBody>
            <a:bodyPr>
              <a:spAutoFit/>
            </a:bodyPr>
            <a:lstStyle/>
            <a:p>
              <a:pPr algn="ctr" eaLnBrk="0" hangingPunct="0">
                <a:spcBef>
                  <a:spcPct val="50000"/>
                </a:spcBef>
              </a:pPr>
              <a:r>
                <a:rPr lang="fr-FR" b="1"/>
                <a:t>Professor PhD Uhu</a:t>
              </a:r>
            </a:p>
          </p:txBody>
        </p:sp>
      </p:grpSp>
      <p:sp>
        <p:nvSpPr>
          <p:cNvPr id="78852" name="Text Box 6"/>
          <p:cNvSpPr txBox="1">
            <a:spLocks noChangeArrowheads="1"/>
          </p:cNvSpPr>
          <p:nvPr/>
        </p:nvSpPr>
        <p:spPr bwMode="auto">
          <a:xfrm>
            <a:off x="2124075" y="765175"/>
            <a:ext cx="6840538" cy="830263"/>
          </a:xfrm>
          <a:prstGeom prst="rect">
            <a:avLst/>
          </a:prstGeom>
          <a:noFill/>
          <a:ln w="9525">
            <a:noFill/>
            <a:miter lim="800000"/>
            <a:headEnd/>
            <a:tailEnd/>
          </a:ln>
        </p:spPr>
        <p:txBody>
          <a:bodyPr>
            <a:spAutoFit/>
          </a:bodyPr>
          <a:lstStyle/>
          <a:p>
            <a:pPr eaLnBrk="0" hangingPunct="0"/>
            <a:r>
              <a:rPr lang="fr-FR" sz="2400" b="1" u="sng">
                <a:solidFill>
                  <a:srgbClr val="0000CC"/>
                </a:solidFill>
              </a:rPr>
              <a:t>Awakening to languages</a:t>
            </a:r>
            <a:r>
              <a:rPr lang="fr-FR" sz="2400" b="1">
                <a:solidFill>
                  <a:srgbClr val="0000CC"/>
                </a:solidFill>
              </a:rPr>
              <a:t> </a:t>
            </a:r>
          </a:p>
          <a:p>
            <a:pPr eaLnBrk="0" hangingPunct="0"/>
            <a:r>
              <a:rPr lang="fr-FR" sz="2400" b="1">
                <a:solidFill>
                  <a:srgbClr val="0000CC"/>
                </a:solidFill>
              </a:rPr>
              <a:t>  	</a:t>
            </a:r>
            <a:r>
              <a:rPr lang="fr-FR" sz="2400" b="1">
                <a:solidFill>
                  <a:srgbClr val="663300"/>
                </a:solidFill>
              </a:rPr>
              <a:t>(also known as </a:t>
            </a:r>
            <a:r>
              <a:rPr lang="fr-FR" sz="2400" b="1" u="sng">
                <a:solidFill>
                  <a:srgbClr val="0000CC"/>
                </a:solidFill>
              </a:rPr>
              <a:t>Language awareness</a:t>
            </a:r>
            <a:r>
              <a:rPr lang="fr-FR" sz="2400" b="1">
                <a:solidFill>
                  <a:srgbClr val="663300"/>
                </a:solidFill>
              </a:rPr>
              <a:t>)</a:t>
            </a:r>
            <a:endParaRPr lang="fr-FR" sz="2800"/>
          </a:p>
        </p:txBody>
      </p:sp>
      <p:sp>
        <p:nvSpPr>
          <p:cNvPr id="142350" name="Text Box 6"/>
          <p:cNvSpPr txBox="1">
            <a:spLocks noChangeArrowheads="1"/>
          </p:cNvSpPr>
          <p:nvPr/>
        </p:nvSpPr>
        <p:spPr bwMode="auto">
          <a:xfrm>
            <a:off x="1908175" y="1700213"/>
            <a:ext cx="7235825" cy="1187450"/>
          </a:xfrm>
          <a:prstGeom prst="rect">
            <a:avLst/>
          </a:prstGeom>
          <a:noFill/>
          <a:ln w="9525">
            <a:noFill/>
            <a:miter lim="800000"/>
            <a:headEnd/>
            <a:tailEnd/>
          </a:ln>
        </p:spPr>
        <p:txBody>
          <a:bodyPr>
            <a:spAutoFit/>
          </a:bodyPr>
          <a:lstStyle/>
          <a:p>
            <a:pPr eaLnBrk="0" hangingPunct="0"/>
            <a:r>
              <a:rPr lang="fr-FR" sz="2400" b="1">
                <a:solidFill>
                  <a:srgbClr val="663300"/>
                </a:solidFill>
              </a:rPr>
              <a:t>Defined as an approach </a:t>
            </a:r>
            <a:r>
              <a:rPr lang="en-US" sz="2400" b="1">
                <a:solidFill>
                  <a:srgbClr val="663300"/>
                </a:solidFill>
              </a:rPr>
              <a:t>in which </a:t>
            </a:r>
            <a:r>
              <a:rPr lang="en-US" sz="2400" b="1">
                <a:solidFill>
                  <a:srgbClr val="0000CC"/>
                </a:solidFill>
              </a:rPr>
              <a:t>some of the learning activities are concerned with languages which the school does not intend to teach</a:t>
            </a:r>
            <a:r>
              <a:rPr lang="en-US" sz="2400" b="1">
                <a:solidFill>
                  <a:srgbClr val="663300"/>
                </a:solidFill>
              </a:rPr>
              <a:t>. </a:t>
            </a:r>
            <a:endParaRPr lang="fr-FR" sz="2800"/>
          </a:p>
        </p:txBody>
      </p:sp>
      <p:grpSp>
        <p:nvGrpSpPr>
          <p:cNvPr id="3" name="Group 22"/>
          <p:cNvGrpSpPr>
            <a:grpSpLocks/>
          </p:cNvGrpSpPr>
          <p:nvPr/>
        </p:nvGrpSpPr>
        <p:grpSpPr bwMode="auto">
          <a:xfrm>
            <a:off x="431800" y="3736975"/>
            <a:ext cx="8388350" cy="3121025"/>
            <a:chOff x="204" y="2341"/>
            <a:chExt cx="5284" cy="1966"/>
          </a:xfrm>
        </p:grpSpPr>
        <p:pic>
          <p:nvPicPr>
            <p:cNvPr id="78856" name="Picture 18"/>
            <p:cNvPicPr>
              <a:picLocks noChangeAspect="1" noChangeArrowheads="1"/>
            </p:cNvPicPr>
            <p:nvPr/>
          </p:nvPicPr>
          <p:blipFill>
            <a:blip r:embed="rId4"/>
            <a:srcRect/>
            <a:stretch>
              <a:fillRect/>
            </a:stretch>
          </p:blipFill>
          <p:spPr bwMode="auto">
            <a:xfrm>
              <a:off x="204" y="3521"/>
              <a:ext cx="723" cy="786"/>
            </a:xfrm>
            <a:prstGeom prst="rect">
              <a:avLst/>
            </a:prstGeom>
            <a:noFill/>
            <a:ln w="9525">
              <a:noFill/>
              <a:miter lim="800000"/>
              <a:headEnd/>
              <a:tailEnd/>
            </a:ln>
          </p:spPr>
        </p:pic>
        <p:sp>
          <p:nvSpPr>
            <p:cNvPr id="78857" name="AutoShape 17"/>
            <p:cNvSpPr>
              <a:spLocks noChangeArrowheads="1"/>
            </p:cNvSpPr>
            <p:nvPr/>
          </p:nvSpPr>
          <p:spPr bwMode="auto">
            <a:xfrm>
              <a:off x="1995" y="2341"/>
              <a:ext cx="3493" cy="1530"/>
            </a:xfrm>
            <a:prstGeom prst="cloudCallout">
              <a:avLst>
                <a:gd name="adj1" fmla="val -88250"/>
                <a:gd name="adj2" fmla="val 41940"/>
              </a:avLst>
            </a:prstGeom>
            <a:solidFill>
              <a:schemeClr val="accent1"/>
            </a:solidFill>
            <a:ln w="9525">
              <a:solidFill>
                <a:schemeClr val="tx1"/>
              </a:solidFill>
              <a:round/>
              <a:headEnd/>
              <a:tailEnd/>
            </a:ln>
          </p:spPr>
          <p:txBody>
            <a:bodyPr/>
            <a:lstStyle/>
            <a:p>
              <a:pPr algn="ctr" eaLnBrk="0" hangingPunct="0"/>
              <a:r>
                <a:rPr lang="fr-FR" sz="2400" b="1"/>
                <a:t>Didn’t we do that at the beginning… with the </a:t>
              </a:r>
              <a:r>
                <a:rPr lang="fr-FR" sz="2400" b="1" i="1"/>
                <a:t>Languages of Europe and elsewhere…</a:t>
              </a:r>
              <a:r>
                <a:rPr lang="fr-FR" sz="2400" b="1"/>
                <a:t> activity?</a:t>
              </a:r>
              <a:endParaRPr lang="fr-FR" sz="2400" b="1">
                <a:solidFill>
                  <a:srgbClr val="FF3300"/>
                </a:solidFill>
              </a:endParaRPr>
            </a:p>
          </p:txBody>
        </p:sp>
      </p:grpSp>
      <p:sp>
        <p:nvSpPr>
          <p:cNvPr id="104475" name="AutoShape 27"/>
          <p:cNvSpPr>
            <a:spLocks noChangeArrowheads="1"/>
          </p:cNvSpPr>
          <p:nvPr/>
        </p:nvSpPr>
        <p:spPr bwMode="auto">
          <a:xfrm>
            <a:off x="0" y="3009900"/>
            <a:ext cx="2339975" cy="419100"/>
          </a:xfrm>
          <a:prstGeom prst="wedgeRoundRectCallout">
            <a:avLst>
              <a:gd name="adj1" fmla="val 16741"/>
              <a:gd name="adj2" fmla="val 282199"/>
              <a:gd name="adj3" fmla="val 16667"/>
            </a:avLst>
          </a:prstGeom>
          <a:solidFill>
            <a:srgbClr val="FFCCFF"/>
          </a:solidFill>
          <a:ln w="9525">
            <a:solidFill>
              <a:schemeClr val="tx1"/>
            </a:solidFill>
            <a:miter lim="800000"/>
            <a:headEnd/>
            <a:tailEnd/>
          </a:ln>
        </p:spPr>
        <p:txBody>
          <a:bodyPr/>
          <a:lstStyle/>
          <a:p>
            <a:pPr eaLnBrk="0" hangingPunct="0"/>
            <a:r>
              <a:rPr lang="fr-FR" sz="2400" b="1"/>
              <a:t>Yes, we did!!!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142350"/>
                                        </p:tgtEl>
                                        <p:attrNameLst>
                                          <p:attrName>style.visibility</p:attrName>
                                        </p:attrNameLst>
                                      </p:cBhvr>
                                      <p:to>
                                        <p:strVal val="visible"/>
                                      </p:to>
                                    </p:set>
                                    <p:animEffect transition="in" filter="wipe(up)">
                                      <p:cBhvr>
                                        <p:cTn id="7" dur="1000"/>
                                        <p:tgtEl>
                                          <p:spTgt spid="1423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par>
                          <p:cTn id="13" fill="hold">
                            <p:stCondLst>
                              <p:cond delay="1000"/>
                            </p:stCondLst>
                            <p:childTnLst>
                              <p:par>
                                <p:cTn id="14" presetID="22" presetClass="entr" presetSubtype="4" fill="hold" grpId="0" nodeType="afterEffect">
                                  <p:stCondLst>
                                    <p:cond delay="3500"/>
                                  </p:stCondLst>
                                  <p:childTnLst>
                                    <p:set>
                                      <p:cBhvr>
                                        <p:cTn id="15" dur="1" fill="hold">
                                          <p:stCondLst>
                                            <p:cond delay="0"/>
                                          </p:stCondLst>
                                        </p:cTn>
                                        <p:tgtEl>
                                          <p:spTgt spid="104475"/>
                                        </p:tgtEl>
                                        <p:attrNameLst>
                                          <p:attrName>style.visibility</p:attrName>
                                        </p:attrNameLst>
                                      </p:cBhvr>
                                      <p:to>
                                        <p:strVal val="visible"/>
                                      </p:to>
                                    </p:set>
                                    <p:animEffect transition="in" filter="wipe(down)">
                                      <p:cBhvr>
                                        <p:cTn id="16" dur="5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50" grpId="0"/>
      <p:bldP spid="10447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AutoShape 2"/>
          <p:cNvSpPr>
            <a:spLocks noChangeArrowheads="1"/>
          </p:cNvSpPr>
          <p:nvPr/>
        </p:nvSpPr>
        <p:spPr bwMode="auto">
          <a:xfrm>
            <a:off x="1835150" y="333375"/>
            <a:ext cx="7308850" cy="6121400"/>
          </a:xfrm>
          <a:prstGeom prst="wedgeRoundRectCallout">
            <a:avLst>
              <a:gd name="adj1" fmla="val -54907"/>
              <a:gd name="adj2" fmla="val -38875"/>
              <a:gd name="adj3" fmla="val 16667"/>
            </a:avLst>
          </a:prstGeom>
          <a:solidFill>
            <a:srgbClr val="FFFFCC"/>
          </a:solidFill>
          <a:ln w="9525">
            <a:solidFill>
              <a:schemeClr val="tx1"/>
            </a:solidFill>
            <a:miter lim="800000"/>
            <a:headEnd/>
            <a:tailEnd/>
          </a:ln>
        </p:spPr>
        <p:txBody>
          <a:bodyPr/>
          <a:lstStyle/>
          <a:p>
            <a:pPr algn="ctr"/>
            <a:endParaRPr lang="en-GB" sz="2400">
              <a:latin typeface="Times New Roman" pitchFamily="18" charset="0"/>
            </a:endParaRPr>
          </a:p>
        </p:txBody>
      </p:sp>
      <p:sp>
        <p:nvSpPr>
          <p:cNvPr id="80898" name="Text Box 3"/>
          <p:cNvSpPr txBox="1">
            <a:spLocks noChangeArrowheads="1"/>
          </p:cNvSpPr>
          <p:nvPr/>
        </p:nvSpPr>
        <p:spPr bwMode="auto">
          <a:xfrm>
            <a:off x="8459788" y="638810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F2917295-4BA3-490B-AF54-339A8F813D78}" type="slidenum">
              <a:rPr lang="fr-FR" sz="2400" b="1">
                <a:solidFill>
                  <a:schemeClr val="accent2"/>
                </a:solidFill>
              </a:rPr>
              <a:pPr algn="ctr" eaLnBrk="0" hangingPunct="0">
                <a:spcBef>
                  <a:spcPct val="50000"/>
                </a:spcBef>
              </a:pPr>
              <a:t>32</a:t>
            </a:fld>
            <a:endParaRPr lang="fr-FR" sz="2400" b="1">
              <a:solidFill>
                <a:schemeClr val="accent2"/>
              </a:solidFill>
            </a:endParaRPr>
          </a:p>
        </p:txBody>
      </p:sp>
      <p:grpSp>
        <p:nvGrpSpPr>
          <p:cNvPr id="80899" name="Group 4"/>
          <p:cNvGrpSpPr>
            <a:grpSpLocks/>
          </p:cNvGrpSpPr>
          <p:nvPr/>
        </p:nvGrpSpPr>
        <p:grpSpPr bwMode="auto">
          <a:xfrm>
            <a:off x="34925" y="0"/>
            <a:ext cx="1684338" cy="2354263"/>
            <a:chOff x="22" y="0"/>
            <a:chExt cx="1061" cy="1483"/>
          </a:xfrm>
        </p:grpSpPr>
        <p:pic>
          <p:nvPicPr>
            <p:cNvPr id="80904" name="Picture 5"/>
            <p:cNvPicPr>
              <a:picLocks noChangeAspect="1" noChangeArrowheads="1"/>
            </p:cNvPicPr>
            <p:nvPr/>
          </p:nvPicPr>
          <p:blipFill>
            <a:blip r:embed="rId3"/>
            <a:srcRect/>
            <a:stretch>
              <a:fillRect/>
            </a:stretch>
          </p:blipFill>
          <p:spPr bwMode="auto">
            <a:xfrm>
              <a:off x="22" y="0"/>
              <a:ext cx="1061" cy="1089"/>
            </a:xfrm>
            <a:prstGeom prst="rect">
              <a:avLst/>
            </a:prstGeom>
            <a:noFill/>
            <a:ln w="9525">
              <a:noFill/>
              <a:round/>
              <a:headEnd/>
              <a:tailEnd/>
            </a:ln>
          </p:spPr>
        </p:pic>
        <p:sp>
          <p:nvSpPr>
            <p:cNvPr id="80905" name="Text Box 6"/>
            <p:cNvSpPr txBox="1">
              <a:spLocks noChangeArrowheads="1"/>
            </p:cNvSpPr>
            <p:nvPr/>
          </p:nvSpPr>
          <p:spPr bwMode="auto">
            <a:xfrm>
              <a:off x="22" y="1071"/>
              <a:ext cx="1020" cy="412"/>
            </a:xfrm>
            <a:prstGeom prst="rect">
              <a:avLst/>
            </a:prstGeom>
            <a:solidFill>
              <a:srgbClr val="DFE2FD"/>
            </a:solidFill>
            <a:ln w="12700">
              <a:solidFill>
                <a:schemeClr val="tx1"/>
              </a:solidFill>
              <a:miter lim="800000"/>
              <a:headEnd/>
              <a:tailEnd/>
            </a:ln>
          </p:spPr>
          <p:txBody>
            <a:bodyPr>
              <a:spAutoFit/>
            </a:bodyPr>
            <a:lstStyle/>
            <a:p>
              <a:pPr algn="ctr" eaLnBrk="0" hangingPunct="0">
                <a:spcBef>
                  <a:spcPct val="50000"/>
                </a:spcBef>
              </a:pPr>
              <a:r>
                <a:rPr lang="fr-FR" b="1"/>
                <a:t>Professor PhD Uhu</a:t>
              </a:r>
            </a:p>
          </p:txBody>
        </p:sp>
      </p:grpSp>
      <p:sp>
        <p:nvSpPr>
          <p:cNvPr id="80900" name="Text Box 6"/>
          <p:cNvSpPr txBox="1">
            <a:spLocks noChangeArrowheads="1"/>
          </p:cNvSpPr>
          <p:nvPr/>
        </p:nvSpPr>
        <p:spPr bwMode="auto">
          <a:xfrm>
            <a:off x="2124075" y="765175"/>
            <a:ext cx="6840538" cy="830263"/>
          </a:xfrm>
          <a:prstGeom prst="rect">
            <a:avLst/>
          </a:prstGeom>
          <a:noFill/>
          <a:ln w="9525">
            <a:noFill/>
            <a:miter lim="800000"/>
            <a:headEnd/>
            <a:tailEnd/>
          </a:ln>
        </p:spPr>
        <p:txBody>
          <a:bodyPr>
            <a:spAutoFit/>
          </a:bodyPr>
          <a:lstStyle/>
          <a:p>
            <a:pPr eaLnBrk="0" hangingPunct="0"/>
            <a:r>
              <a:rPr lang="fr-FR" sz="2400" b="1" u="sng">
                <a:solidFill>
                  <a:srgbClr val="0000CC"/>
                </a:solidFill>
              </a:rPr>
              <a:t>Awakening to languages</a:t>
            </a:r>
            <a:r>
              <a:rPr lang="fr-FR" sz="2400" b="1">
                <a:solidFill>
                  <a:srgbClr val="0000CC"/>
                </a:solidFill>
              </a:rPr>
              <a:t> </a:t>
            </a:r>
          </a:p>
          <a:p>
            <a:pPr eaLnBrk="0" hangingPunct="0"/>
            <a:r>
              <a:rPr lang="fr-FR" sz="2400" b="1">
                <a:solidFill>
                  <a:srgbClr val="0000CC"/>
                </a:solidFill>
              </a:rPr>
              <a:t>  	</a:t>
            </a:r>
            <a:r>
              <a:rPr lang="fr-FR" sz="2400" b="1">
                <a:solidFill>
                  <a:srgbClr val="663300"/>
                </a:solidFill>
              </a:rPr>
              <a:t>(also known as </a:t>
            </a:r>
            <a:r>
              <a:rPr lang="fr-FR" sz="2400" b="1" u="sng">
                <a:solidFill>
                  <a:srgbClr val="0000CC"/>
                </a:solidFill>
              </a:rPr>
              <a:t>Language awareness</a:t>
            </a:r>
            <a:r>
              <a:rPr lang="fr-FR" sz="2400" b="1">
                <a:solidFill>
                  <a:srgbClr val="663300"/>
                </a:solidFill>
              </a:rPr>
              <a:t>)</a:t>
            </a:r>
            <a:endParaRPr lang="fr-FR" sz="2800"/>
          </a:p>
        </p:txBody>
      </p:sp>
      <p:sp>
        <p:nvSpPr>
          <p:cNvPr id="80901" name="Text Box 6"/>
          <p:cNvSpPr txBox="1">
            <a:spLocks noChangeArrowheads="1"/>
          </p:cNvSpPr>
          <p:nvPr/>
        </p:nvSpPr>
        <p:spPr bwMode="auto">
          <a:xfrm>
            <a:off x="1908175" y="1700213"/>
            <a:ext cx="7235825" cy="1187450"/>
          </a:xfrm>
          <a:prstGeom prst="rect">
            <a:avLst/>
          </a:prstGeom>
          <a:noFill/>
          <a:ln w="9525">
            <a:noFill/>
            <a:miter lim="800000"/>
            <a:headEnd/>
            <a:tailEnd/>
          </a:ln>
        </p:spPr>
        <p:txBody>
          <a:bodyPr>
            <a:spAutoFit/>
          </a:bodyPr>
          <a:lstStyle/>
          <a:p>
            <a:pPr eaLnBrk="0" hangingPunct="0"/>
            <a:r>
              <a:rPr lang="fr-FR" sz="2400" b="1">
                <a:solidFill>
                  <a:srgbClr val="663300"/>
                </a:solidFill>
              </a:rPr>
              <a:t>Defined as an approach </a:t>
            </a:r>
            <a:r>
              <a:rPr lang="en-US" sz="2400" b="1">
                <a:solidFill>
                  <a:srgbClr val="663300"/>
                </a:solidFill>
              </a:rPr>
              <a:t>in which </a:t>
            </a:r>
            <a:r>
              <a:rPr lang="en-US" sz="2400" b="1">
                <a:solidFill>
                  <a:srgbClr val="0000CC"/>
                </a:solidFill>
              </a:rPr>
              <a:t>some of the learning activities are concerned with languages which the school does not intend to teach</a:t>
            </a:r>
            <a:r>
              <a:rPr lang="en-US" sz="2400" b="1">
                <a:solidFill>
                  <a:srgbClr val="663300"/>
                </a:solidFill>
              </a:rPr>
              <a:t>. </a:t>
            </a:r>
            <a:endParaRPr lang="fr-FR" sz="2800"/>
          </a:p>
        </p:txBody>
      </p:sp>
      <p:sp>
        <p:nvSpPr>
          <p:cNvPr id="146441" name="Text Box 9"/>
          <p:cNvSpPr txBox="1">
            <a:spLocks noChangeArrowheads="1"/>
          </p:cNvSpPr>
          <p:nvPr/>
        </p:nvSpPr>
        <p:spPr bwMode="auto">
          <a:xfrm>
            <a:off x="2051050" y="4762500"/>
            <a:ext cx="7092950" cy="1200150"/>
          </a:xfrm>
          <a:prstGeom prst="rect">
            <a:avLst/>
          </a:prstGeom>
          <a:noFill/>
          <a:ln w="9525">
            <a:noFill/>
            <a:miter lim="800000"/>
            <a:headEnd/>
            <a:tailEnd/>
          </a:ln>
        </p:spPr>
        <p:txBody>
          <a:bodyPr>
            <a:spAutoFit/>
          </a:bodyPr>
          <a:lstStyle/>
          <a:p>
            <a:pPr eaLnBrk="0" hangingPunct="0">
              <a:buFontTx/>
              <a:buChar char="-"/>
            </a:pPr>
            <a:r>
              <a:rPr lang="en-US" sz="2400" b="1">
                <a:solidFill>
                  <a:srgbClr val="663300"/>
                </a:solidFill>
              </a:rPr>
              <a:t> It integrates </a:t>
            </a:r>
            <a:r>
              <a:rPr lang="en-US" sz="2400" b="1">
                <a:solidFill>
                  <a:srgbClr val="0000CC"/>
                </a:solidFill>
              </a:rPr>
              <a:t>all sorts of linguistic varieties</a:t>
            </a:r>
            <a:r>
              <a:rPr lang="en-US" sz="2400" b="1">
                <a:solidFill>
                  <a:srgbClr val="663300"/>
                </a:solidFill>
              </a:rPr>
              <a:t> – from the environment, </a:t>
            </a:r>
            <a:r>
              <a:rPr lang="en-US" sz="2400" b="1">
                <a:solidFill>
                  <a:srgbClr val="0000CC"/>
                </a:solidFill>
              </a:rPr>
              <a:t>home languages of pupils</a:t>
            </a:r>
            <a:r>
              <a:rPr lang="en-US" sz="2400" b="1">
                <a:solidFill>
                  <a:srgbClr val="663300"/>
                </a:solidFill>
              </a:rPr>
              <a:t>, … from all over the world …</a:t>
            </a:r>
          </a:p>
        </p:txBody>
      </p:sp>
      <p:sp>
        <p:nvSpPr>
          <p:cNvPr id="146443" name="Text Box 11"/>
          <p:cNvSpPr txBox="1">
            <a:spLocks noChangeArrowheads="1"/>
          </p:cNvSpPr>
          <p:nvPr/>
        </p:nvSpPr>
        <p:spPr bwMode="auto">
          <a:xfrm>
            <a:off x="2051050" y="3068638"/>
            <a:ext cx="7092950" cy="1570037"/>
          </a:xfrm>
          <a:prstGeom prst="rect">
            <a:avLst/>
          </a:prstGeom>
          <a:noFill/>
          <a:ln w="9525">
            <a:noFill/>
            <a:miter lim="800000"/>
            <a:headEnd/>
            <a:tailEnd/>
          </a:ln>
        </p:spPr>
        <p:txBody>
          <a:bodyPr>
            <a:spAutoFit/>
          </a:bodyPr>
          <a:lstStyle/>
          <a:p>
            <a:pPr eaLnBrk="0" hangingPunct="0">
              <a:spcBef>
                <a:spcPct val="50000"/>
              </a:spcBef>
            </a:pPr>
            <a:r>
              <a:rPr lang="en-US" sz="2400" b="1">
                <a:solidFill>
                  <a:srgbClr val="663300"/>
                </a:solidFill>
              </a:rPr>
              <a:t>Of course the approach is not</a:t>
            </a:r>
            <a:r>
              <a:rPr lang="en-US"/>
              <a:t> </a:t>
            </a:r>
            <a:r>
              <a:rPr lang="en-US" sz="2400" b="1">
                <a:solidFill>
                  <a:srgbClr val="663300"/>
                </a:solidFill>
              </a:rPr>
              <a:t>concerned exclusively with such languages, it deals also with the language(s) of education and any other language learnt.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46443"/>
                                        </p:tgtEl>
                                        <p:attrNameLst>
                                          <p:attrName>style.visibility</p:attrName>
                                        </p:attrNameLst>
                                      </p:cBhvr>
                                      <p:to>
                                        <p:strVal val="visible"/>
                                      </p:to>
                                    </p:set>
                                    <p:animEffect transition="in" filter="wipe(up)">
                                      <p:cBhvr>
                                        <p:cTn id="7" dur="1000"/>
                                        <p:tgtEl>
                                          <p:spTgt spid="1464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6441"/>
                                        </p:tgtEl>
                                        <p:attrNameLst>
                                          <p:attrName>style.visibility</p:attrName>
                                        </p:attrNameLst>
                                      </p:cBhvr>
                                      <p:to>
                                        <p:strVal val="visible"/>
                                      </p:to>
                                    </p:set>
                                    <p:animEffect transition="in" filter="wipe(up)">
                                      <p:cBhvr>
                                        <p:cTn id="12" dur="1000"/>
                                        <p:tgtEl>
                                          <p:spTgt spid="146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1" grpId="0"/>
      <p:bldP spid="1464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AutoShape 2"/>
          <p:cNvSpPr>
            <a:spLocks noChangeArrowheads="1"/>
          </p:cNvSpPr>
          <p:nvPr/>
        </p:nvSpPr>
        <p:spPr bwMode="auto">
          <a:xfrm>
            <a:off x="1835150" y="333375"/>
            <a:ext cx="7308850" cy="6121400"/>
          </a:xfrm>
          <a:prstGeom prst="wedgeRoundRectCallout">
            <a:avLst>
              <a:gd name="adj1" fmla="val -54907"/>
              <a:gd name="adj2" fmla="val -38875"/>
              <a:gd name="adj3" fmla="val 16667"/>
            </a:avLst>
          </a:prstGeom>
          <a:solidFill>
            <a:srgbClr val="FFFFCC"/>
          </a:solidFill>
          <a:ln w="9525">
            <a:solidFill>
              <a:schemeClr val="tx1"/>
            </a:solidFill>
            <a:miter lim="800000"/>
            <a:headEnd/>
            <a:tailEnd/>
          </a:ln>
        </p:spPr>
        <p:txBody>
          <a:bodyPr/>
          <a:lstStyle/>
          <a:p>
            <a:pPr algn="ctr"/>
            <a:endParaRPr lang="en-GB" sz="2400">
              <a:latin typeface="Times New Roman" pitchFamily="18" charset="0"/>
            </a:endParaRPr>
          </a:p>
        </p:txBody>
      </p:sp>
      <p:sp>
        <p:nvSpPr>
          <p:cNvPr id="82946" name="Text Box 3"/>
          <p:cNvSpPr txBox="1">
            <a:spLocks noChangeArrowheads="1"/>
          </p:cNvSpPr>
          <p:nvPr/>
        </p:nvSpPr>
        <p:spPr bwMode="auto">
          <a:xfrm>
            <a:off x="8459788" y="638810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1F869828-882D-4BFF-A85E-69C172AC98B5}" type="slidenum">
              <a:rPr lang="fr-FR" sz="2400" b="1">
                <a:solidFill>
                  <a:schemeClr val="accent2"/>
                </a:solidFill>
              </a:rPr>
              <a:pPr algn="ctr" eaLnBrk="0" hangingPunct="0">
                <a:spcBef>
                  <a:spcPct val="50000"/>
                </a:spcBef>
              </a:pPr>
              <a:t>33</a:t>
            </a:fld>
            <a:endParaRPr lang="fr-FR" sz="2400" b="1">
              <a:solidFill>
                <a:schemeClr val="accent2"/>
              </a:solidFill>
            </a:endParaRPr>
          </a:p>
        </p:txBody>
      </p:sp>
      <p:grpSp>
        <p:nvGrpSpPr>
          <p:cNvPr id="82947" name="Group 4"/>
          <p:cNvGrpSpPr>
            <a:grpSpLocks/>
          </p:cNvGrpSpPr>
          <p:nvPr/>
        </p:nvGrpSpPr>
        <p:grpSpPr bwMode="auto">
          <a:xfrm>
            <a:off x="34925" y="0"/>
            <a:ext cx="1684338" cy="2354263"/>
            <a:chOff x="22" y="0"/>
            <a:chExt cx="1061" cy="1483"/>
          </a:xfrm>
        </p:grpSpPr>
        <p:pic>
          <p:nvPicPr>
            <p:cNvPr id="82952" name="Picture 5"/>
            <p:cNvPicPr>
              <a:picLocks noChangeAspect="1" noChangeArrowheads="1"/>
            </p:cNvPicPr>
            <p:nvPr/>
          </p:nvPicPr>
          <p:blipFill>
            <a:blip r:embed="rId3"/>
            <a:srcRect/>
            <a:stretch>
              <a:fillRect/>
            </a:stretch>
          </p:blipFill>
          <p:spPr bwMode="auto">
            <a:xfrm>
              <a:off x="22" y="0"/>
              <a:ext cx="1061" cy="1089"/>
            </a:xfrm>
            <a:prstGeom prst="rect">
              <a:avLst/>
            </a:prstGeom>
            <a:noFill/>
            <a:ln w="9525">
              <a:noFill/>
              <a:round/>
              <a:headEnd/>
              <a:tailEnd/>
            </a:ln>
          </p:spPr>
        </p:pic>
        <p:sp>
          <p:nvSpPr>
            <p:cNvPr id="82953" name="Text Box 6"/>
            <p:cNvSpPr txBox="1">
              <a:spLocks noChangeArrowheads="1"/>
            </p:cNvSpPr>
            <p:nvPr/>
          </p:nvSpPr>
          <p:spPr bwMode="auto">
            <a:xfrm>
              <a:off x="22" y="1071"/>
              <a:ext cx="1020" cy="412"/>
            </a:xfrm>
            <a:prstGeom prst="rect">
              <a:avLst/>
            </a:prstGeom>
            <a:solidFill>
              <a:srgbClr val="DFE2FD"/>
            </a:solidFill>
            <a:ln w="12700">
              <a:solidFill>
                <a:schemeClr val="tx1"/>
              </a:solidFill>
              <a:miter lim="800000"/>
              <a:headEnd/>
              <a:tailEnd/>
            </a:ln>
          </p:spPr>
          <p:txBody>
            <a:bodyPr>
              <a:spAutoFit/>
            </a:bodyPr>
            <a:lstStyle/>
            <a:p>
              <a:pPr algn="ctr" eaLnBrk="0" hangingPunct="0">
                <a:spcBef>
                  <a:spcPct val="50000"/>
                </a:spcBef>
              </a:pPr>
              <a:r>
                <a:rPr lang="fr-FR" b="1"/>
                <a:t>Professor PhD Uhu</a:t>
              </a:r>
            </a:p>
          </p:txBody>
        </p:sp>
      </p:grpSp>
      <p:sp>
        <p:nvSpPr>
          <p:cNvPr id="82948" name="Text Box 6"/>
          <p:cNvSpPr txBox="1">
            <a:spLocks noChangeArrowheads="1"/>
          </p:cNvSpPr>
          <p:nvPr/>
        </p:nvSpPr>
        <p:spPr bwMode="auto">
          <a:xfrm>
            <a:off x="2124075" y="765175"/>
            <a:ext cx="6840538" cy="830263"/>
          </a:xfrm>
          <a:prstGeom prst="rect">
            <a:avLst/>
          </a:prstGeom>
          <a:noFill/>
          <a:ln w="9525">
            <a:noFill/>
            <a:miter lim="800000"/>
            <a:headEnd/>
            <a:tailEnd/>
          </a:ln>
        </p:spPr>
        <p:txBody>
          <a:bodyPr>
            <a:spAutoFit/>
          </a:bodyPr>
          <a:lstStyle/>
          <a:p>
            <a:pPr eaLnBrk="0" hangingPunct="0"/>
            <a:r>
              <a:rPr lang="fr-FR" sz="2400" b="1" u="sng">
                <a:solidFill>
                  <a:srgbClr val="0000CC"/>
                </a:solidFill>
              </a:rPr>
              <a:t>Awakening to languages</a:t>
            </a:r>
            <a:r>
              <a:rPr lang="fr-FR" sz="2400" b="1">
                <a:solidFill>
                  <a:srgbClr val="0000CC"/>
                </a:solidFill>
              </a:rPr>
              <a:t> </a:t>
            </a:r>
          </a:p>
          <a:p>
            <a:pPr eaLnBrk="0" hangingPunct="0"/>
            <a:r>
              <a:rPr lang="fr-FR" sz="2400" b="1">
                <a:solidFill>
                  <a:srgbClr val="0000CC"/>
                </a:solidFill>
              </a:rPr>
              <a:t>  	</a:t>
            </a:r>
            <a:r>
              <a:rPr lang="fr-FR" sz="2400" b="1">
                <a:solidFill>
                  <a:srgbClr val="663300"/>
                </a:solidFill>
              </a:rPr>
              <a:t>(also known as </a:t>
            </a:r>
            <a:r>
              <a:rPr lang="fr-FR" sz="2400" b="1" u="sng">
                <a:solidFill>
                  <a:srgbClr val="0000CC"/>
                </a:solidFill>
              </a:rPr>
              <a:t>Language awareness</a:t>
            </a:r>
            <a:r>
              <a:rPr lang="fr-FR" sz="2400" b="1">
                <a:solidFill>
                  <a:srgbClr val="663300"/>
                </a:solidFill>
              </a:rPr>
              <a:t>)</a:t>
            </a:r>
            <a:endParaRPr lang="fr-FR" sz="2800"/>
          </a:p>
        </p:txBody>
      </p:sp>
      <p:sp>
        <p:nvSpPr>
          <p:cNvPr id="144394" name="Text Box 10"/>
          <p:cNvSpPr txBox="1">
            <a:spLocks noChangeArrowheads="1"/>
          </p:cNvSpPr>
          <p:nvPr/>
        </p:nvSpPr>
        <p:spPr bwMode="auto">
          <a:xfrm>
            <a:off x="2266950" y="1628775"/>
            <a:ext cx="6769100" cy="1384300"/>
          </a:xfrm>
          <a:prstGeom prst="rect">
            <a:avLst/>
          </a:prstGeom>
          <a:noFill/>
          <a:ln w="9525">
            <a:noFill/>
            <a:miter lim="800000"/>
            <a:headEnd/>
            <a:tailEnd/>
          </a:ln>
        </p:spPr>
        <p:txBody>
          <a:bodyPr>
            <a:spAutoFit/>
          </a:bodyPr>
          <a:lstStyle/>
          <a:p>
            <a:pPr eaLnBrk="0" hangingPunct="0">
              <a:buFontTx/>
              <a:buChar char="-"/>
              <a:defRPr/>
            </a:pPr>
            <a:r>
              <a:rPr lang="en-US" sz="2400" b="1" dirty="0">
                <a:solidFill>
                  <a:srgbClr val="663300"/>
                </a:solidFill>
                <a:latin typeface="+mn-lt"/>
              </a:rPr>
              <a:t> </a:t>
            </a:r>
            <a:r>
              <a:rPr lang="en-US" sz="2000" b="1" dirty="0">
                <a:solidFill>
                  <a:srgbClr val="663300"/>
                </a:solidFill>
                <a:latin typeface="+mn-lt"/>
              </a:rPr>
              <a:t>It has been designed principally as a way of </a:t>
            </a:r>
            <a:r>
              <a:rPr lang="en-US" sz="2000" b="1" dirty="0">
                <a:solidFill>
                  <a:srgbClr val="0000CC"/>
                </a:solidFill>
                <a:latin typeface="+mn-lt"/>
              </a:rPr>
              <a:t>welcoming schoolchildren into the world of linguistic diversity and the diversity of their own languages</a:t>
            </a:r>
            <a:r>
              <a:rPr lang="en-US" sz="2000" b="1" dirty="0">
                <a:solidFill>
                  <a:srgbClr val="663300"/>
                </a:solidFill>
                <a:latin typeface="+mn-lt"/>
              </a:rPr>
              <a:t> at the beginning of school education …</a:t>
            </a:r>
          </a:p>
        </p:txBody>
      </p:sp>
      <p:sp>
        <p:nvSpPr>
          <p:cNvPr id="144395" name="Text Box 11"/>
          <p:cNvSpPr txBox="1">
            <a:spLocks noChangeArrowheads="1"/>
          </p:cNvSpPr>
          <p:nvPr/>
        </p:nvSpPr>
        <p:spPr bwMode="auto">
          <a:xfrm>
            <a:off x="2268538" y="3284538"/>
            <a:ext cx="6769100" cy="1938337"/>
          </a:xfrm>
          <a:prstGeom prst="rect">
            <a:avLst/>
          </a:prstGeom>
          <a:noFill/>
          <a:ln w="9525">
            <a:noFill/>
            <a:miter lim="800000"/>
            <a:headEnd/>
            <a:tailEnd/>
          </a:ln>
        </p:spPr>
        <p:txBody>
          <a:bodyPr>
            <a:spAutoFit/>
          </a:bodyPr>
          <a:lstStyle/>
          <a:p>
            <a:pPr eaLnBrk="0" hangingPunct="0">
              <a:buFontTx/>
              <a:buChar char="-"/>
            </a:pPr>
            <a:r>
              <a:rPr lang="en-US" sz="2000" b="1">
                <a:solidFill>
                  <a:srgbClr val="663300"/>
                </a:solidFill>
              </a:rPr>
              <a:t>… and also as a vector of fuller </a:t>
            </a:r>
            <a:r>
              <a:rPr lang="en-US" sz="2000" b="1">
                <a:solidFill>
                  <a:srgbClr val="0000CC"/>
                </a:solidFill>
              </a:rPr>
              <a:t>recognition</a:t>
            </a:r>
            <a:r>
              <a:rPr lang="en-US" sz="2000" b="1">
                <a:solidFill>
                  <a:srgbClr val="663300"/>
                </a:solidFill>
              </a:rPr>
              <a:t> of the languages “brought” into the school </a:t>
            </a:r>
            <a:r>
              <a:rPr lang="en-US" sz="2000"/>
              <a:t> </a:t>
            </a:r>
            <a:r>
              <a:rPr lang="en-US" sz="2000" b="1">
                <a:solidFill>
                  <a:srgbClr val="663300"/>
                </a:solidFill>
              </a:rPr>
              <a:t>by children with other home languages, as </a:t>
            </a:r>
            <a:r>
              <a:rPr lang="en-US" sz="2000" b="1">
                <a:solidFill>
                  <a:srgbClr val="0000CC"/>
                </a:solidFill>
              </a:rPr>
              <a:t>a kind of preparatory course</a:t>
            </a:r>
            <a:r>
              <a:rPr lang="en-US" sz="2000" b="1">
                <a:solidFill>
                  <a:srgbClr val="663300"/>
                </a:solidFill>
              </a:rPr>
              <a:t> developed at primary schools, but it can also be promoted as a </a:t>
            </a:r>
            <a:r>
              <a:rPr lang="en-US" sz="2000" b="1">
                <a:solidFill>
                  <a:srgbClr val="0000CC"/>
                </a:solidFill>
              </a:rPr>
              <a:t>support to language learning throughout the learners’ school career</a:t>
            </a:r>
            <a:r>
              <a:rPr lang="en-US" sz="2000" b="1">
                <a:solidFill>
                  <a:srgbClr val="663300"/>
                </a:solidFill>
              </a:rPr>
              <a:t>.</a:t>
            </a:r>
            <a:endParaRPr lang="fr-FR" sz="2000" b="1">
              <a:solidFill>
                <a:srgbClr val="663300"/>
              </a:solidFill>
            </a:endParaRPr>
          </a:p>
        </p:txBody>
      </p:sp>
      <p:sp>
        <p:nvSpPr>
          <p:cNvPr id="144396" name="Text Box 12"/>
          <p:cNvSpPr txBox="1">
            <a:spLocks noChangeArrowheads="1"/>
          </p:cNvSpPr>
          <p:nvPr/>
        </p:nvSpPr>
        <p:spPr bwMode="auto">
          <a:xfrm>
            <a:off x="2411413" y="5805488"/>
            <a:ext cx="5761037" cy="400050"/>
          </a:xfrm>
          <a:prstGeom prst="rect">
            <a:avLst/>
          </a:prstGeom>
          <a:noFill/>
          <a:ln w="9525">
            <a:noFill/>
            <a:miter lim="800000"/>
            <a:headEnd/>
            <a:tailEnd/>
          </a:ln>
        </p:spPr>
        <p:txBody>
          <a:bodyPr>
            <a:spAutoFit/>
          </a:bodyPr>
          <a:lstStyle/>
          <a:p>
            <a:pPr eaLnBrk="0" hangingPunct="0">
              <a:spcBef>
                <a:spcPct val="50000"/>
              </a:spcBef>
            </a:pPr>
            <a:r>
              <a:rPr lang="fr-FR" sz="2000" b="1">
                <a:solidFill>
                  <a:srgbClr val="663300"/>
                </a:solidFill>
              </a:rPr>
              <a:t>And now an example (for primary school):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44394"/>
                                        </p:tgtEl>
                                        <p:attrNameLst>
                                          <p:attrName>style.visibility</p:attrName>
                                        </p:attrNameLst>
                                      </p:cBhvr>
                                      <p:to>
                                        <p:strVal val="visible"/>
                                      </p:to>
                                    </p:set>
                                    <p:animEffect transition="in" filter="wipe(up)">
                                      <p:cBhvr>
                                        <p:cTn id="7" dur="1000"/>
                                        <p:tgtEl>
                                          <p:spTgt spid="1443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4395"/>
                                        </p:tgtEl>
                                        <p:attrNameLst>
                                          <p:attrName>style.visibility</p:attrName>
                                        </p:attrNameLst>
                                      </p:cBhvr>
                                      <p:to>
                                        <p:strVal val="visible"/>
                                      </p:to>
                                    </p:set>
                                    <p:animEffect transition="in" filter="wipe(up)">
                                      <p:cBhvr>
                                        <p:cTn id="12" dur="1000"/>
                                        <p:tgtEl>
                                          <p:spTgt spid="14439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4396"/>
                                        </p:tgtEl>
                                        <p:attrNameLst>
                                          <p:attrName>style.visibility</p:attrName>
                                        </p:attrNameLst>
                                      </p:cBhvr>
                                      <p:to>
                                        <p:strVal val="visible"/>
                                      </p:to>
                                    </p:set>
                                    <p:animEffect transition="in" filter="wipe(left)">
                                      <p:cBhvr>
                                        <p:cTn id="17" dur="1000"/>
                                        <p:tgtEl>
                                          <p:spTgt spid="144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4" grpId="0"/>
      <p:bldP spid="144395" grpId="0"/>
      <p:bldP spid="14439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clindoeil"/>
          <p:cNvPicPr>
            <a:picLocks noChangeAspect="1" noChangeArrowheads="1"/>
          </p:cNvPicPr>
          <p:nvPr/>
        </p:nvPicPr>
        <p:blipFill>
          <a:blip r:embed="rId3"/>
          <a:srcRect/>
          <a:stretch>
            <a:fillRect/>
          </a:stretch>
        </p:blipFill>
        <p:spPr bwMode="auto">
          <a:xfrm>
            <a:off x="0" y="2997200"/>
            <a:ext cx="9144000" cy="3860800"/>
          </a:xfrm>
          <a:prstGeom prst="rect">
            <a:avLst/>
          </a:prstGeom>
          <a:noFill/>
          <a:ln w="9525">
            <a:noFill/>
            <a:miter lim="800000"/>
            <a:headEnd/>
            <a:tailEnd/>
          </a:ln>
        </p:spPr>
      </p:pic>
      <p:pic>
        <p:nvPicPr>
          <p:cNvPr id="84994" name="Picture 3" descr="ptchap"/>
          <p:cNvPicPr>
            <a:picLocks noChangeAspect="1" noChangeArrowheads="1"/>
          </p:cNvPicPr>
          <p:nvPr/>
        </p:nvPicPr>
        <p:blipFill>
          <a:blip r:embed="rId4"/>
          <a:srcRect/>
          <a:stretch>
            <a:fillRect/>
          </a:stretch>
        </p:blipFill>
        <p:spPr bwMode="auto">
          <a:xfrm>
            <a:off x="0" y="0"/>
            <a:ext cx="9144000" cy="3068638"/>
          </a:xfrm>
          <a:prstGeom prst="rect">
            <a:avLst/>
          </a:prstGeom>
          <a:noFill/>
          <a:ln w="9525">
            <a:noFill/>
            <a:miter lim="800000"/>
            <a:headEnd/>
            <a:tailEnd/>
          </a:ln>
        </p:spPr>
      </p:pic>
      <p:sp>
        <p:nvSpPr>
          <p:cNvPr id="84995" name="AutoShape 4"/>
          <p:cNvSpPr>
            <a:spLocks/>
          </p:cNvSpPr>
          <p:nvPr/>
        </p:nvSpPr>
        <p:spPr bwMode="auto">
          <a:xfrm>
            <a:off x="4716463" y="2565400"/>
            <a:ext cx="3600450" cy="609600"/>
          </a:xfrm>
          <a:prstGeom prst="borderCallout1">
            <a:avLst>
              <a:gd name="adj1" fmla="val 18750"/>
              <a:gd name="adj2" fmla="val -2116"/>
              <a:gd name="adj3" fmla="val -205731"/>
              <a:gd name="adj4" fmla="val -36111"/>
            </a:avLst>
          </a:prstGeom>
          <a:solidFill>
            <a:srgbClr val="FFCC99"/>
          </a:solidFill>
          <a:ln w="9525">
            <a:solidFill>
              <a:schemeClr val="tx1"/>
            </a:solidFill>
            <a:miter lim="800000"/>
            <a:headEnd/>
            <a:tailEnd/>
          </a:ln>
        </p:spPr>
        <p:txBody>
          <a:bodyPr/>
          <a:lstStyle/>
          <a:p>
            <a:pPr algn="ctr"/>
            <a:r>
              <a:rPr lang="en-GB" sz="3200" b="1"/>
              <a:t>Red Riding Hood</a:t>
            </a:r>
          </a:p>
        </p:txBody>
      </p:sp>
      <p:sp>
        <p:nvSpPr>
          <p:cNvPr id="84996" name="AutoShape 5"/>
          <p:cNvSpPr>
            <a:spLocks/>
          </p:cNvSpPr>
          <p:nvPr/>
        </p:nvSpPr>
        <p:spPr bwMode="auto">
          <a:xfrm>
            <a:off x="3492500" y="3429000"/>
            <a:ext cx="5183188" cy="1512888"/>
          </a:xfrm>
          <a:prstGeom prst="borderCallout1">
            <a:avLst>
              <a:gd name="adj1" fmla="val 7556"/>
              <a:gd name="adj2" fmla="val -1472"/>
              <a:gd name="adj3" fmla="val 108079"/>
              <a:gd name="adj4" fmla="val -29097"/>
            </a:avLst>
          </a:prstGeom>
          <a:solidFill>
            <a:srgbClr val="FFCC99"/>
          </a:solidFill>
          <a:ln w="9525">
            <a:solidFill>
              <a:schemeClr val="tx1"/>
            </a:solidFill>
            <a:miter lim="800000"/>
            <a:headEnd/>
            <a:tailEnd/>
          </a:ln>
        </p:spPr>
        <p:txBody>
          <a:bodyPr/>
          <a:lstStyle/>
          <a:p>
            <a:pPr algn="ctr"/>
            <a:r>
              <a:rPr lang="en-GB" sz="2400" b="1"/>
              <a:t>German, English, Breton, Chinese, Finnish, French, Hungarian,  Icelandic, Italian, Polish, Portuguese, Russian.</a:t>
            </a:r>
          </a:p>
        </p:txBody>
      </p:sp>
      <p:sp>
        <p:nvSpPr>
          <p:cNvPr id="84997" name="Text Box 6"/>
          <p:cNvSpPr txBox="1">
            <a:spLocks noChangeArrowheads="1"/>
          </p:cNvSpPr>
          <p:nvPr/>
        </p:nvSpPr>
        <p:spPr bwMode="auto">
          <a:xfrm>
            <a:off x="4932363" y="5661025"/>
            <a:ext cx="3960812" cy="915988"/>
          </a:xfrm>
          <a:prstGeom prst="rect">
            <a:avLst/>
          </a:prstGeom>
          <a:noFill/>
          <a:ln w="9525">
            <a:noFill/>
            <a:miter lim="800000"/>
            <a:headEnd/>
            <a:tailEnd/>
          </a:ln>
        </p:spPr>
        <p:txBody>
          <a:bodyPr>
            <a:spAutoFit/>
          </a:bodyPr>
          <a:lstStyle/>
          <a:p>
            <a:pPr eaLnBrk="0" hangingPunct="0">
              <a:spcBef>
                <a:spcPct val="50000"/>
              </a:spcBef>
            </a:pPr>
            <a:r>
              <a:rPr lang="fr-FR"/>
              <a:t>From: </a:t>
            </a:r>
            <a:r>
              <a:rPr lang="fr-FR" i="1">
                <a:hlinkClick r:id="rId5"/>
              </a:rPr>
              <a:t>Les langues du Monde au Quotidien - Cycle 2</a:t>
            </a:r>
            <a:r>
              <a:rPr lang="fr-FR"/>
              <a:t>, SCEREN (2006, 2012).</a:t>
            </a:r>
          </a:p>
        </p:txBody>
      </p:sp>
      <p:sp>
        <p:nvSpPr>
          <p:cNvPr id="84998" name="Text Box 9"/>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2E952444-EBDB-44A7-BCD0-4D562F3130C5}" type="slidenum">
              <a:rPr lang="fr-FR" sz="2400" b="1">
                <a:solidFill>
                  <a:schemeClr val="accent2"/>
                </a:solidFill>
              </a:rPr>
              <a:pPr algn="ctr" eaLnBrk="0" hangingPunct="0">
                <a:spcBef>
                  <a:spcPct val="50000"/>
                </a:spcBef>
              </a:pPr>
              <a:t>34</a:t>
            </a:fld>
            <a:endParaRPr lang="fr-FR" sz="2400" b="1">
              <a:solidFill>
                <a:schemeClr val="accent2"/>
              </a:solidFill>
            </a:endParaRP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noChangeArrowheads="1"/>
          </p:cNvPicPr>
          <p:nvPr/>
        </p:nvPicPr>
        <p:blipFill>
          <a:blip r:embed="rId3"/>
          <a:srcRect/>
          <a:stretch>
            <a:fillRect/>
          </a:stretch>
        </p:blipFill>
        <p:spPr bwMode="auto">
          <a:xfrm>
            <a:off x="4284663" y="0"/>
            <a:ext cx="4859337" cy="6237288"/>
          </a:xfrm>
          <a:prstGeom prst="rect">
            <a:avLst/>
          </a:prstGeom>
          <a:noFill/>
          <a:ln w="9525">
            <a:noFill/>
            <a:round/>
            <a:headEnd/>
            <a:tailEnd/>
          </a:ln>
        </p:spPr>
      </p:pic>
      <p:pic>
        <p:nvPicPr>
          <p:cNvPr id="87042" name="Picture 3"/>
          <p:cNvPicPr>
            <a:picLocks noChangeAspect="1" noChangeArrowheads="1"/>
          </p:cNvPicPr>
          <p:nvPr/>
        </p:nvPicPr>
        <p:blipFill>
          <a:blip r:embed="rId4"/>
          <a:srcRect/>
          <a:stretch>
            <a:fillRect/>
          </a:stretch>
        </p:blipFill>
        <p:spPr bwMode="auto">
          <a:xfrm>
            <a:off x="0" y="0"/>
            <a:ext cx="4284663" cy="6237288"/>
          </a:xfrm>
          <a:prstGeom prst="rect">
            <a:avLst/>
          </a:prstGeom>
          <a:noFill/>
          <a:ln w="9525">
            <a:noFill/>
            <a:round/>
            <a:headEnd/>
            <a:tailEnd/>
          </a:ln>
        </p:spPr>
      </p:pic>
      <p:sp>
        <p:nvSpPr>
          <p:cNvPr id="87043" name="Rectangle 4"/>
          <p:cNvSpPr>
            <a:spLocks noChangeArrowheads="1"/>
          </p:cNvSpPr>
          <p:nvPr/>
        </p:nvSpPr>
        <p:spPr bwMode="auto">
          <a:xfrm>
            <a:off x="5076825" y="4005263"/>
            <a:ext cx="1223963" cy="360362"/>
          </a:xfrm>
          <a:prstGeom prst="rect">
            <a:avLst/>
          </a:prstGeom>
          <a:noFill/>
          <a:ln w="38100">
            <a:solidFill>
              <a:srgbClr val="CC6600"/>
            </a:solidFill>
            <a:miter lim="800000"/>
            <a:headEnd/>
            <a:tailEnd/>
          </a:ln>
        </p:spPr>
        <p:txBody>
          <a:bodyPr wrap="none" anchor="ctr"/>
          <a:lstStyle/>
          <a:p>
            <a:pPr eaLnBrk="0" hangingPunct="0"/>
            <a:endParaRPr lang="en-US"/>
          </a:p>
        </p:txBody>
      </p:sp>
      <p:sp>
        <p:nvSpPr>
          <p:cNvPr id="162821" name="AutoShape 5"/>
          <p:cNvSpPr>
            <a:spLocks/>
          </p:cNvSpPr>
          <p:nvPr/>
        </p:nvSpPr>
        <p:spPr bwMode="auto">
          <a:xfrm>
            <a:off x="3827463" y="692150"/>
            <a:ext cx="5316537" cy="3313113"/>
          </a:xfrm>
          <a:prstGeom prst="borderCallout1">
            <a:avLst>
              <a:gd name="adj1" fmla="val 3611"/>
              <a:gd name="adj2" fmla="val -1435"/>
              <a:gd name="adj3" fmla="val -5565"/>
              <a:gd name="adj4" fmla="val -1435"/>
            </a:avLst>
          </a:prstGeom>
          <a:solidFill>
            <a:srgbClr val="FFCB99"/>
          </a:solidFill>
          <a:ln w="9525">
            <a:solidFill>
              <a:schemeClr val="tx1"/>
            </a:solidFill>
            <a:miter lim="800000"/>
            <a:headEnd/>
            <a:tailEnd/>
          </a:ln>
        </p:spPr>
        <p:txBody>
          <a:bodyPr/>
          <a:lstStyle/>
          <a:p>
            <a:r>
              <a:rPr lang="en-GB" sz="2400" b="1"/>
              <a:t>Aims:</a:t>
            </a:r>
          </a:p>
          <a:p>
            <a:r>
              <a:rPr lang="en-GB" sz="2400"/>
              <a:t>Discovering that there is nothing like term to term translation between languages, that all languages present identifiable ways of linking form and meaning. </a:t>
            </a:r>
          </a:p>
          <a:p>
            <a:r>
              <a:rPr lang="en-GB" sz="2400"/>
              <a:t>Discovering  the embedding of the same recognised fairy tale in different cultural contexts.</a:t>
            </a:r>
          </a:p>
        </p:txBody>
      </p:sp>
      <p:sp>
        <p:nvSpPr>
          <p:cNvPr id="87045" name="Text Box 6"/>
          <p:cNvSpPr txBox="1">
            <a:spLocks noChangeArrowheads="1"/>
          </p:cNvSpPr>
          <p:nvPr/>
        </p:nvSpPr>
        <p:spPr bwMode="auto">
          <a:xfrm>
            <a:off x="0" y="6237288"/>
            <a:ext cx="9144000" cy="620712"/>
          </a:xfrm>
          <a:prstGeom prst="rect">
            <a:avLst/>
          </a:prstGeom>
          <a:solidFill>
            <a:srgbClr val="FCEFCC"/>
          </a:solidFill>
          <a:ln w="9525">
            <a:noFill/>
            <a:miter lim="800000"/>
            <a:headEnd/>
            <a:tailEnd/>
          </a:ln>
        </p:spPr>
        <p:txBody>
          <a:bodyPr wrap="none" anchor="ctr"/>
          <a:lstStyle/>
          <a:p>
            <a:pPr eaLnBrk="0" hangingPunct="0">
              <a:spcBef>
                <a:spcPct val="50000"/>
              </a:spcBef>
            </a:pPr>
            <a:r>
              <a:rPr lang="fr-FR" b="1"/>
              <a:t>	      (Hungarian)					(Breton)		</a:t>
            </a:r>
          </a:p>
        </p:txBody>
      </p:sp>
      <p:sp>
        <p:nvSpPr>
          <p:cNvPr id="87046" name="Text Box 7"/>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5E6385D7-77E2-4026-AECC-A7784A736FAE}" type="slidenum">
              <a:rPr lang="fr-FR" sz="2400" b="1">
                <a:solidFill>
                  <a:schemeClr val="accent2"/>
                </a:solidFill>
              </a:rPr>
              <a:pPr algn="ctr" eaLnBrk="0" hangingPunct="0">
                <a:spcBef>
                  <a:spcPct val="50000"/>
                </a:spcBef>
              </a:pPr>
              <a:t>35</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2000"/>
                                  </p:stCondLst>
                                  <p:childTnLst>
                                    <p:set>
                                      <p:cBhvr>
                                        <p:cTn id="6" dur="1" fill="hold">
                                          <p:stCondLst>
                                            <p:cond delay="0"/>
                                          </p:stCondLst>
                                        </p:cTn>
                                        <p:tgtEl>
                                          <p:spTgt spid="162821"/>
                                        </p:tgtEl>
                                        <p:attrNameLst>
                                          <p:attrName>style.visibility</p:attrName>
                                        </p:attrNameLst>
                                      </p:cBhvr>
                                      <p:to>
                                        <p:strVal val="visible"/>
                                      </p:to>
                                    </p:set>
                                    <p:animEffect transition="in" filter="wipe(right)">
                                      <p:cBhvr>
                                        <p:cTn id="7" dur="2000"/>
                                        <p:tgtEl>
                                          <p:spTgt spid="162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p:cNvPicPr>
            <a:picLocks noChangeAspect="1" noChangeArrowheads="1"/>
          </p:cNvPicPr>
          <p:nvPr/>
        </p:nvPicPr>
        <p:blipFill>
          <a:blip r:embed="rId3"/>
          <a:srcRect/>
          <a:stretch>
            <a:fillRect/>
          </a:stretch>
        </p:blipFill>
        <p:spPr bwMode="auto">
          <a:xfrm>
            <a:off x="4572000" y="0"/>
            <a:ext cx="4572000" cy="6858000"/>
          </a:xfrm>
          <a:prstGeom prst="rect">
            <a:avLst/>
          </a:prstGeom>
          <a:noFill/>
          <a:ln w="9525">
            <a:noFill/>
            <a:round/>
            <a:headEnd/>
            <a:tailEnd/>
          </a:ln>
        </p:spPr>
      </p:pic>
      <p:pic>
        <p:nvPicPr>
          <p:cNvPr id="89090" name="Picture 3"/>
          <p:cNvPicPr>
            <a:picLocks noChangeAspect="1" noChangeArrowheads="1"/>
          </p:cNvPicPr>
          <p:nvPr/>
        </p:nvPicPr>
        <p:blipFill>
          <a:blip r:embed="rId4"/>
          <a:srcRect/>
          <a:stretch>
            <a:fillRect/>
          </a:stretch>
        </p:blipFill>
        <p:spPr bwMode="auto">
          <a:xfrm>
            <a:off x="0" y="0"/>
            <a:ext cx="4679950" cy="6958013"/>
          </a:xfrm>
          <a:prstGeom prst="rect">
            <a:avLst/>
          </a:prstGeom>
          <a:noFill/>
          <a:ln w="9525">
            <a:noFill/>
            <a:round/>
            <a:headEnd/>
            <a:tailEnd/>
          </a:ln>
        </p:spPr>
      </p:pic>
      <p:sp>
        <p:nvSpPr>
          <p:cNvPr id="89091" name="Text Box 5"/>
          <p:cNvSpPr txBox="1">
            <a:spLocks noChangeArrowheads="1"/>
          </p:cNvSpPr>
          <p:nvPr/>
        </p:nvSpPr>
        <p:spPr bwMode="auto">
          <a:xfrm>
            <a:off x="0" y="6092825"/>
            <a:ext cx="9144000" cy="765175"/>
          </a:xfrm>
          <a:prstGeom prst="rect">
            <a:avLst/>
          </a:prstGeom>
          <a:solidFill>
            <a:srgbClr val="FCEFCC"/>
          </a:solidFill>
          <a:ln w="9525">
            <a:noFill/>
            <a:miter lim="800000"/>
            <a:headEnd/>
            <a:tailEnd/>
          </a:ln>
        </p:spPr>
        <p:txBody>
          <a:bodyPr wrap="none" anchor="ctr"/>
          <a:lstStyle/>
          <a:p>
            <a:pPr eaLnBrk="0" hangingPunct="0">
              <a:spcBef>
                <a:spcPct val="50000"/>
              </a:spcBef>
            </a:pPr>
            <a:r>
              <a:rPr lang="fr-FR" b="1"/>
              <a:t>	        (Portuguese)				(German)		</a:t>
            </a:r>
          </a:p>
        </p:txBody>
      </p:sp>
      <p:pic>
        <p:nvPicPr>
          <p:cNvPr id="164870" name="Picture 6"/>
          <p:cNvPicPr>
            <a:picLocks noChangeAspect="1" noChangeArrowheads="1"/>
          </p:cNvPicPr>
          <p:nvPr/>
        </p:nvPicPr>
        <p:blipFill>
          <a:blip r:embed="rId5"/>
          <a:srcRect/>
          <a:stretch>
            <a:fillRect/>
          </a:stretch>
        </p:blipFill>
        <p:spPr bwMode="auto">
          <a:xfrm>
            <a:off x="296863" y="2490788"/>
            <a:ext cx="8548687" cy="4367212"/>
          </a:xfrm>
          <a:prstGeom prst="rect">
            <a:avLst/>
          </a:prstGeom>
          <a:noFill/>
          <a:ln w="9525">
            <a:noFill/>
            <a:miter lim="800000"/>
            <a:headEnd/>
            <a:tailEnd/>
          </a:ln>
        </p:spPr>
      </p:pic>
      <p:sp>
        <p:nvSpPr>
          <p:cNvPr id="164871" name="Text Box 7"/>
          <p:cNvSpPr txBox="1">
            <a:spLocks noChangeArrowheads="1"/>
          </p:cNvSpPr>
          <p:nvPr/>
        </p:nvSpPr>
        <p:spPr bwMode="auto">
          <a:xfrm>
            <a:off x="1042988" y="3135313"/>
            <a:ext cx="4752975" cy="654050"/>
          </a:xfrm>
          <a:prstGeom prst="rect">
            <a:avLst/>
          </a:prstGeom>
          <a:solidFill>
            <a:srgbClr val="FFCB99"/>
          </a:solidFill>
          <a:ln w="12700">
            <a:solidFill>
              <a:schemeClr val="tx1"/>
            </a:solidFill>
            <a:miter lim="800000"/>
            <a:headEnd/>
            <a:tailEnd/>
          </a:ln>
        </p:spPr>
        <p:txBody>
          <a:bodyPr>
            <a:spAutoFit/>
          </a:bodyPr>
          <a:lstStyle/>
          <a:p>
            <a:pPr eaLnBrk="0" hangingPunct="0">
              <a:spcBef>
                <a:spcPct val="50000"/>
              </a:spcBef>
            </a:pPr>
            <a:r>
              <a:rPr lang="fr-FR" b="1"/>
              <a:t>Listen to the titles of the tale </a:t>
            </a:r>
            <a:r>
              <a:rPr lang="fr-FR" b="1" i="1"/>
              <a:t>Red Riding Hood</a:t>
            </a:r>
            <a:r>
              <a:rPr lang="fr-FR" b="1"/>
              <a:t> in four languages:</a:t>
            </a:r>
          </a:p>
        </p:txBody>
      </p:sp>
      <p:sp>
        <p:nvSpPr>
          <p:cNvPr id="89094" name="AutoShape 10"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89095" name="AutoShape 12"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89096" name="AutoShape 14"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89097" name="AutoShape 16"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89098" name="AutoShape 18"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89099" name="AutoShape 20"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grpSp>
        <p:nvGrpSpPr>
          <p:cNvPr id="2" name="Group 24"/>
          <p:cNvGrpSpPr>
            <a:grpSpLocks/>
          </p:cNvGrpSpPr>
          <p:nvPr/>
        </p:nvGrpSpPr>
        <p:grpSpPr bwMode="auto">
          <a:xfrm>
            <a:off x="6300788" y="5856288"/>
            <a:ext cx="2376487" cy="452437"/>
            <a:chOff x="3969" y="3702"/>
            <a:chExt cx="1497" cy="285"/>
          </a:xfrm>
        </p:grpSpPr>
        <p:sp>
          <p:nvSpPr>
            <p:cNvPr id="89102" name="Text Box 8"/>
            <p:cNvSpPr txBox="1">
              <a:spLocks noChangeArrowheads="1"/>
            </p:cNvSpPr>
            <p:nvPr/>
          </p:nvSpPr>
          <p:spPr bwMode="auto">
            <a:xfrm>
              <a:off x="4332" y="3748"/>
              <a:ext cx="1134" cy="239"/>
            </a:xfrm>
            <a:prstGeom prst="rect">
              <a:avLst/>
            </a:prstGeom>
            <a:solidFill>
              <a:srgbClr val="FFCB99"/>
            </a:solidFill>
            <a:ln w="12700">
              <a:solidFill>
                <a:schemeClr val="tx1"/>
              </a:solidFill>
              <a:miter lim="800000"/>
              <a:headEnd/>
              <a:tailEnd/>
            </a:ln>
          </p:spPr>
          <p:txBody>
            <a:bodyPr>
              <a:spAutoFit/>
            </a:bodyPr>
            <a:lstStyle/>
            <a:p>
              <a:pPr eaLnBrk="0" hangingPunct="0">
                <a:spcBef>
                  <a:spcPct val="50000"/>
                </a:spcBef>
              </a:pPr>
              <a:r>
                <a:rPr lang="fr-FR" b="1"/>
                <a:t>   </a:t>
              </a:r>
              <a:r>
                <a:rPr lang="fr-FR" b="1">
                  <a:hlinkClick r:id="rId6"/>
                </a:rPr>
                <a:t>Listen to it !</a:t>
              </a:r>
              <a:endParaRPr lang="fr-FR" b="1"/>
            </a:p>
          </p:txBody>
        </p:sp>
        <p:sp>
          <p:nvSpPr>
            <p:cNvPr id="164887" name="Sound"/>
            <p:cNvSpPr>
              <a:spLocks noEditPoints="1" noChangeArrowheads="1"/>
            </p:cNvSpPr>
            <p:nvPr/>
          </p:nvSpPr>
          <p:spPr bwMode="auto">
            <a:xfrm>
              <a:off x="3969" y="3702"/>
              <a:ext cx="272" cy="272"/>
            </a:xfrm>
            <a:custGeom>
              <a:avLst/>
              <a:gdLst>
                <a:gd name="T0" fmla="*/ 11164 w 21600"/>
                <a:gd name="T1" fmla="*/ 21159 h 21600"/>
                <a:gd name="T2" fmla="*/ 11164 w 21600"/>
                <a:gd name="T3" fmla="*/ 0 h 21600"/>
                <a:gd name="T4" fmla="*/ 0 w 21600"/>
                <a:gd name="T5" fmla="*/ 10800 h 21600"/>
                <a:gd name="T6" fmla="*/ 21600 w 21600"/>
                <a:gd name="T7" fmla="*/ 10800 h 21600"/>
                <a:gd name="T8" fmla="*/ 761 w 21600"/>
                <a:gd name="T9" fmla="*/ 22454 h 21600"/>
                <a:gd name="T10" fmla="*/ 21069 w 21600"/>
                <a:gd name="T11" fmla="*/ 28282 h 21600"/>
              </a:gdLst>
              <a:ahLst/>
              <a:cxnLst>
                <a:cxn ang="0">
                  <a:pos x="T0" y="T1"/>
                </a:cxn>
                <a:cxn ang="0">
                  <a:pos x="T2" y="T3"/>
                </a:cxn>
                <a:cxn ang="0">
                  <a:pos x="T4" y="T5"/>
                </a:cxn>
                <a:cxn ang="0">
                  <a:pos x="T6" y="T7"/>
                </a:cxn>
              </a:cxnLst>
              <a:rect l="T8" t="T9" r="T10" b="T11"/>
              <a:pathLst>
                <a:path w="21600" h="21600">
                  <a:moveTo>
                    <a:pt x="0" y="7273"/>
                  </a:moveTo>
                  <a:lnTo>
                    <a:pt x="5824" y="7273"/>
                  </a:lnTo>
                  <a:lnTo>
                    <a:pt x="11164" y="0"/>
                  </a:lnTo>
                  <a:lnTo>
                    <a:pt x="11164" y="21159"/>
                  </a:lnTo>
                  <a:lnTo>
                    <a:pt x="5824" y="13885"/>
                  </a:lnTo>
                  <a:lnTo>
                    <a:pt x="0" y="13885"/>
                  </a:lnTo>
                  <a:lnTo>
                    <a:pt x="0" y="7273"/>
                  </a:lnTo>
                  <a:close/>
                </a:path>
                <a:path w="21600" h="21600">
                  <a:moveTo>
                    <a:pt x="13024" y="7273"/>
                  </a:moveTo>
                  <a:lnTo>
                    <a:pt x="13591" y="6722"/>
                  </a:lnTo>
                  <a:lnTo>
                    <a:pt x="13833" y="7548"/>
                  </a:lnTo>
                  <a:lnTo>
                    <a:pt x="14076" y="8485"/>
                  </a:lnTo>
                  <a:lnTo>
                    <a:pt x="14157" y="9367"/>
                  </a:lnTo>
                  <a:lnTo>
                    <a:pt x="14197" y="10524"/>
                  </a:lnTo>
                  <a:lnTo>
                    <a:pt x="14197" y="11406"/>
                  </a:lnTo>
                  <a:lnTo>
                    <a:pt x="14116" y="12012"/>
                  </a:lnTo>
                  <a:lnTo>
                    <a:pt x="13995" y="12728"/>
                  </a:lnTo>
                  <a:lnTo>
                    <a:pt x="13833" y="13444"/>
                  </a:lnTo>
                  <a:lnTo>
                    <a:pt x="13712" y="14106"/>
                  </a:lnTo>
                  <a:lnTo>
                    <a:pt x="13591" y="14546"/>
                  </a:lnTo>
                  <a:lnTo>
                    <a:pt x="13065" y="13885"/>
                  </a:lnTo>
                  <a:lnTo>
                    <a:pt x="13307" y="12893"/>
                  </a:lnTo>
                  <a:lnTo>
                    <a:pt x="13469" y="11791"/>
                  </a:lnTo>
                  <a:lnTo>
                    <a:pt x="13550" y="10910"/>
                  </a:lnTo>
                  <a:lnTo>
                    <a:pt x="13591" y="10138"/>
                  </a:lnTo>
                  <a:lnTo>
                    <a:pt x="13469" y="9367"/>
                  </a:lnTo>
                  <a:lnTo>
                    <a:pt x="13388" y="8595"/>
                  </a:lnTo>
                  <a:lnTo>
                    <a:pt x="13267" y="7934"/>
                  </a:lnTo>
                  <a:lnTo>
                    <a:pt x="13024" y="7273"/>
                  </a:lnTo>
                  <a:close/>
                </a:path>
                <a:path w="21600" h="21600">
                  <a:moveTo>
                    <a:pt x="16382" y="3967"/>
                  </a:moveTo>
                  <a:lnTo>
                    <a:pt x="16786" y="5179"/>
                  </a:lnTo>
                  <a:lnTo>
                    <a:pt x="17150" y="6612"/>
                  </a:lnTo>
                  <a:lnTo>
                    <a:pt x="17474" y="8651"/>
                  </a:lnTo>
                  <a:lnTo>
                    <a:pt x="17595" y="9753"/>
                  </a:lnTo>
                  <a:lnTo>
                    <a:pt x="17635" y="12012"/>
                  </a:lnTo>
                  <a:lnTo>
                    <a:pt x="17393" y="13665"/>
                  </a:lnTo>
                  <a:lnTo>
                    <a:pt x="17150" y="15208"/>
                  </a:lnTo>
                  <a:lnTo>
                    <a:pt x="16786" y="16310"/>
                  </a:lnTo>
                  <a:lnTo>
                    <a:pt x="16341" y="17687"/>
                  </a:lnTo>
                  <a:lnTo>
                    <a:pt x="15815" y="17081"/>
                  </a:lnTo>
                  <a:lnTo>
                    <a:pt x="16503" y="14602"/>
                  </a:lnTo>
                  <a:lnTo>
                    <a:pt x="16786" y="13169"/>
                  </a:lnTo>
                  <a:lnTo>
                    <a:pt x="16867" y="12012"/>
                  </a:lnTo>
                  <a:lnTo>
                    <a:pt x="16867" y="9642"/>
                  </a:lnTo>
                  <a:lnTo>
                    <a:pt x="16705" y="7989"/>
                  </a:lnTo>
                  <a:lnTo>
                    <a:pt x="16422" y="6612"/>
                  </a:lnTo>
                  <a:lnTo>
                    <a:pt x="16220" y="5675"/>
                  </a:lnTo>
                  <a:lnTo>
                    <a:pt x="15856" y="4518"/>
                  </a:lnTo>
                  <a:lnTo>
                    <a:pt x="16382" y="3967"/>
                  </a:lnTo>
                  <a:close/>
                </a:path>
                <a:path w="21600" h="21600">
                  <a:moveTo>
                    <a:pt x="18889" y="1377"/>
                  </a:moveTo>
                  <a:lnTo>
                    <a:pt x="19415" y="826"/>
                  </a:lnTo>
                  <a:lnTo>
                    <a:pt x="20194" y="2576"/>
                  </a:lnTo>
                  <a:lnTo>
                    <a:pt x="20831" y="4683"/>
                  </a:lnTo>
                  <a:lnTo>
                    <a:pt x="21357" y="7204"/>
                  </a:lnTo>
                  <a:lnTo>
                    <a:pt x="21650" y="9450"/>
                  </a:lnTo>
                  <a:lnTo>
                    <a:pt x="21600" y="12301"/>
                  </a:lnTo>
                  <a:lnTo>
                    <a:pt x="21215" y="15938"/>
                  </a:lnTo>
                  <a:lnTo>
                    <a:pt x="20629" y="18348"/>
                  </a:lnTo>
                  <a:lnTo>
                    <a:pt x="19415" y="21655"/>
                  </a:lnTo>
                  <a:lnTo>
                    <a:pt x="18889" y="21159"/>
                  </a:lnTo>
                  <a:lnTo>
                    <a:pt x="19901" y="18404"/>
                  </a:lnTo>
                  <a:lnTo>
                    <a:pt x="20467" y="15593"/>
                  </a:lnTo>
                  <a:lnTo>
                    <a:pt x="20791" y="12342"/>
                  </a:lnTo>
                  <a:lnTo>
                    <a:pt x="20871" y="9532"/>
                  </a:lnTo>
                  <a:lnTo>
                    <a:pt x="20629" y="7411"/>
                  </a:lnTo>
                  <a:lnTo>
                    <a:pt x="20062" y="4628"/>
                  </a:lnTo>
                  <a:lnTo>
                    <a:pt x="19415" y="2810"/>
                  </a:lnTo>
                  <a:lnTo>
                    <a:pt x="18889" y="1377"/>
                  </a:lnTo>
                  <a:close/>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eaLnBrk="0" hangingPunct="0">
                <a:defRPr/>
              </a:pPr>
              <a:endParaRPr lang="en-US"/>
            </a:p>
          </p:txBody>
        </p:sp>
      </p:grpSp>
      <p:sp>
        <p:nvSpPr>
          <p:cNvPr id="89101" name="Text Box 25"/>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0F711BB8-54E9-4E81-B606-A5E90B55C94F}" type="slidenum">
              <a:rPr lang="fr-FR" sz="2400" b="1">
                <a:solidFill>
                  <a:schemeClr val="accent2"/>
                </a:solidFill>
              </a:rPr>
              <a:pPr algn="ctr" eaLnBrk="0" hangingPunct="0">
                <a:spcBef>
                  <a:spcPct val="50000"/>
                </a:spcBef>
              </a:pPr>
              <a:t>36</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3000"/>
                                  </p:stCondLst>
                                  <p:childTnLst>
                                    <p:set>
                                      <p:cBhvr>
                                        <p:cTn id="6" dur="1" fill="hold">
                                          <p:stCondLst>
                                            <p:cond delay="0"/>
                                          </p:stCondLst>
                                        </p:cTn>
                                        <p:tgtEl>
                                          <p:spTgt spid="164870"/>
                                        </p:tgtEl>
                                        <p:attrNameLst>
                                          <p:attrName>style.visibility</p:attrName>
                                        </p:attrNameLst>
                                      </p:cBhvr>
                                      <p:to>
                                        <p:strVal val="visible"/>
                                      </p:to>
                                    </p:set>
                                    <p:anim calcmode="lin" valueType="num">
                                      <p:cBhvr additive="base">
                                        <p:cTn id="7" dur="1000" fill="hold"/>
                                        <p:tgtEl>
                                          <p:spTgt spid="164870"/>
                                        </p:tgtEl>
                                        <p:attrNameLst>
                                          <p:attrName>ppt_x</p:attrName>
                                        </p:attrNameLst>
                                      </p:cBhvr>
                                      <p:tavLst>
                                        <p:tav tm="0">
                                          <p:val>
                                            <p:strVal val="#ppt_x"/>
                                          </p:val>
                                        </p:tav>
                                        <p:tav tm="100000">
                                          <p:val>
                                            <p:strVal val="#ppt_x"/>
                                          </p:val>
                                        </p:tav>
                                      </p:tavLst>
                                    </p:anim>
                                    <p:anim calcmode="lin" valueType="num">
                                      <p:cBhvr additive="base">
                                        <p:cTn id="8" dur="1000" fill="hold"/>
                                        <p:tgtEl>
                                          <p:spTgt spid="164870"/>
                                        </p:tgtEl>
                                        <p:attrNameLst>
                                          <p:attrName>ppt_y</p:attrName>
                                        </p:attrNameLst>
                                      </p:cBhvr>
                                      <p:tavLst>
                                        <p:tav tm="0">
                                          <p:val>
                                            <p:strVal val="1+#ppt_h/2"/>
                                          </p:val>
                                        </p:tav>
                                        <p:tav tm="100000">
                                          <p:val>
                                            <p:strVal val="#ppt_y"/>
                                          </p:val>
                                        </p:tav>
                                      </p:tavLst>
                                    </p:anim>
                                  </p:childTnLst>
                                </p:cTn>
                              </p:par>
                            </p:childTnLst>
                          </p:cTn>
                        </p:par>
                        <p:par>
                          <p:cTn id="9" fill="hold">
                            <p:stCondLst>
                              <p:cond delay="4000"/>
                            </p:stCondLst>
                            <p:childTnLst>
                              <p:par>
                                <p:cTn id="10" presetID="1" presetClass="entr" presetSubtype="0" fill="hold" grpId="0" nodeType="afterEffect">
                                  <p:stCondLst>
                                    <p:cond delay="1500"/>
                                  </p:stCondLst>
                                  <p:childTnLst>
                                    <p:set>
                                      <p:cBhvr>
                                        <p:cTn id="11" dur="1" fill="hold">
                                          <p:stCondLst>
                                            <p:cond delay="0"/>
                                          </p:stCondLst>
                                        </p:cTn>
                                        <p:tgtEl>
                                          <p:spTgt spid="164871"/>
                                        </p:tgtEl>
                                        <p:attrNameLst>
                                          <p:attrName>style.visibility</p:attrName>
                                        </p:attrNameLst>
                                      </p:cBhvr>
                                      <p:to>
                                        <p:strVal val="visible"/>
                                      </p:to>
                                    </p:set>
                                  </p:childTnLst>
                                </p:cTn>
                              </p:par>
                            </p:childTnLst>
                          </p:cTn>
                        </p:par>
                        <p:par>
                          <p:cTn id="12" fill="hold">
                            <p:stCondLst>
                              <p:cond delay="5500"/>
                            </p:stCondLst>
                            <p:childTnLst>
                              <p:par>
                                <p:cTn id="13" presetID="1"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noChangeArrowheads="1"/>
          </p:cNvPicPr>
          <p:nvPr/>
        </p:nvPicPr>
        <p:blipFill>
          <a:blip r:embed="rId3"/>
          <a:srcRect/>
          <a:stretch>
            <a:fillRect/>
          </a:stretch>
        </p:blipFill>
        <p:spPr bwMode="auto">
          <a:xfrm>
            <a:off x="4572000" y="0"/>
            <a:ext cx="4572000" cy="6858000"/>
          </a:xfrm>
          <a:prstGeom prst="rect">
            <a:avLst/>
          </a:prstGeom>
          <a:noFill/>
          <a:ln w="9525">
            <a:noFill/>
            <a:round/>
            <a:headEnd/>
            <a:tailEnd/>
          </a:ln>
        </p:spPr>
      </p:pic>
      <p:pic>
        <p:nvPicPr>
          <p:cNvPr id="91138" name="Picture 3"/>
          <p:cNvPicPr>
            <a:picLocks noChangeAspect="1" noChangeArrowheads="1"/>
          </p:cNvPicPr>
          <p:nvPr/>
        </p:nvPicPr>
        <p:blipFill>
          <a:blip r:embed="rId4"/>
          <a:srcRect/>
          <a:stretch>
            <a:fillRect/>
          </a:stretch>
        </p:blipFill>
        <p:spPr bwMode="auto">
          <a:xfrm>
            <a:off x="0" y="0"/>
            <a:ext cx="4679950" cy="6958013"/>
          </a:xfrm>
          <a:prstGeom prst="rect">
            <a:avLst/>
          </a:prstGeom>
          <a:noFill/>
          <a:ln w="9525">
            <a:noFill/>
            <a:round/>
            <a:headEnd/>
            <a:tailEnd/>
          </a:ln>
        </p:spPr>
      </p:pic>
      <p:sp>
        <p:nvSpPr>
          <p:cNvPr id="91139" name="Text Box 4"/>
          <p:cNvSpPr txBox="1">
            <a:spLocks noChangeArrowheads="1"/>
          </p:cNvSpPr>
          <p:nvPr/>
        </p:nvSpPr>
        <p:spPr bwMode="auto">
          <a:xfrm>
            <a:off x="0" y="6092825"/>
            <a:ext cx="9144000" cy="765175"/>
          </a:xfrm>
          <a:prstGeom prst="rect">
            <a:avLst/>
          </a:prstGeom>
          <a:solidFill>
            <a:srgbClr val="FCEFCC"/>
          </a:solidFill>
          <a:ln w="9525">
            <a:noFill/>
            <a:miter lim="800000"/>
            <a:headEnd/>
            <a:tailEnd/>
          </a:ln>
        </p:spPr>
        <p:txBody>
          <a:bodyPr wrap="none" anchor="ctr"/>
          <a:lstStyle/>
          <a:p>
            <a:pPr eaLnBrk="0" hangingPunct="0">
              <a:spcBef>
                <a:spcPct val="50000"/>
              </a:spcBef>
            </a:pPr>
            <a:r>
              <a:rPr lang="fr-FR" b="1"/>
              <a:t>	        (Portuguese)				(German)		</a:t>
            </a:r>
          </a:p>
        </p:txBody>
      </p:sp>
      <p:sp>
        <p:nvSpPr>
          <p:cNvPr id="91140" name="AutoShape 7"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91141" name="AutoShape 8"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91142" name="AutoShape 9"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91143" name="AutoShape 10"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91144" name="AutoShape 11"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91145" name="AutoShape 12"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pic>
        <p:nvPicPr>
          <p:cNvPr id="91146" name="Picture 18"/>
          <p:cNvPicPr>
            <a:picLocks noChangeAspect="1" noChangeArrowheads="1"/>
          </p:cNvPicPr>
          <p:nvPr/>
        </p:nvPicPr>
        <p:blipFill>
          <a:blip r:embed="rId5"/>
          <a:srcRect/>
          <a:stretch>
            <a:fillRect/>
          </a:stretch>
        </p:blipFill>
        <p:spPr bwMode="auto">
          <a:xfrm>
            <a:off x="539750" y="989013"/>
            <a:ext cx="8064500" cy="5868987"/>
          </a:xfrm>
          <a:prstGeom prst="rect">
            <a:avLst/>
          </a:prstGeom>
          <a:noFill/>
          <a:ln w="9525">
            <a:noFill/>
            <a:miter lim="800000"/>
            <a:headEnd/>
            <a:tailEnd/>
          </a:ln>
        </p:spPr>
      </p:pic>
      <p:sp>
        <p:nvSpPr>
          <p:cNvPr id="168980" name="Text Box 20"/>
          <p:cNvSpPr txBox="1">
            <a:spLocks noChangeArrowheads="1"/>
          </p:cNvSpPr>
          <p:nvPr/>
        </p:nvSpPr>
        <p:spPr bwMode="auto">
          <a:xfrm>
            <a:off x="2051050" y="1557338"/>
            <a:ext cx="5616575" cy="654050"/>
          </a:xfrm>
          <a:prstGeom prst="rect">
            <a:avLst/>
          </a:prstGeom>
          <a:solidFill>
            <a:srgbClr val="FFCB99"/>
          </a:solidFill>
          <a:ln w="12700">
            <a:solidFill>
              <a:schemeClr val="tx1"/>
            </a:solidFill>
            <a:miter lim="800000"/>
            <a:headEnd/>
            <a:tailEnd/>
          </a:ln>
        </p:spPr>
        <p:txBody>
          <a:bodyPr>
            <a:spAutoFit/>
          </a:bodyPr>
          <a:lstStyle/>
          <a:p>
            <a:pPr eaLnBrk="0" hangingPunct="0">
              <a:spcBef>
                <a:spcPct val="50000"/>
              </a:spcBef>
            </a:pPr>
            <a:r>
              <a:rPr lang="fr-FR" b="1"/>
              <a:t>Listen to the beginning of the tales and indicate in which order the four languages appear.</a:t>
            </a:r>
          </a:p>
        </p:txBody>
      </p:sp>
      <p:grpSp>
        <p:nvGrpSpPr>
          <p:cNvPr id="2" name="Group 25"/>
          <p:cNvGrpSpPr>
            <a:grpSpLocks/>
          </p:cNvGrpSpPr>
          <p:nvPr/>
        </p:nvGrpSpPr>
        <p:grpSpPr bwMode="auto">
          <a:xfrm>
            <a:off x="5795963" y="2349500"/>
            <a:ext cx="2376487" cy="452438"/>
            <a:chOff x="3651" y="1434"/>
            <a:chExt cx="1497" cy="285"/>
          </a:xfrm>
        </p:grpSpPr>
        <p:sp>
          <p:nvSpPr>
            <p:cNvPr id="91150" name="Text Box 23"/>
            <p:cNvSpPr txBox="1">
              <a:spLocks noChangeArrowheads="1"/>
            </p:cNvSpPr>
            <p:nvPr/>
          </p:nvSpPr>
          <p:spPr bwMode="auto">
            <a:xfrm>
              <a:off x="4014" y="1480"/>
              <a:ext cx="1134" cy="239"/>
            </a:xfrm>
            <a:prstGeom prst="rect">
              <a:avLst/>
            </a:prstGeom>
            <a:solidFill>
              <a:srgbClr val="FFCB99"/>
            </a:solidFill>
            <a:ln w="12700">
              <a:solidFill>
                <a:schemeClr val="tx1"/>
              </a:solidFill>
              <a:miter lim="800000"/>
              <a:headEnd/>
              <a:tailEnd/>
            </a:ln>
          </p:spPr>
          <p:txBody>
            <a:bodyPr>
              <a:spAutoFit/>
            </a:bodyPr>
            <a:lstStyle/>
            <a:p>
              <a:pPr eaLnBrk="0" hangingPunct="0">
                <a:spcBef>
                  <a:spcPct val="50000"/>
                </a:spcBef>
              </a:pPr>
              <a:r>
                <a:rPr lang="fr-FR" b="1"/>
                <a:t>   </a:t>
              </a:r>
              <a:r>
                <a:rPr lang="fr-FR" b="1">
                  <a:hlinkClick r:id="rId6"/>
                </a:rPr>
                <a:t>Listen to it!</a:t>
              </a:r>
              <a:endParaRPr lang="fr-FR" b="1"/>
            </a:p>
          </p:txBody>
        </p:sp>
        <p:sp>
          <p:nvSpPr>
            <p:cNvPr id="168984" name="Sound"/>
            <p:cNvSpPr>
              <a:spLocks noEditPoints="1" noChangeArrowheads="1"/>
            </p:cNvSpPr>
            <p:nvPr/>
          </p:nvSpPr>
          <p:spPr bwMode="auto">
            <a:xfrm>
              <a:off x="3651" y="1434"/>
              <a:ext cx="272" cy="272"/>
            </a:xfrm>
            <a:custGeom>
              <a:avLst/>
              <a:gdLst>
                <a:gd name="T0" fmla="*/ 11164 w 21600"/>
                <a:gd name="T1" fmla="*/ 21159 h 21600"/>
                <a:gd name="T2" fmla="*/ 11164 w 21600"/>
                <a:gd name="T3" fmla="*/ 0 h 21600"/>
                <a:gd name="T4" fmla="*/ 0 w 21600"/>
                <a:gd name="T5" fmla="*/ 10800 h 21600"/>
                <a:gd name="T6" fmla="*/ 21600 w 21600"/>
                <a:gd name="T7" fmla="*/ 10800 h 21600"/>
                <a:gd name="T8" fmla="*/ 761 w 21600"/>
                <a:gd name="T9" fmla="*/ 22454 h 21600"/>
                <a:gd name="T10" fmla="*/ 21069 w 21600"/>
                <a:gd name="T11" fmla="*/ 28282 h 21600"/>
              </a:gdLst>
              <a:ahLst/>
              <a:cxnLst>
                <a:cxn ang="0">
                  <a:pos x="T0" y="T1"/>
                </a:cxn>
                <a:cxn ang="0">
                  <a:pos x="T2" y="T3"/>
                </a:cxn>
                <a:cxn ang="0">
                  <a:pos x="T4" y="T5"/>
                </a:cxn>
                <a:cxn ang="0">
                  <a:pos x="T6" y="T7"/>
                </a:cxn>
              </a:cxnLst>
              <a:rect l="T8" t="T9" r="T10" b="T11"/>
              <a:pathLst>
                <a:path w="21600" h="21600">
                  <a:moveTo>
                    <a:pt x="0" y="7273"/>
                  </a:moveTo>
                  <a:lnTo>
                    <a:pt x="5824" y="7273"/>
                  </a:lnTo>
                  <a:lnTo>
                    <a:pt x="11164" y="0"/>
                  </a:lnTo>
                  <a:lnTo>
                    <a:pt x="11164" y="21159"/>
                  </a:lnTo>
                  <a:lnTo>
                    <a:pt x="5824" y="13885"/>
                  </a:lnTo>
                  <a:lnTo>
                    <a:pt x="0" y="13885"/>
                  </a:lnTo>
                  <a:lnTo>
                    <a:pt x="0" y="7273"/>
                  </a:lnTo>
                  <a:close/>
                </a:path>
                <a:path w="21600" h="21600">
                  <a:moveTo>
                    <a:pt x="13024" y="7273"/>
                  </a:moveTo>
                  <a:lnTo>
                    <a:pt x="13591" y="6722"/>
                  </a:lnTo>
                  <a:lnTo>
                    <a:pt x="13833" y="7548"/>
                  </a:lnTo>
                  <a:lnTo>
                    <a:pt x="14076" y="8485"/>
                  </a:lnTo>
                  <a:lnTo>
                    <a:pt x="14157" y="9367"/>
                  </a:lnTo>
                  <a:lnTo>
                    <a:pt x="14197" y="10524"/>
                  </a:lnTo>
                  <a:lnTo>
                    <a:pt x="14197" y="11406"/>
                  </a:lnTo>
                  <a:lnTo>
                    <a:pt x="14116" y="12012"/>
                  </a:lnTo>
                  <a:lnTo>
                    <a:pt x="13995" y="12728"/>
                  </a:lnTo>
                  <a:lnTo>
                    <a:pt x="13833" y="13444"/>
                  </a:lnTo>
                  <a:lnTo>
                    <a:pt x="13712" y="14106"/>
                  </a:lnTo>
                  <a:lnTo>
                    <a:pt x="13591" y="14546"/>
                  </a:lnTo>
                  <a:lnTo>
                    <a:pt x="13065" y="13885"/>
                  </a:lnTo>
                  <a:lnTo>
                    <a:pt x="13307" y="12893"/>
                  </a:lnTo>
                  <a:lnTo>
                    <a:pt x="13469" y="11791"/>
                  </a:lnTo>
                  <a:lnTo>
                    <a:pt x="13550" y="10910"/>
                  </a:lnTo>
                  <a:lnTo>
                    <a:pt x="13591" y="10138"/>
                  </a:lnTo>
                  <a:lnTo>
                    <a:pt x="13469" y="9367"/>
                  </a:lnTo>
                  <a:lnTo>
                    <a:pt x="13388" y="8595"/>
                  </a:lnTo>
                  <a:lnTo>
                    <a:pt x="13267" y="7934"/>
                  </a:lnTo>
                  <a:lnTo>
                    <a:pt x="13024" y="7273"/>
                  </a:lnTo>
                  <a:close/>
                </a:path>
                <a:path w="21600" h="21600">
                  <a:moveTo>
                    <a:pt x="16382" y="3967"/>
                  </a:moveTo>
                  <a:lnTo>
                    <a:pt x="16786" y="5179"/>
                  </a:lnTo>
                  <a:lnTo>
                    <a:pt x="17150" y="6612"/>
                  </a:lnTo>
                  <a:lnTo>
                    <a:pt x="17474" y="8651"/>
                  </a:lnTo>
                  <a:lnTo>
                    <a:pt x="17595" y="9753"/>
                  </a:lnTo>
                  <a:lnTo>
                    <a:pt x="17635" y="12012"/>
                  </a:lnTo>
                  <a:lnTo>
                    <a:pt x="17393" y="13665"/>
                  </a:lnTo>
                  <a:lnTo>
                    <a:pt x="17150" y="15208"/>
                  </a:lnTo>
                  <a:lnTo>
                    <a:pt x="16786" y="16310"/>
                  </a:lnTo>
                  <a:lnTo>
                    <a:pt x="16341" y="17687"/>
                  </a:lnTo>
                  <a:lnTo>
                    <a:pt x="15815" y="17081"/>
                  </a:lnTo>
                  <a:lnTo>
                    <a:pt x="16503" y="14602"/>
                  </a:lnTo>
                  <a:lnTo>
                    <a:pt x="16786" y="13169"/>
                  </a:lnTo>
                  <a:lnTo>
                    <a:pt x="16867" y="12012"/>
                  </a:lnTo>
                  <a:lnTo>
                    <a:pt x="16867" y="9642"/>
                  </a:lnTo>
                  <a:lnTo>
                    <a:pt x="16705" y="7989"/>
                  </a:lnTo>
                  <a:lnTo>
                    <a:pt x="16422" y="6612"/>
                  </a:lnTo>
                  <a:lnTo>
                    <a:pt x="16220" y="5675"/>
                  </a:lnTo>
                  <a:lnTo>
                    <a:pt x="15856" y="4518"/>
                  </a:lnTo>
                  <a:lnTo>
                    <a:pt x="16382" y="3967"/>
                  </a:lnTo>
                  <a:close/>
                </a:path>
                <a:path w="21600" h="21600">
                  <a:moveTo>
                    <a:pt x="18889" y="1377"/>
                  </a:moveTo>
                  <a:lnTo>
                    <a:pt x="19415" y="826"/>
                  </a:lnTo>
                  <a:lnTo>
                    <a:pt x="20194" y="2576"/>
                  </a:lnTo>
                  <a:lnTo>
                    <a:pt x="20831" y="4683"/>
                  </a:lnTo>
                  <a:lnTo>
                    <a:pt x="21357" y="7204"/>
                  </a:lnTo>
                  <a:lnTo>
                    <a:pt x="21650" y="9450"/>
                  </a:lnTo>
                  <a:lnTo>
                    <a:pt x="21600" y="12301"/>
                  </a:lnTo>
                  <a:lnTo>
                    <a:pt x="21215" y="15938"/>
                  </a:lnTo>
                  <a:lnTo>
                    <a:pt x="20629" y="18348"/>
                  </a:lnTo>
                  <a:lnTo>
                    <a:pt x="19415" y="21655"/>
                  </a:lnTo>
                  <a:lnTo>
                    <a:pt x="18889" y="21159"/>
                  </a:lnTo>
                  <a:lnTo>
                    <a:pt x="19901" y="18404"/>
                  </a:lnTo>
                  <a:lnTo>
                    <a:pt x="20467" y="15593"/>
                  </a:lnTo>
                  <a:lnTo>
                    <a:pt x="20791" y="12342"/>
                  </a:lnTo>
                  <a:lnTo>
                    <a:pt x="20871" y="9532"/>
                  </a:lnTo>
                  <a:lnTo>
                    <a:pt x="20629" y="7411"/>
                  </a:lnTo>
                  <a:lnTo>
                    <a:pt x="20062" y="4628"/>
                  </a:lnTo>
                  <a:lnTo>
                    <a:pt x="19415" y="2810"/>
                  </a:lnTo>
                  <a:lnTo>
                    <a:pt x="18889" y="1377"/>
                  </a:lnTo>
                  <a:close/>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eaLnBrk="0" hangingPunct="0">
                <a:defRPr/>
              </a:pPr>
              <a:endParaRPr lang="en-US"/>
            </a:p>
          </p:txBody>
        </p:sp>
      </p:grpSp>
      <p:sp>
        <p:nvSpPr>
          <p:cNvPr id="91149" name="Text Box 26"/>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7A26D9B9-3D71-4881-931C-F25C19C0162F}" type="slidenum">
              <a:rPr lang="fr-FR" sz="2400" b="1">
                <a:solidFill>
                  <a:schemeClr val="accent2"/>
                </a:solidFill>
              </a:rPr>
              <a:pPr algn="ctr" eaLnBrk="0" hangingPunct="0">
                <a:spcBef>
                  <a:spcPct val="50000"/>
                </a:spcBef>
              </a:pPr>
              <a:t>37</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168980"/>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0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8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3"/>
          <a:srcRect/>
          <a:stretch>
            <a:fillRect/>
          </a:stretch>
        </p:blipFill>
        <p:spPr bwMode="auto">
          <a:xfrm>
            <a:off x="457200" y="1143000"/>
            <a:ext cx="4495800" cy="3352800"/>
          </a:xfrm>
          <a:prstGeom prst="rect">
            <a:avLst/>
          </a:prstGeom>
          <a:noFill/>
          <a:ln w="9525">
            <a:noFill/>
            <a:round/>
            <a:headEnd/>
            <a:tailEnd/>
          </a:ln>
        </p:spPr>
      </p:pic>
      <p:pic>
        <p:nvPicPr>
          <p:cNvPr id="93186" name="Picture 3"/>
          <p:cNvPicPr>
            <a:picLocks noChangeAspect="1" noChangeArrowheads="1"/>
          </p:cNvPicPr>
          <p:nvPr/>
        </p:nvPicPr>
        <p:blipFill>
          <a:blip r:embed="rId4"/>
          <a:srcRect/>
          <a:stretch>
            <a:fillRect/>
          </a:stretch>
        </p:blipFill>
        <p:spPr bwMode="auto">
          <a:xfrm>
            <a:off x="4953000" y="1066800"/>
            <a:ext cx="3767138" cy="5530850"/>
          </a:xfrm>
          <a:prstGeom prst="rect">
            <a:avLst/>
          </a:prstGeom>
          <a:noFill/>
          <a:ln w="9525">
            <a:noFill/>
            <a:round/>
            <a:headEnd/>
            <a:tailEnd/>
          </a:ln>
        </p:spPr>
      </p:pic>
      <p:pic>
        <p:nvPicPr>
          <p:cNvPr id="93187" name="Picture 5"/>
          <p:cNvPicPr>
            <a:picLocks noChangeAspect="1" noChangeArrowheads="1"/>
          </p:cNvPicPr>
          <p:nvPr/>
        </p:nvPicPr>
        <p:blipFill>
          <a:blip r:embed="rId5"/>
          <a:srcRect/>
          <a:stretch>
            <a:fillRect/>
          </a:stretch>
        </p:blipFill>
        <p:spPr bwMode="auto">
          <a:xfrm>
            <a:off x="1127125" y="3124200"/>
            <a:ext cx="2682875" cy="3581400"/>
          </a:xfrm>
          <a:prstGeom prst="rect">
            <a:avLst/>
          </a:prstGeom>
          <a:noFill/>
          <a:ln w="9525">
            <a:noFill/>
            <a:round/>
            <a:headEnd/>
            <a:tailEnd/>
          </a:ln>
        </p:spPr>
      </p:pic>
      <p:grpSp>
        <p:nvGrpSpPr>
          <p:cNvPr id="2" name="Group 7"/>
          <p:cNvGrpSpPr>
            <a:grpSpLocks/>
          </p:cNvGrpSpPr>
          <p:nvPr/>
        </p:nvGrpSpPr>
        <p:grpSpPr bwMode="auto">
          <a:xfrm>
            <a:off x="2484438" y="2708275"/>
            <a:ext cx="3448050" cy="1074738"/>
            <a:chOff x="1565" y="1706"/>
            <a:chExt cx="2172" cy="677"/>
          </a:xfrm>
        </p:grpSpPr>
        <p:sp>
          <p:nvSpPr>
            <p:cNvPr id="93201" name="Text Box 8"/>
            <p:cNvSpPr txBox="1">
              <a:spLocks noChangeArrowheads="1"/>
            </p:cNvSpPr>
            <p:nvPr/>
          </p:nvSpPr>
          <p:spPr bwMode="auto">
            <a:xfrm>
              <a:off x="3149" y="1706"/>
              <a:ext cx="589" cy="408"/>
            </a:xfrm>
            <a:prstGeom prst="rect">
              <a:avLst/>
            </a:prstGeom>
            <a:solidFill>
              <a:srgbClr val="FF9999">
                <a:alpha val="14117"/>
              </a:srgbClr>
            </a:solidFill>
            <a:ln w="57240">
              <a:solidFill>
                <a:srgbClr val="FF0000"/>
              </a:solidFill>
              <a:miter lim="800000"/>
              <a:headEnd/>
              <a:tailEnd/>
            </a:ln>
          </p:spPr>
          <p:txBody>
            <a:bodyPr wrap="none" anchor="ctr"/>
            <a:lstStyle/>
            <a:p>
              <a:pPr eaLnBrk="0" hangingPunct="0"/>
              <a:endParaRPr lang="en-US"/>
            </a:p>
          </p:txBody>
        </p:sp>
        <p:sp>
          <p:nvSpPr>
            <p:cNvPr id="93202" name="Line 9"/>
            <p:cNvSpPr>
              <a:spLocks noChangeShapeType="1"/>
            </p:cNvSpPr>
            <p:nvPr/>
          </p:nvSpPr>
          <p:spPr bwMode="auto">
            <a:xfrm>
              <a:off x="1565" y="1842"/>
              <a:ext cx="1584" cy="1"/>
            </a:xfrm>
            <a:prstGeom prst="line">
              <a:avLst/>
            </a:prstGeom>
            <a:noFill/>
            <a:ln w="57240">
              <a:solidFill>
                <a:srgbClr val="FF0000"/>
              </a:solidFill>
              <a:miter lim="800000"/>
              <a:headEnd/>
              <a:tailEnd/>
            </a:ln>
          </p:spPr>
          <p:txBody>
            <a:bodyPr/>
            <a:lstStyle/>
            <a:p>
              <a:endParaRPr lang="fr-FR"/>
            </a:p>
          </p:txBody>
        </p:sp>
        <p:sp>
          <p:nvSpPr>
            <p:cNvPr id="93203" name="Line 10"/>
            <p:cNvSpPr>
              <a:spLocks noChangeShapeType="1"/>
            </p:cNvSpPr>
            <p:nvPr/>
          </p:nvSpPr>
          <p:spPr bwMode="auto">
            <a:xfrm>
              <a:off x="1565" y="1842"/>
              <a:ext cx="1" cy="542"/>
            </a:xfrm>
            <a:prstGeom prst="line">
              <a:avLst/>
            </a:prstGeom>
            <a:noFill/>
            <a:ln w="57240">
              <a:solidFill>
                <a:srgbClr val="FF0000"/>
              </a:solidFill>
              <a:miter lim="800000"/>
              <a:headEnd/>
              <a:tailEnd type="triangle" w="med" len="med"/>
            </a:ln>
          </p:spPr>
          <p:txBody>
            <a:bodyPr/>
            <a:lstStyle/>
            <a:p>
              <a:endParaRPr lang="fr-FR"/>
            </a:p>
          </p:txBody>
        </p:sp>
      </p:grpSp>
      <p:grpSp>
        <p:nvGrpSpPr>
          <p:cNvPr id="3" name="Group 11"/>
          <p:cNvGrpSpPr>
            <a:grpSpLocks/>
          </p:cNvGrpSpPr>
          <p:nvPr/>
        </p:nvGrpSpPr>
        <p:grpSpPr bwMode="auto">
          <a:xfrm>
            <a:off x="1763713" y="4292600"/>
            <a:ext cx="6256337" cy="1146175"/>
            <a:chOff x="1111" y="2704"/>
            <a:chExt cx="3941" cy="722"/>
          </a:xfrm>
        </p:grpSpPr>
        <p:sp>
          <p:nvSpPr>
            <p:cNvPr id="93198" name="Text Box 12"/>
            <p:cNvSpPr txBox="1">
              <a:spLocks noChangeArrowheads="1"/>
            </p:cNvSpPr>
            <p:nvPr/>
          </p:nvSpPr>
          <p:spPr bwMode="auto">
            <a:xfrm>
              <a:off x="4464" y="3020"/>
              <a:ext cx="589" cy="407"/>
            </a:xfrm>
            <a:prstGeom prst="rect">
              <a:avLst/>
            </a:prstGeom>
            <a:solidFill>
              <a:srgbClr val="FF9999">
                <a:alpha val="14117"/>
              </a:srgbClr>
            </a:solidFill>
            <a:ln w="57240">
              <a:solidFill>
                <a:srgbClr val="FF0000"/>
              </a:solidFill>
              <a:miter lim="800000"/>
              <a:headEnd/>
              <a:tailEnd/>
            </a:ln>
          </p:spPr>
          <p:txBody>
            <a:bodyPr wrap="none" anchor="ctr"/>
            <a:lstStyle/>
            <a:p>
              <a:pPr eaLnBrk="0" hangingPunct="0"/>
              <a:endParaRPr lang="en-US"/>
            </a:p>
          </p:txBody>
        </p:sp>
        <p:sp>
          <p:nvSpPr>
            <p:cNvPr id="93199" name="Line 13"/>
            <p:cNvSpPr>
              <a:spLocks noChangeShapeType="1"/>
            </p:cNvSpPr>
            <p:nvPr/>
          </p:nvSpPr>
          <p:spPr bwMode="auto">
            <a:xfrm>
              <a:off x="1111" y="3200"/>
              <a:ext cx="3353" cy="1"/>
            </a:xfrm>
            <a:prstGeom prst="line">
              <a:avLst/>
            </a:prstGeom>
            <a:noFill/>
            <a:ln w="57240">
              <a:solidFill>
                <a:srgbClr val="FF0000"/>
              </a:solidFill>
              <a:miter lim="800000"/>
              <a:headEnd/>
              <a:tailEnd/>
            </a:ln>
          </p:spPr>
          <p:txBody>
            <a:bodyPr/>
            <a:lstStyle/>
            <a:p>
              <a:endParaRPr lang="fr-FR"/>
            </a:p>
          </p:txBody>
        </p:sp>
        <p:sp>
          <p:nvSpPr>
            <p:cNvPr id="93200" name="Line 14"/>
            <p:cNvSpPr>
              <a:spLocks noChangeShapeType="1"/>
            </p:cNvSpPr>
            <p:nvPr/>
          </p:nvSpPr>
          <p:spPr bwMode="auto">
            <a:xfrm>
              <a:off x="1111" y="2704"/>
              <a:ext cx="1" cy="496"/>
            </a:xfrm>
            <a:prstGeom prst="line">
              <a:avLst/>
            </a:prstGeom>
            <a:noFill/>
            <a:ln w="57240">
              <a:solidFill>
                <a:srgbClr val="FF0000"/>
              </a:solidFill>
              <a:miter lim="800000"/>
              <a:headEnd type="triangle" w="med" len="med"/>
              <a:tailEnd/>
            </a:ln>
          </p:spPr>
          <p:txBody>
            <a:bodyPr/>
            <a:lstStyle/>
            <a:p>
              <a:endParaRPr lang="fr-FR"/>
            </a:p>
          </p:txBody>
        </p:sp>
      </p:grpSp>
      <p:sp>
        <p:nvSpPr>
          <p:cNvPr id="158735" name="Text Box 15"/>
          <p:cNvSpPr txBox="1">
            <a:spLocks noChangeArrowheads="1"/>
          </p:cNvSpPr>
          <p:nvPr/>
        </p:nvSpPr>
        <p:spPr bwMode="auto">
          <a:xfrm>
            <a:off x="647700" y="3860800"/>
            <a:ext cx="1152525" cy="422275"/>
          </a:xfrm>
          <a:prstGeom prst="rect">
            <a:avLst/>
          </a:prstGeom>
          <a:solidFill>
            <a:srgbClr val="FF9999"/>
          </a:solidFill>
          <a:ln w="38160">
            <a:solidFill>
              <a:srgbClr val="FF0000"/>
            </a:solidFill>
            <a:miter lim="800000"/>
            <a:headEnd/>
            <a:tailEnd/>
          </a:ln>
        </p:spPr>
        <p:txBody>
          <a:bodyPr lIns="90000" tIns="46800" rIns="90000" bIns="46800">
            <a:spAutoFit/>
          </a:bodyPr>
          <a:lstStyle/>
          <a:p>
            <a:pPr algn="ctr" defTabSz="449263">
              <a:lnSpc>
                <a:spcPct val="87000"/>
              </a:lnSpc>
              <a:spcBef>
                <a:spcPts val="15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200" b="1">
                <a:solidFill>
                  <a:srgbClr val="000000"/>
                </a:solidFill>
                <a:latin typeface="Times New Roman" pitchFamily="18" charset="0"/>
              </a:rPr>
              <a:t>Little</a:t>
            </a:r>
          </a:p>
        </p:txBody>
      </p:sp>
      <p:sp>
        <p:nvSpPr>
          <p:cNvPr id="158736" name="Text Box 16"/>
          <p:cNvSpPr txBox="1">
            <a:spLocks noChangeArrowheads="1"/>
          </p:cNvSpPr>
          <p:nvPr/>
        </p:nvSpPr>
        <p:spPr bwMode="auto">
          <a:xfrm>
            <a:off x="1908175" y="3860800"/>
            <a:ext cx="1152525" cy="422275"/>
          </a:xfrm>
          <a:prstGeom prst="rect">
            <a:avLst/>
          </a:prstGeom>
          <a:solidFill>
            <a:srgbClr val="FF9999"/>
          </a:solidFill>
          <a:ln w="38160">
            <a:solidFill>
              <a:srgbClr val="FF0000"/>
            </a:solidFill>
            <a:miter lim="800000"/>
            <a:headEnd/>
            <a:tailEnd/>
          </a:ln>
        </p:spPr>
        <p:txBody>
          <a:bodyPr lIns="90000" tIns="46800" rIns="90000" bIns="46800">
            <a:spAutoFit/>
          </a:bodyPr>
          <a:lstStyle/>
          <a:p>
            <a:pPr algn="ctr" defTabSz="449263">
              <a:lnSpc>
                <a:spcPct val="87000"/>
              </a:lnSpc>
              <a:spcBef>
                <a:spcPts val="15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200" b="1">
                <a:solidFill>
                  <a:srgbClr val="000000"/>
                </a:solidFill>
                <a:latin typeface="Times New Roman" pitchFamily="18" charset="0"/>
              </a:rPr>
              <a:t>red</a:t>
            </a:r>
          </a:p>
        </p:txBody>
      </p:sp>
      <p:sp>
        <p:nvSpPr>
          <p:cNvPr id="158737" name="Text Box 17"/>
          <p:cNvSpPr txBox="1">
            <a:spLocks noChangeArrowheads="1"/>
          </p:cNvSpPr>
          <p:nvPr/>
        </p:nvSpPr>
        <p:spPr bwMode="auto">
          <a:xfrm>
            <a:off x="3167063" y="3860800"/>
            <a:ext cx="1873250" cy="422275"/>
          </a:xfrm>
          <a:prstGeom prst="rect">
            <a:avLst/>
          </a:prstGeom>
          <a:solidFill>
            <a:srgbClr val="FF9999"/>
          </a:solidFill>
          <a:ln w="38160">
            <a:solidFill>
              <a:srgbClr val="FF0000"/>
            </a:solidFill>
            <a:miter lim="800000"/>
            <a:headEnd/>
            <a:tailEnd/>
          </a:ln>
        </p:spPr>
        <p:txBody>
          <a:bodyPr lIns="90000" tIns="46800" rIns="90000" bIns="46800">
            <a:spAutoFit/>
          </a:bodyPr>
          <a:lstStyle/>
          <a:p>
            <a:pPr algn="ctr" defTabSz="449263">
              <a:lnSpc>
                <a:spcPct val="87000"/>
              </a:lnSpc>
              <a:spcBef>
                <a:spcPts val="15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200" b="1">
                <a:solidFill>
                  <a:srgbClr val="000000"/>
                </a:solidFill>
                <a:latin typeface="Times New Roman" pitchFamily="18" charset="0"/>
              </a:rPr>
              <a:t>Ridinghood</a:t>
            </a:r>
          </a:p>
        </p:txBody>
      </p:sp>
      <p:sp>
        <p:nvSpPr>
          <p:cNvPr id="93193" name="Text Box 18"/>
          <p:cNvSpPr txBox="1">
            <a:spLocks noChangeArrowheads="1"/>
          </p:cNvSpPr>
          <p:nvPr/>
        </p:nvSpPr>
        <p:spPr bwMode="auto">
          <a:xfrm>
            <a:off x="381000" y="584200"/>
            <a:ext cx="5414963" cy="460375"/>
          </a:xfrm>
          <a:prstGeom prst="rect">
            <a:avLst/>
          </a:prstGeom>
          <a:solidFill>
            <a:srgbClr val="FFFFCC"/>
          </a:solidFill>
          <a:ln w="12700">
            <a:solidFill>
              <a:schemeClr val="accent2"/>
            </a:solidFill>
            <a:miter lim="800000"/>
            <a:headEnd/>
            <a:tailEnd/>
          </a:ln>
        </p:spPr>
        <p:txBody>
          <a:bodyPr anchor="ctr">
            <a:spAutoFit/>
          </a:bodyPr>
          <a:lstStyle/>
          <a:p>
            <a:pPr eaLnBrk="0" hangingPunct="0"/>
            <a:r>
              <a:rPr lang="en-GB" sz="2400" b="1" i="1">
                <a:solidFill>
                  <a:schemeClr val="tx2"/>
                </a:solidFill>
              </a:rPr>
              <a:t>Research task : Title in Chinese</a:t>
            </a:r>
          </a:p>
        </p:txBody>
      </p:sp>
      <p:sp>
        <p:nvSpPr>
          <p:cNvPr id="93194" name="Text Box 19"/>
          <p:cNvSpPr txBox="1">
            <a:spLocks noChangeArrowheads="1"/>
          </p:cNvSpPr>
          <p:nvPr/>
        </p:nvSpPr>
        <p:spPr bwMode="auto">
          <a:xfrm>
            <a:off x="0" y="1330325"/>
            <a:ext cx="4716463" cy="442913"/>
          </a:xfrm>
          <a:prstGeom prst="rect">
            <a:avLst/>
          </a:prstGeom>
          <a:noFill/>
          <a:ln w="9525">
            <a:noFill/>
            <a:round/>
            <a:headEnd/>
            <a:tailEnd/>
          </a:ln>
        </p:spPr>
        <p:txBody>
          <a:bodyPr lIns="90000" tIns="46800" rIns="90000" bIns="46800">
            <a:spAutoFit/>
          </a:bodyPr>
          <a:lstStyle/>
          <a:p>
            <a:pPr defTabSz="449263">
              <a:lnSpc>
                <a:spcPct val="82000"/>
              </a:lnSpc>
              <a:spcBef>
                <a:spcPts val="1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a:latin typeface="Times New Roman" pitchFamily="18" charset="0"/>
              </a:rPr>
              <a:t>Identifying</a:t>
            </a:r>
            <a:r>
              <a:rPr lang="en-GB" sz="2800">
                <a:solidFill>
                  <a:srgbClr val="FFFFFF"/>
                </a:solidFill>
                <a:latin typeface="Times New Roman" pitchFamily="18" charset="0"/>
              </a:rPr>
              <a:t>,</a:t>
            </a:r>
            <a:r>
              <a:rPr lang="en-GB" sz="2800">
                <a:solidFill>
                  <a:srgbClr val="666699"/>
                </a:solidFill>
                <a:latin typeface="Times New Roman" pitchFamily="18" charset="0"/>
              </a:rPr>
              <a:t>,</a:t>
            </a:r>
            <a:r>
              <a:rPr lang="en-GB" sz="2800">
                <a:latin typeface="Times New Roman" pitchFamily="18" charset="0"/>
              </a:rPr>
              <a:t>locating</a:t>
            </a:r>
            <a:r>
              <a:rPr lang="en-GB" sz="2800">
                <a:solidFill>
                  <a:srgbClr val="FFFFFF"/>
                </a:solidFill>
                <a:latin typeface="Times New Roman" pitchFamily="18" charset="0"/>
              </a:rPr>
              <a:t>, </a:t>
            </a:r>
            <a:r>
              <a:rPr lang="en-GB" sz="2800">
                <a:latin typeface="Times New Roman" pitchFamily="18" charset="0"/>
              </a:rPr>
              <a:t>selecting</a:t>
            </a:r>
          </a:p>
        </p:txBody>
      </p:sp>
      <p:sp>
        <p:nvSpPr>
          <p:cNvPr id="158740" name="AutoShape 20"/>
          <p:cNvSpPr>
            <a:spLocks/>
          </p:cNvSpPr>
          <p:nvPr/>
        </p:nvSpPr>
        <p:spPr bwMode="auto">
          <a:xfrm>
            <a:off x="250825" y="1773238"/>
            <a:ext cx="1598613" cy="935037"/>
          </a:xfrm>
          <a:prstGeom prst="borderCallout1">
            <a:avLst>
              <a:gd name="adj1" fmla="val 12222"/>
              <a:gd name="adj2" fmla="val 104769"/>
              <a:gd name="adj3" fmla="val 115449"/>
              <a:gd name="adj4" fmla="val 128602"/>
            </a:avLst>
          </a:prstGeom>
          <a:solidFill>
            <a:srgbClr val="F8FCD0"/>
          </a:solidFill>
          <a:ln w="9525">
            <a:solidFill>
              <a:schemeClr val="tx1"/>
            </a:solidFill>
            <a:miter lim="800000"/>
            <a:headEnd/>
            <a:tailEnd/>
          </a:ln>
        </p:spPr>
        <p:txBody>
          <a:bodyPr/>
          <a:lstStyle/>
          <a:p>
            <a:pPr algn="ctr"/>
            <a:r>
              <a:rPr lang="en-GB" sz="2400"/>
              <a:t>Find the word “red”</a:t>
            </a:r>
          </a:p>
        </p:txBody>
      </p:sp>
      <p:sp>
        <p:nvSpPr>
          <p:cNvPr id="158741" name="AutoShape 21"/>
          <p:cNvSpPr>
            <a:spLocks/>
          </p:cNvSpPr>
          <p:nvPr/>
        </p:nvSpPr>
        <p:spPr bwMode="auto">
          <a:xfrm>
            <a:off x="2484438" y="1773238"/>
            <a:ext cx="1800225" cy="935037"/>
          </a:xfrm>
          <a:prstGeom prst="borderCallout1">
            <a:avLst>
              <a:gd name="adj1" fmla="val 12222"/>
              <a:gd name="adj2" fmla="val 104231"/>
              <a:gd name="adj3" fmla="val 115449"/>
              <a:gd name="adj4" fmla="val 114199"/>
            </a:avLst>
          </a:prstGeom>
          <a:solidFill>
            <a:srgbClr val="F8FCD0"/>
          </a:solidFill>
          <a:ln w="9525">
            <a:solidFill>
              <a:schemeClr val="tx1"/>
            </a:solidFill>
            <a:miter lim="800000"/>
            <a:headEnd/>
            <a:tailEnd/>
          </a:ln>
        </p:spPr>
        <p:txBody>
          <a:bodyPr/>
          <a:lstStyle/>
          <a:p>
            <a:pPr algn="ctr"/>
            <a:r>
              <a:rPr lang="en-GB" sz="2400"/>
              <a:t>Find the word “little</a:t>
            </a:r>
            <a:r>
              <a:rPr lang="en-GB" sz="2400">
                <a:latin typeface="Times New Roman" pitchFamily="18" charset="0"/>
              </a:rPr>
              <a:t>”</a:t>
            </a:r>
          </a:p>
        </p:txBody>
      </p:sp>
      <p:sp>
        <p:nvSpPr>
          <p:cNvPr id="93197" name="Text Box 22"/>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463BF3E0-E6BC-4A74-96F9-6221DAEC63B3}" type="slidenum">
              <a:rPr lang="fr-FR" sz="2400" b="1">
                <a:solidFill>
                  <a:schemeClr val="accent2"/>
                </a:solidFill>
              </a:rPr>
              <a:pPr algn="ctr" eaLnBrk="0" hangingPunct="0">
                <a:spcBef>
                  <a:spcPct val="50000"/>
                </a:spcBef>
              </a:pPr>
              <a:t>38</a:t>
            </a:fld>
            <a:endParaRPr lang="fr-FR" sz="2400" b="1">
              <a:solidFill>
                <a:schemeClr val="accent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58740"/>
                                        </p:tgtEl>
                                        <p:attrNameLst>
                                          <p:attrName>style.visibility</p:attrName>
                                        </p:attrNameLst>
                                      </p:cBhvr>
                                      <p:to>
                                        <p:strVal val="visible"/>
                                      </p:to>
                                    </p:set>
                                    <p:animEffect transition="in" filter="wipe(right)">
                                      <p:cBhvr>
                                        <p:cTn id="7" dur="1000"/>
                                        <p:tgtEl>
                                          <p:spTgt spid="158740"/>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158741"/>
                                        </p:tgtEl>
                                        <p:attrNameLst>
                                          <p:attrName>style.visibility</p:attrName>
                                        </p:attrNameLst>
                                      </p:cBhvr>
                                      <p:to>
                                        <p:strVal val="visible"/>
                                      </p:to>
                                    </p:set>
                                    <p:animEffect transition="in" filter="wipe(right)">
                                      <p:cBhvr>
                                        <p:cTn id="11" dur="1000"/>
                                        <p:tgtEl>
                                          <p:spTgt spid="15874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0"/>
                            </p:stCondLst>
                            <p:childTnLst>
                              <p:par>
                                <p:cTn id="17" presetID="1" presetClass="entr"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58735"/>
                                        </p:tgtEl>
                                        <p:attrNameLst>
                                          <p:attrName>style.visibility</p:attrName>
                                        </p:attrNameLst>
                                      </p:cBhvr>
                                      <p:to>
                                        <p:strVal val="visible"/>
                                      </p:to>
                                    </p:set>
                                  </p:childTnLst>
                                </p:cTn>
                              </p:par>
                            </p:childTnLst>
                          </p:cTn>
                        </p:par>
                        <p:par>
                          <p:cTn id="23" fill="hold">
                            <p:stCondLst>
                              <p:cond delay="0"/>
                            </p:stCondLst>
                            <p:childTnLst>
                              <p:par>
                                <p:cTn id="24" presetID="42" presetClass="path" accel="50000" decel="50000" fill="hold" nodeType="afterEffect">
                                  <p:stCondLst>
                                    <p:cond delay="0"/>
                                  </p:stCondLst>
                                  <p:childTnLst>
                                    <p:animMotion origin="layout" path="M 0 0  L 0 0.3331" ptsTypes="">
                                      <p:cBhvr>
                                        <p:cTn id="25" dur="2000" fill="hold"/>
                                        <p:tgtEl>
                                          <p:spTgt spid="158735"/>
                                        </p:tgtEl>
                                      </p:cBhvr>
                                    </p:animMotion>
                                  </p:childTnLst>
                                </p:cTn>
                              </p:par>
                            </p:childTnLst>
                          </p:cTn>
                        </p:par>
                        <p:par>
                          <p:cTn id="26" fill="hold">
                            <p:stCondLst>
                              <p:cond delay="2000"/>
                            </p:stCondLst>
                            <p:childTnLst>
                              <p:par>
                                <p:cTn id="27" presetID="1" presetClass="entr" fill="hold" nodeType="afterEffect">
                                  <p:stCondLst>
                                    <p:cond delay="0"/>
                                  </p:stCondLst>
                                  <p:childTnLst>
                                    <p:set>
                                      <p:cBhvr>
                                        <p:cTn id="28" dur="1" fill="hold">
                                          <p:stCondLst>
                                            <p:cond delay="0"/>
                                          </p:stCondLst>
                                        </p:cTn>
                                        <p:tgtEl>
                                          <p:spTgt spid="158736"/>
                                        </p:tgtEl>
                                        <p:attrNameLst>
                                          <p:attrName>style.visibility</p:attrName>
                                        </p:attrNameLst>
                                      </p:cBhvr>
                                      <p:to>
                                        <p:strVal val="visible"/>
                                      </p:to>
                                    </p:set>
                                  </p:childTnLst>
                                </p:cTn>
                              </p:par>
                              <p:par>
                                <p:cTn id="29" presetID="42" presetClass="path" accel="50000" decel="50000" fill="hold" nodeType="withEffect">
                                  <p:stCondLst>
                                    <p:cond delay="0"/>
                                  </p:stCondLst>
                                  <p:childTnLst>
                                    <p:animMotion origin="layout" path="M 0 0  L 0 0.3331" ptsTypes="">
                                      <p:cBhvr>
                                        <p:cTn id="30" dur="2000" fill="hold"/>
                                        <p:tgtEl>
                                          <p:spTgt spid="158736"/>
                                        </p:tgtEl>
                                      </p:cBhvr>
                                    </p:animMotion>
                                  </p:childTnLst>
                                </p:cTn>
                              </p:par>
                            </p:childTnLst>
                          </p:cTn>
                        </p:par>
                        <p:par>
                          <p:cTn id="31" fill="hold">
                            <p:stCondLst>
                              <p:cond delay="4000"/>
                            </p:stCondLst>
                            <p:childTnLst>
                              <p:par>
                                <p:cTn id="32" presetID="1" presetClass="entr" fill="hold" nodeType="afterEffect">
                                  <p:stCondLst>
                                    <p:cond delay="0"/>
                                  </p:stCondLst>
                                  <p:childTnLst>
                                    <p:set>
                                      <p:cBhvr>
                                        <p:cTn id="33" dur="1" fill="hold">
                                          <p:stCondLst>
                                            <p:cond delay="0"/>
                                          </p:stCondLst>
                                        </p:cTn>
                                        <p:tgtEl>
                                          <p:spTgt spid="158737"/>
                                        </p:tgtEl>
                                        <p:attrNameLst>
                                          <p:attrName>style.visibility</p:attrName>
                                        </p:attrNameLst>
                                      </p:cBhvr>
                                      <p:to>
                                        <p:strVal val="visible"/>
                                      </p:to>
                                    </p:set>
                                  </p:childTnLst>
                                </p:cTn>
                              </p:par>
                            </p:childTnLst>
                          </p:cTn>
                        </p:par>
                        <p:par>
                          <p:cTn id="34" fill="hold">
                            <p:stCondLst>
                              <p:cond delay="4000"/>
                            </p:stCondLst>
                            <p:childTnLst>
                              <p:par>
                                <p:cTn id="35" presetID="42" presetClass="path" accel="50000" decel="50000" fill="hold" nodeType="afterEffect">
                                  <p:stCondLst>
                                    <p:cond delay="0"/>
                                  </p:stCondLst>
                                  <p:childTnLst>
                                    <p:animMotion origin="layout" path="M 0 0  L 0 0.3331" ptsTypes="">
                                      <p:cBhvr>
                                        <p:cTn id="36" dur="2000" fill="hold"/>
                                        <p:tgtEl>
                                          <p:spTgt spid="158737"/>
                                        </p:tgtEl>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40" grpId="0" animBg="1"/>
      <p:bldP spid="15874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AutoShape 2"/>
          <p:cNvSpPr>
            <a:spLocks noChangeArrowheads="1"/>
          </p:cNvSpPr>
          <p:nvPr/>
        </p:nvSpPr>
        <p:spPr bwMode="auto">
          <a:xfrm>
            <a:off x="1835150" y="0"/>
            <a:ext cx="7308850" cy="6489700"/>
          </a:xfrm>
          <a:prstGeom prst="wedgeRoundRectCallout">
            <a:avLst>
              <a:gd name="adj1" fmla="val -54907"/>
              <a:gd name="adj2" fmla="val -39505"/>
              <a:gd name="adj3" fmla="val 16667"/>
            </a:avLst>
          </a:prstGeom>
          <a:solidFill>
            <a:srgbClr val="FFFFCC"/>
          </a:solidFill>
          <a:ln w="9525">
            <a:solidFill>
              <a:schemeClr val="tx1"/>
            </a:solidFill>
            <a:miter lim="800000"/>
            <a:headEnd/>
            <a:tailEnd/>
          </a:ln>
        </p:spPr>
        <p:txBody>
          <a:bodyPr/>
          <a:lstStyle/>
          <a:p>
            <a:pPr algn="ctr"/>
            <a:endParaRPr lang="en-GB" sz="2400">
              <a:latin typeface="Times New Roman" pitchFamily="18" charset="0"/>
            </a:endParaRPr>
          </a:p>
        </p:txBody>
      </p:sp>
      <p:sp>
        <p:nvSpPr>
          <p:cNvPr id="95234" name="Text Box 3"/>
          <p:cNvSpPr txBox="1">
            <a:spLocks noChangeArrowheads="1"/>
          </p:cNvSpPr>
          <p:nvPr/>
        </p:nvSpPr>
        <p:spPr bwMode="auto">
          <a:xfrm>
            <a:off x="8459788" y="638810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B45F7EDD-39C4-455F-B86A-BD0612AAF2D1}" type="slidenum">
              <a:rPr lang="fr-FR" sz="2400" b="1">
                <a:solidFill>
                  <a:schemeClr val="accent2"/>
                </a:solidFill>
              </a:rPr>
              <a:pPr algn="ctr" eaLnBrk="0" hangingPunct="0">
                <a:spcBef>
                  <a:spcPct val="50000"/>
                </a:spcBef>
              </a:pPr>
              <a:t>39</a:t>
            </a:fld>
            <a:endParaRPr lang="fr-FR" sz="2400" b="1">
              <a:solidFill>
                <a:schemeClr val="accent2"/>
              </a:solidFill>
            </a:endParaRPr>
          </a:p>
        </p:txBody>
      </p:sp>
      <p:grpSp>
        <p:nvGrpSpPr>
          <p:cNvPr id="95235" name="Group 4"/>
          <p:cNvGrpSpPr>
            <a:grpSpLocks/>
          </p:cNvGrpSpPr>
          <p:nvPr/>
        </p:nvGrpSpPr>
        <p:grpSpPr bwMode="auto">
          <a:xfrm>
            <a:off x="34925" y="0"/>
            <a:ext cx="1684338" cy="2354263"/>
            <a:chOff x="22" y="0"/>
            <a:chExt cx="1061" cy="1483"/>
          </a:xfrm>
        </p:grpSpPr>
        <p:pic>
          <p:nvPicPr>
            <p:cNvPr id="95239" name="Picture 5"/>
            <p:cNvPicPr>
              <a:picLocks noChangeAspect="1" noChangeArrowheads="1"/>
            </p:cNvPicPr>
            <p:nvPr/>
          </p:nvPicPr>
          <p:blipFill>
            <a:blip r:embed="rId3"/>
            <a:srcRect/>
            <a:stretch>
              <a:fillRect/>
            </a:stretch>
          </p:blipFill>
          <p:spPr bwMode="auto">
            <a:xfrm>
              <a:off x="22" y="0"/>
              <a:ext cx="1061" cy="1089"/>
            </a:xfrm>
            <a:prstGeom prst="rect">
              <a:avLst/>
            </a:prstGeom>
            <a:noFill/>
            <a:ln w="9525">
              <a:noFill/>
              <a:round/>
              <a:headEnd/>
              <a:tailEnd/>
            </a:ln>
          </p:spPr>
        </p:pic>
        <p:sp>
          <p:nvSpPr>
            <p:cNvPr id="95240" name="Text Box 6"/>
            <p:cNvSpPr txBox="1">
              <a:spLocks noChangeArrowheads="1"/>
            </p:cNvSpPr>
            <p:nvPr/>
          </p:nvSpPr>
          <p:spPr bwMode="auto">
            <a:xfrm>
              <a:off x="22" y="1071"/>
              <a:ext cx="1020" cy="412"/>
            </a:xfrm>
            <a:prstGeom prst="rect">
              <a:avLst/>
            </a:prstGeom>
            <a:solidFill>
              <a:srgbClr val="DFE2FD"/>
            </a:solidFill>
            <a:ln w="12700">
              <a:solidFill>
                <a:schemeClr val="tx1"/>
              </a:solidFill>
              <a:miter lim="800000"/>
              <a:headEnd/>
              <a:tailEnd/>
            </a:ln>
          </p:spPr>
          <p:txBody>
            <a:bodyPr>
              <a:spAutoFit/>
            </a:bodyPr>
            <a:lstStyle/>
            <a:p>
              <a:pPr algn="ctr" eaLnBrk="0" hangingPunct="0">
                <a:spcBef>
                  <a:spcPct val="50000"/>
                </a:spcBef>
              </a:pPr>
              <a:r>
                <a:rPr lang="fr-FR" b="1"/>
                <a:t>Professor PhD Uhu</a:t>
              </a:r>
            </a:p>
          </p:txBody>
        </p:sp>
      </p:grpSp>
      <p:sp>
        <p:nvSpPr>
          <p:cNvPr id="95236" name="Text Box 6"/>
          <p:cNvSpPr txBox="1">
            <a:spLocks noChangeArrowheads="1"/>
          </p:cNvSpPr>
          <p:nvPr/>
        </p:nvSpPr>
        <p:spPr bwMode="auto">
          <a:xfrm>
            <a:off x="2124075" y="549275"/>
            <a:ext cx="6840538" cy="830263"/>
          </a:xfrm>
          <a:prstGeom prst="rect">
            <a:avLst/>
          </a:prstGeom>
          <a:noFill/>
          <a:ln w="9525">
            <a:noFill/>
            <a:miter lim="800000"/>
            <a:headEnd/>
            <a:tailEnd/>
          </a:ln>
        </p:spPr>
        <p:txBody>
          <a:bodyPr>
            <a:spAutoFit/>
          </a:bodyPr>
          <a:lstStyle/>
          <a:p>
            <a:pPr eaLnBrk="0" hangingPunct="0"/>
            <a:r>
              <a:rPr lang="fr-FR" sz="2400" b="1" u="sng">
                <a:solidFill>
                  <a:srgbClr val="0000CC"/>
                </a:solidFill>
              </a:rPr>
              <a:t>Intercomprehension between related languages</a:t>
            </a:r>
            <a:r>
              <a:rPr lang="fr-FR" sz="2400" b="1">
                <a:solidFill>
                  <a:srgbClr val="0000CC"/>
                </a:solidFill>
              </a:rPr>
              <a:t> </a:t>
            </a:r>
            <a:endParaRPr lang="fr-FR" sz="2400" b="1">
              <a:solidFill>
                <a:srgbClr val="663300"/>
              </a:solidFill>
            </a:endParaRPr>
          </a:p>
        </p:txBody>
      </p:sp>
      <p:sp>
        <p:nvSpPr>
          <p:cNvPr id="171016" name="Text Box 6"/>
          <p:cNvSpPr txBox="1">
            <a:spLocks noChangeArrowheads="1"/>
          </p:cNvSpPr>
          <p:nvPr/>
        </p:nvSpPr>
        <p:spPr bwMode="auto">
          <a:xfrm>
            <a:off x="1908175" y="1412875"/>
            <a:ext cx="7235825" cy="2246313"/>
          </a:xfrm>
          <a:prstGeom prst="rect">
            <a:avLst/>
          </a:prstGeom>
          <a:noFill/>
          <a:ln w="9525">
            <a:noFill/>
            <a:miter lim="800000"/>
            <a:headEnd/>
            <a:tailEnd/>
          </a:ln>
        </p:spPr>
        <p:txBody>
          <a:bodyPr>
            <a:spAutoFit/>
          </a:bodyPr>
          <a:lstStyle/>
          <a:p>
            <a:pPr eaLnBrk="0" hangingPunct="0"/>
            <a:r>
              <a:rPr lang="en-US" sz="2000" b="1">
                <a:solidFill>
                  <a:srgbClr val="663300"/>
                </a:solidFill>
              </a:rPr>
              <a:t>In the approach termed </a:t>
            </a:r>
            <a:r>
              <a:rPr lang="en-US" sz="2000" b="1" i="1">
                <a:solidFill>
                  <a:srgbClr val="663300"/>
                </a:solidFill>
              </a:rPr>
              <a:t>Intercomprehension between related languages</a:t>
            </a:r>
            <a:r>
              <a:rPr lang="en-US" sz="2000" b="1">
                <a:solidFill>
                  <a:srgbClr val="663300"/>
                </a:solidFill>
              </a:rPr>
              <a:t> the learner works </a:t>
            </a:r>
            <a:r>
              <a:rPr lang="en-US" sz="2000" b="1">
                <a:solidFill>
                  <a:srgbClr val="0000CC"/>
                </a:solidFill>
              </a:rPr>
              <a:t>on two or more languages from the same linguistic family</a:t>
            </a:r>
            <a:r>
              <a:rPr lang="en-US" sz="2000" b="1">
                <a:solidFill>
                  <a:srgbClr val="663300"/>
                </a:solidFill>
              </a:rPr>
              <a:t> (Romance, Germanic, Slavic languages, etc.) </a:t>
            </a:r>
            <a:r>
              <a:rPr lang="en-US" sz="2000" b="1">
                <a:solidFill>
                  <a:srgbClr val="0000CC"/>
                </a:solidFill>
              </a:rPr>
              <a:t>in parallel</a:t>
            </a:r>
            <a:r>
              <a:rPr lang="en-US" sz="2000" b="1">
                <a:solidFill>
                  <a:srgbClr val="663300"/>
                </a:solidFill>
              </a:rPr>
              <a:t>. </a:t>
            </a:r>
            <a:r>
              <a:rPr lang="en-US" sz="2000" b="1">
                <a:solidFill>
                  <a:srgbClr val="0000CC"/>
                </a:solidFill>
              </a:rPr>
              <a:t>One</a:t>
            </a:r>
            <a:r>
              <a:rPr lang="en-US" sz="2000" b="1">
                <a:solidFill>
                  <a:srgbClr val="663300"/>
                </a:solidFill>
              </a:rPr>
              <a:t> of these languages </a:t>
            </a:r>
            <a:r>
              <a:rPr lang="en-US" sz="2000" b="1">
                <a:solidFill>
                  <a:srgbClr val="0000CC"/>
                </a:solidFill>
              </a:rPr>
              <a:t>is already known</a:t>
            </a:r>
            <a:r>
              <a:rPr lang="en-US" sz="2000" b="1">
                <a:solidFill>
                  <a:srgbClr val="663300"/>
                </a:solidFill>
              </a:rPr>
              <a:t>, being either the learner’s mother tongue, or the language of education, or even another previously learnt language. </a:t>
            </a:r>
            <a:endParaRPr lang="fr-FR" sz="2000" b="1">
              <a:solidFill>
                <a:srgbClr val="663300"/>
              </a:solidFill>
            </a:endParaRPr>
          </a:p>
        </p:txBody>
      </p:sp>
      <p:sp>
        <p:nvSpPr>
          <p:cNvPr id="171021" name="Text Box 6"/>
          <p:cNvSpPr txBox="1">
            <a:spLocks noChangeArrowheads="1"/>
          </p:cNvSpPr>
          <p:nvPr/>
        </p:nvSpPr>
        <p:spPr bwMode="auto">
          <a:xfrm>
            <a:off x="1908175" y="3789363"/>
            <a:ext cx="7235825" cy="2246312"/>
          </a:xfrm>
          <a:prstGeom prst="rect">
            <a:avLst/>
          </a:prstGeom>
          <a:noFill/>
          <a:ln w="9525">
            <a:noFill/>
            <a:miter lim="800000"/>
            <a:headEnd/>
            <a:tailEnd/>
          </a:ln>
        </p:spPr>
        <p:txBody>
          <a:bodyPr>
            <a:spAutoFit/>
          </a:bodyPr>
          <a:lstStyle/>
          <a:p>
            <a:pPr eaLnBrk="0" hangingPunct="0"/>
            <a:r>
              <a:rPr lang="en-US" sz="2000" b="1">
                <a:solidFill>
                  <a:srgbClr val="663300"/>
                </a:solidFill>
              </a:rPr>
              <a:t>In this approach there is a </a:t>
            </a:r>
            <a:r>
              <a:rPr lang="en-US" sz="2000" b="1">
                <a:solidFill>
                  <a:srgbClr val="0000CC"/>
                </a:solidFill>
              </a:rPr>
              <a:t>systematic focus on receptive skills</a:t>
            </a:r>
            <a:r>
              <a:rPr lang="en-US" sz="2000" b="1">
                <a:solidFill>
                  <a:srgbClr val="663300"/>
                </a:solidFill>
              </a:rPr>
              <a:t>, as the development of comprehension is the most tangible way of using the knowledge of a related language to learn a new one. Of course, this does not exclude some added benefits for productive skills. </a:t>
            </a:r>
            <a:br>
              <a:rPr lang="en-US" sz="2000" b="1">
                <a:solidFill>
                  <a:srgbClr val="663300"/>
                </a:solidFill>
              </a:rPr>
            </a:br>
            <a:r>
              <a:rPr lang="en-US" sz="2000" b="1">
                <a:solidFill>
                  <a:srgbClr val="663300"/>
                </a:solidFill>
              </a:rPr>
              <a:t> </a:t>
            </a:r>
          </a:p>
          <a:p>
            <a:pPr eaLnBrk="0" hangingPunct="0"/>
            <a:r>
              <a:rPr lang="en-US" sz="2000" b="1">
                <a:solidFill>
                  <a:srgbClr val="663300"/>
                </a:solidFill>
              </a:rPr>
              <a:t>I have chosen the following example for you.</a:t>
            </a:r>
            <a:endParaRPr lang="fr-FR" sz="2000" b="1">
              <a:solidFill>
                <a:srgbClr val="66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500"/>
                                  </p:stCondLst>
                                  <p:childTnLst>
                                    <p:set>
                                      <p:cBhvr>
                                        <p:cTn id="6" dur="1" fill="hold">
                                          <p:stCondLst>
                                            <p:cond delay="0"/>
                                          </p:stCondLst>
                                        </p:cTn>
                                        <p:tgtEl>
                                          <p:spTgt spid="171016"/>
                                        </p:tgtEl>
                                        <p:attrNameLst>
                                          <p:attrName>style.visibility</p:attrName>
                                        </p:attrNameLst>
                                      </p:cBhvr>
                                      <p:to>
                                        <p:strVal val="visible"/>
                                      </p:to>
                                    </p:set>
                                    <p:animEffect transition="in" filter="wipe(up)">
                                      <p:cBhvr>
                                        <p:cTn id="7" dur="1000"/>
                                        <p:tgtEl>
                                          <p:spTgt spid="1710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1021"/>
                                        </p:tgtEl>
                                        <p:attrNameLst>
                                          <p:attrName>style.visibility</p:attrName>
                                        </p:attrNameLst>
                                      </p:cBhvr>
                                      <p:to>
                                        <p:strVal val="visible"/>
                                      </p:to>
                                    </p:set>
                                    <p:animEffect transition="in" filter="wipe(up)">
                                      <p:cBhvr>
                                        <p:cTn id="12" dur="1000"/>
                                        <p:tgtEl>
                                          <p:spTgt spid="171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6" grpId="0"/>
      <p:bldP spid="1710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6"/>
          <p:cNvSpPr>
            <a:spLocks noGrp="1" noChangeArrowheads="1"/>
          </p:cNvSpPr>
          <p:nvPr>
            <p:ph type="sldNum" sz="quarter" idx="12"/>
          </p:nvPr>
        </p:nvSpPr>
        <p:spPr>
          <a:noFill/>
          <a:ln>
            <a:miter lim="800000"/>
            <a:headEnd/>
            <a:tailEnd/>
          </a:ln>
        </p:spPr>
        <p:txBody>
          <a:bodyPr/>
          <a:lstStyle/>
          <a:p>
            <a:fld id="{9B6A8DE2-2B42-4C32-92FA-D17475C9C34D}" type="slidenum">
              <a:rPr lang="fr-FR" smtClean="0"/>
              <a:pPr/>
              <a:t>4</a:t>
            </a:fld>
            <a:endParaRPr lang="fr-FR" smtClean="0"/>
          </a:p>
        </p:txBody>
      </p:sp>
      <p:grpSp>
        <p:nvGrpSpPr>
          <p:cNvPr id="23554" name="Group 2"/>
          <p:cNvGrpSpPr>
            <a:grpSpLocks/>
          </p:cNvGrpSpPr>
          <p:nvPr/>
        </p:nvGrpSpPr>
        <p:grpSpPr bwMode="auto">
          <a:xfrm>
            <a:off x="0" y="0"/>
            <a:ext cx="3203575" cy="3429000"/>
            <a:chOff x="0" y="0"/>
            <a:chExt cx="2018" cy="2160"/>
          </a:xfrm>
        </p:grpSpPr>
        <p:sp>
          <p:nvSpPr>
            <p:cNvPr id="23562" name="Rectangle 7"/>
            <p:cNvSpPr>
              <a:spLocks noChangeArrowheads="1"/>
            </p:cNvSpPr>
            <p:nvPr/>
          </p:nvSpPr>
          <p:spPr bwMode="auto">
            <a:xfrm>
              <a:off x="0" y="0"/>
              <a:ext cx="2018" cy="216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de-AT"/>
            </a:p>
          </p:txBody>
        </p:sp>
        <p:sp>
          <p:nvSpPr>
            <p:cNvPr id="23563" name="Text Box 8"/>
            <p:cNvSpPr txBox="1">
              <a:spLocks noChangeArrowheads="1"/>
            </p:cNvSpPr>
            <p:nvPr/>
          </p:nvSpPr>
          <p:spPr bwMode="auto">
            <a:xfrm>
              <a:off x="272" y="618"/>
              <a:ext cx="1542" cy="1216"/>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An example of a teaching material </a:t>
              </a:r>
              <a:br>
                <a:rPr lang="fr-FR" sz="2400">
                  <a:solidFill>
                    <a:srgbClr val="F1FEF0"/>
                  </a:solidFill>
                </a:rPr>
              </a:br>
              <a:r>
                <a:rPr lang="fr-FR" sz="2400">
                  <a:solidFill>
                    <a:srgbClr val="F1FEF0"/>
                  </a:solidFill>
                </a:rPr>
                <a:t>(YOU are the learners!)</a:t>
              </a:r>
            </a:p>
          </p:txBody>
        </p:sp>
        <p:sp>
          <p:nvSpPr>
            <p:cNvPr id="23564" name="Text Box 31"/>
            <p:cNvSpPr txBox="1">
              <a:spLocks noChangeArrowheads="1"/>
            </p:cNvSpPr>
            <p:nvPr/>
          </p:nvSpPr>
          <p:spPr bwMode="auto">
            <a:xfrm>
              <a:off x="521" y="147"/>
              <a:ext cx="1134" cy="335"/>
            </a:xfrm>
            <a:prstGeom prst="rect">
              <a:avLst/>
            </a:prstGeom>
            <a:solidFill>
              <a:srgbClr val="FFFF66"/>
            </a:solidFill>
            <a:ln w="12700">
              <a:solidFill>
                <a:schemeClr val="tx1"/>
              </a:solidFill>
              <a:miter lim="800000"/>
              <a:headEnd/>
              <a:tailEnd/>
            </a:ln>
          </p:spPr>
          <p:txBody>
            <a:bodyPr>
              <a:spAutoFit/>
            </a:bodyPr>
            <a:lstStyle/>
            <a:p>
              <a:pPr algn="ctr" eaLnBrk="0" hangingPunct="0">
                <a:spcBef>
                  <a:spcPct val="50000"/>
                </a:spcBef>
              </a:pPr>
              <a:r>
                <a:rPr lang="fr-FR" sz="2800" b="1">
                  <a:solidFill>
                    <a:srgbClr val="0000CC"/>
                  </a:solidFill>
                </a:rPr>
                <a:t>First step</a:t>
              </a:r>
            </a:p>
          </p:txBody>
        </p:sp>
      </p:grpSp>
      <p:grpSp>
        <p:nvGrpSpPr>
          <p:cNvPr id="23555" name="Group 11"/>
          <p:cNvGrpSpPr>
            <a:grpSpLocks/>
          </p:cNvGrpSpPr>
          <p:nvPr/>
        </p:nvGrpSpPr>
        <p:grpSpPr bwMode="auto">
          <a:xfrm>
            <a:off x="2124075" y="2205038"/>
            <a:ext cx="7019925" cy="4652962"/>
            <a:chOff x="1338" y="1389"/>
            <a:chExt cx="4422" cy="2676"/>
          </a:xfrm>
        </p:grpSpPr>
        <p:sp>
          <p:nvSpPr>
            <p:cNvPr id="23560" name="Line 12"/>
            <p:cNvSpPr>
              <a:spLocks noChangeShapeType="1"/>
            </p:cNvSpPr>
            <p:nvPr/>
          </p:nvSpPr>
          <p:spPr bwMode="auto">
            <a:xfrm>
              <a:off x="1338" y="1389"/>
              <a:ext cx="1224" cy="635"/>
            </a:xfrm>
            <a:prstGeom prst="line">
              <a:avLst/>
            </a:prstGeom>
            <a:noFill/>
            <a:ln w="38100">
              <a:solidFill>
                <a:srgbClr val="FF3300"/>
              </a:solidFill>
              <a:round/>
              <a:headEnd/>
              <a:tailEnd type="triangle" w="med" len="med"/>
            </a:ln>
          </p:spPr>
          <p:txBody>
            <a:bodyPr/>
            <a:lstStyle/>
            <a:p>
              <a:endParaRPr lang="fr-FR"/>
            </a:p>
          </p:txBody>
        </p:sp>
        <p:pic>
          <p:nvPicPr>
            <p:cNvPr id="23561" name="Picture 13"/>
            <p:cNvPicPr>
              <a:picLocks noChangeAspect="1" noChangeArrowheads="1"/>
            </p:cNvPicPr>
            <p:nvPr/>
          </p:nvPicPr>
          <p:blipFill>
            <a:blip r:embed="rId3"/>
            <a:srcRect/>
            <a:stretch>
              <a:fillRect/>
            </a:stretch>
          </p:blipFill>
          <p:spPr bwMode="auto">
            <a:xfrm>
              <a:off x="2653" y="1842"/>
              <a:ext cx="3107" cy="2223"/>
            </a:xfrm>
            <a:prstGeom prst="rect">
              <a:avLst/>
            </a:prstGeom>
            <a:noFill/>
            <a:ln w="9525">
              <a:noFill/>
              <a:miter lim="800000"/>
              <a:headEnd/>
              <a:tailEnd/>
            </a:ln>
          </p:spPr>
        </p:pic>
      </p:grpSp>
      <p:sp>
        <p:nvSpPr>
          <p:cNvPr id="23556" name="Text Box 14"/>
          <p:cNvSpPr txBox="1">
            <a:spLocks noChangeArrowheads="1"/>
          </p:cNvSpPr>
          <p:nvPr/>
        </p:nvSpPr>
        <p:spPr bwMode="auto">
          <a:xfrm>
            <a:off x="8675688" y="6388100"/>
            <a:ext cx="468312"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066C3F41-8017-4F2E-8823-96A06387B9FC}" type="slidenum">
              <a:rPr lang="fr-FR" sz="2400" b="1">
                <a:solidFill>
                  <a:schemeClr val="accent2"/>
                </a:solidFill>
              </a:rPr>
              <a:pPr algn="ctr" eaLnBrk="0" hangingPunct="0">
                <a:spcBef>
                  <a:spcPct val="50000"/>
                </a:spcBef>
              </a:pPr>
              <a:t>4</a:t>
            </a:fld>
            <a:endParaRPr lang="fr-FR" sz="2400" b="1">
              <a:solidFill>
                <a:schemeClr val="accent2"/>
              </a:solidFill>
            </a:endParaRPr>
          </a:p>
        </p:txBody>
      </p:sp>
      <p:sp>
        <p:nvSpPr>
          <p:cNvPr id="118799" name="Text Box 15"/>
          <p:cNvSpPr txBox="1">
            <a:spLocks noChangeArrowheads="1"/>
          </p:cNvSpPr>
          <p:nvPr/>
        </p:nvSpPr>
        <p:spPr bwMode="auto">
          <a:xfrm>
            <a:off x="0" y="6481763"/>
            <a:ext cx="8675688" cy="376237"/>
          </a:xfrm>
          <a:prstGeom prst="rect">
            <a:avLst/>
          </a:prstGeom>
          <a:solidFill>
            <a:srgbClr val="FEFFCC"/>
          </a:solidFill>
          <a:ln w="9525">
            <a:solidFill>
              <a:schemeClr val="tx1"/>
            </a:solidFill>
            <a:miter lim="800000"/>
            <a:headEnd/>
            <a:tailEnd/>
          </a:ln>
        </p:spPr>
        <p:txBody>
          <a:bodyPr>
            <a:spAutoFit/>
          </a:bodyPr>
          <a:lstStyle/>
          <a:p>
            <a:pPr eaLnBrk="0" hangingPunct="0"/>
            <a:r>
              <a:rPr lang="en-US">
                <a:solidFill>
                  <a:schemeClr val="accent2"/>
                </a:solidFill>
              </a:rPr>
              <a:t>*    Download the document </a:t>
            </a:r>
            <a:r>
              <a:rPr lang="en-US" i="1">
                <a:solidFill>
                  <a:schemeClr val="accent2"/>
                </a:solidFill>
                <a:hlinkClick r:id="rId4"/>
              </a:rPr>
              <a:t>Some languages of Europe… and elsewhere</a:t>
            </a:r>
            <a:endParaRPr lang="en-US" i="1">
              <a:solidFill>
                <a:schemeClr val="accent2"/>
              </a:solidFill>
            </a:endParaRPr>
          </a:p>
        </p:txBody>
      </p:sp>
      <p:sp>
        <p:nvSpPr>
          <p:cNvPr id="100387" name="AutoShape 35"/>
          <p:cNvSpPr>
            <a:spLocks noChangeArrowheads="1"/>
          </p:cNvSpPr>
          <p:nvPr/>
        </p:nvSpPr>
        <p:spPr bwMode="auto">
          <a:xfrm>
            <a:off x="5076825" y="188913"/>
            <a:ext cx="2963863" cy="1944687"/>
          </a:xfrm>
          <a:prstGeom prst="wedgeEllipseCallout">
            <a:avLst>
              <a:gd name="adj1" fmla="val -109722"/>
              <a:gd name="adj2" fmla="val -12856"/>
            </a:avLst>
          </a:prstGeom>
          <a:solidFill>
            <a:schemeClr val="accent1"/>
          </a:solidFill>
          <a:ln w="9525">
            <a:solidFill>
              <a:schemeClr val="tx1"/>
            </a:solidFill>
            <a:miter lim="800000"/>
            <a:headEnd/>
            <a:tailEnd/>
          </a:ln>
        </p:spPr>
        <p:txBody>
          <a:bodyPr/>
          <a:lstStyle/>
          <a:p>
            <a:pPr algn="ctr" eaLnBrk="0" hangingPunct="0"/>
            <a:r>
              <a:rPr lang="fr-FR" sz="2400"/>
              <a:t>… and don’t click before you have finished!</a:t>
            </a:r>
            <a:endParaRPr lang="fr-FR" sz="2400" b="1">
              <a:solidFill>
                <a:srgbClr val="FF3300"/>
              </a:solidFill>
            </a:endParaRPr>
          </a:p>
        </p:txBody>
      </p:sp>
      <p:sp>
        <p:nvSpPr>
          <p:cNvPr id="2" name="AutoShape 35"/>
          <p:cNvSpPr>
            <a:spLocks noChangeArrowheads="1"/>
          </p:cNvSpPr>
          <p:nvPr/>
        </p:nvSpPr>
        <p:spPr bwMode="auto">
          <a:xfrm>
            <a:off x="684213" y="4941888"/>
            <a:ext cx="3168650" cy="1368425"/>
          </a:xfrm>
          <a:prstGeom prst="wedgeEllipseCallout">
            <a:avLst>
              <a:gd name="adj1" fmla="val -20991"/>
              <a:gd name="adj2" fmla="val -75292"/>
            </a:avLst>
          </a:prstGeom>
          <a:solidFill>
            <a:schemeClr val="accent1"/>
          </a:solidFill>
          <a:ln w="9525">
            <a:solidFill>
              <a:schemeClr val="tx1"/>
            </a:solidFill>
            <a:miter lim="800000"/>
            <a:headEnd/>
            <a:tailEnd/>
          </a:ln>
        </p:spPr>
        <p:txBody>
          <a:bodyPr/>
          <a:lstStyle/>
          <a:p>
            <a:pPr algn="ctr" eaLnBrk="0" hangingPunct="0"/>
            <a:r>
              <a:rPr lang="fr-FR" sz="2400"/>
              <a:t>… we are watching you!</a:t>
            </a:r>
            <a:endParaRPr lang="fr-FR" sz="2400" b="1">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3000"/>
                                  </p:stCondLst>
                                  <p:childTnLst>
                                    <p:set>
                                      <p:cBhvr>
                                        <p:cTn id="6" dur="1" fill="hold">
                                          <p:stCondLst>
                                            <p:cond delay="0"/>
                                          </p:stCondLst>
                                        </p:cTn>
                                        <p:tgtEl>
                                          <p:spTgt spid="118799"/>
                                        </p:tgtEl>
                                        <p:attrNameLst>
                                          <p:attrName>style.visibility</p:attrName>
                                        </p:attrNameLst>
                                      </p:cBhvr>
                                      <p:to>
                                        <p:strVal val="visible"/>
                                      </p:to>
                                    </p:set>
                                    <p:animEffect transition="in" filter="wipe(down)">
                                      <p:cBhvr>
                                        <p:cTn id="7" dur="870">
                                          <p:stCondLst>
                                            <p:cond delay="0"/>
                                          </p:stCondLst>
                                        </p:cTn>
                                        <p:tgtEl>
                                          <p:spTgt spid="118799"/>
                                        </p:tgtEl>
                                      </p:cBhvr>
                                    </p:animEffect>
                                    <p:anim calcmode="lin" valueType="num">
                                      <p:cBhvr>
                                        <p:cTn id="8" dur="2733" tmFilter="0,0; 0.14,0.36; 0.43,0.73; 0.71,0.91; 1.0,1.0">
                                          <p:stCondLst>
                                            <p:cond delay="0"/>
                                          </p:stCondLst>
                                        </p:cTn>
                                        <p:tgtEl>
                                          <p:spTgt spid="118799"/>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18799"/>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118799"/>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118799"/>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118799"/>
                                        </p:tgtEl>
                                        <p:attrNameLst>
                                          <p:attrName>ppt_y</p:attrName>
                                        </p:attrNameLst>
                                      </p:cBhvr>
                                      <p:tavLst>
                                        <p:tav tm="0" fmla="#ppt_y-sin(pi*$)/81">
                                          <p:val>
                                            <p:fltVal val="0"/>
                                          </p:val>
                                        </p:tav>
                                        <p:tav tm="100000">
                                          <p:val>
                                            <p:fltVal val="1"/>
                                          </p:val>
                                        </p:tav>
                                      </p:tavLst>
                                    </p:anim>
                                    <p:animScale>
                                      <p:cBhvr>
                                        <p:cTn id="13" dur="39">
                                          <p:stCondLst>
                                            <p:cond delay="975"/>
                                          </p:stCondLst>
                                        </p:cTn>
                                        <p:tgtEl>
                                          <p:spTgt spid="118799"/>
                                        </p:tgtEl>
                                      </p:cBhvr>
                                      <p:to x="100000" y="60000"/>
                                    </p:animScale>
                                    <p:animScale>
                                      <p:cBhvr>
                                        <p:cTn id="14" dur="249" decel="50000">
                                          <p:stCondLst>
                                            <p:cond delay="1014"/>
                                          </p:stCondLst>
                                        </p:cTn>
                                        <p:tgtEl>
                                          <p:spTgt spid="118799"/>
                                        </p:tgtEl>
                                      </p:cBhvr>
                                      <p:to x="100000" y="100000"/>
                                    </p:animScale>
                                    <p:animScale>
                                      <p:cBhvr>
                                        <p:cTn id="15" dur="39">
                                          <p:stCondLst>
                                            <p:cond delay="1968"/>
                                          </p:stCondLst>
                                        </p:cTn>
                                        <p:tgtEl>
                                          <p:spTgt spid="118799"/>
                                        </p:tgtEl>
                                      </p:cBhvr>
                                      <p:to x="100000" y="80000"/>
                                    </p:animScale>
                                    <p:animScale>
                                      <p:cBhvr>
                                        <p:cTn id="16" dur="249" decel="50000">
                                          <p:stCondLst>
                                            <p:cond delay="2007"/>
                                          </p:stCondLst>
                                        </p:cTn>
                                        <p:tgtEl>
                                          <p:spTgt spid="118799"/>
                                        </p:tgtEl>
                                      </p:cBhvr>
                                      <p:to x="100000" y="100000"/>
                                    </p:animScale>
                                    <p:animScale>
                                      <p:cBhvr>
                                        <p:cTn id="17" dur="39">
                                          <p:stCondLst>
                                            <p:cond delay="2463"/>
                                          </p:stCondLst>
                                        </p:cTn>
                                        <p:tgtEl>
                                          <p:spTgt spid="118799"/>
                                        </p:tgtEl>
                                      </p:cBhvr>
                                      <p:to x="100000" y="90000"/>
                                    </p:animScale>
                                    <p:animScale>
                                      <p:cBhvr>
                                        <p:cTn id="18" dur="249" decel="50000">
                                          <p:stCondLst>
                                            <p:cond delay="2502"/>
                                          </p:stCondLst>
                                        </p:cTn>
                                        <p:tgtEl>
                                          <p:spTgt spid="118799"/>
                                        </p:tgtEl>
                                      </p:cBhvr>
                                      <p:to x="100000" y="100000"/>
                                    </p:animScale>
                                    <p:animScale>
                                      <p:cBhvr>
                                        <p:cTn id="19" dur="39">
                                          <p:stCondLst>
                                            <p:cond delay="2712"/>
                                          </p:stCondLst>
                                        </p:cTn>
                                        <p:tgtEl>
                                          <p:spTgt spid="118799"/>
                                        </p:tgtEl>
                                      </p:cBhvr>
                                      <p:to x="100000" y="95000"/>
                                    </p:animScale>
                                    <p:animScale>
                                      <p:cBhvr>
                                        <p:cTn id="20" dur="249" decel="50000">
                                          <p:stCondLst>
                                            <p:cond delay="2751"/>
                                          </p:stCondLst>
                                        </p:cTn>
                                        <p:tgtEl>
                                          <p:spTgt spid="11879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0387"/>
                                        </p:tgtEl>
                                        <p:attrNameLst>
                                          <p:attrName>style.visibility</p:attrName>
                                        </p:attrNameLst>
                                      </p:cBhvr>
                                      <p:to>
                                        <p:strVal val="visible"/>
                                      </p:to>
                                    </p:set>
                                    <p:animEffect transition="in" filter="wipe(left)">
                                      <p:cBhvr>
                                        <p:cTn id="25" dur="1000"/>
                                        <p:tgtEl>
                                          <p:spTgt spid="100387"/>
                                        </p:tgtEl>
                                      </p:cBhvr>
                                    </p:animEffect>
                                  </p:childTnLst>
                                </p:cTn>
                              </p:par>
                            </p:childTnLst>
                          </p:cTn>
                        </p:par>
                        <p:par>
                          <p:cTn id="26" fill="hold">
                            <p:stCondLst>
                              <p:cond delay="1000"/>
                            </p:stCondLst>
                            <p:childTnLst>
                              <p:par>
                                <p:cTn id="27" presetID="55" presetClass="entr" presetSubtype="0" fill="hold" grpId="0" nodeType="afterEffect">
                                  <p:stCondLst>
                                    <p:cond delay="100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strVal val="#ppt_w*0.70"/>
                                          </p:val>
                                        </p:tav>
                                        <p:tav tm="100000">
                                          <p:val>
                                            <p:strVal val="#ppt_w"/>
                                          </p:val>
                                        </p:tav>
                                      </p:tavLst>
                                    </p:anim>
                                    <p:anim calcmode="lin" valueType="num">
                                      <p:cBhvr>
                                        <p:cTn id="30" dur="1000" fill="hold"/>
                                        <p:tgtEl>
                                          <p:spTgt spid="2"/>
                                        </p:tgtEl>
                                        <p:attrNameLst>
                                          <p:attrName>ppt_h</p:attrName>
                                        </p:attrNameLst>
                                      </p:cBhvr>
                                      <p:tavLst>
                                        <p:tav tm="0">
                                          <p:val>
                                            <p:strVal val="#ppt_h"/>
                                          </p:val>
                                        </p:tav>
                                        <p:tav tm="100000">
                                          <p:val>
                                            <p:strVal val="#ppt_h"/>
                                          </p:val>
                                        </p:tav>
                                      </p:tavLst>
                                    </p:anim>
                                    <p:animEffect transition="in" filter="fade">
                                      <p:cBhvr>
                                        <p:cTn id="3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9" grpId="0" animBg="1"/>
      <p:bldP spid="100387"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6"/>
          <p:cNvSpPr>
            <a:spLocks noGrp="1" noChangeArrowheads="1"/>
          </p:cNvSpPr>
          <p:nvPr>
            <p:ph type="sldNum" sz="quarter" idx="12"/>
          </p:nvPr>
        </p:nvSpPr>
        <p:spPr>
          <a:noFill/>
          <a:ln>
            <a:miter lim="800000"/>
            <a:headEnd/>
            <a:tailEnd/>
          </a:ln>
        </p:spPr>
        <p:txBody>
          <a:bodyPr/>
          <a:lstStyle/>
          <a:p>
            <a:fld id="{FD5DD41F-208C-4EDA-BF30-42956E283C99}" type="slidenum">
              <a:rPr lang="fr-FR" smtClean="0"/>
              <a:pPr/>
              <a:t>40</a:t>
            </a:fld>
            <a:endParaRPr lang="fr-FR" smtClean="0"/>
          </a:p>
        </p:txBody>
      </p:sp>
      <p:pic>
        <p:nvPicPr>
          <p:cNvPr id="97282" name="Picture 4"/>
          <p:cNvPicPr>
            <a:picLocks noChangeAspect="1" noChangeArrowheads="1"/>
          </p:cNvPicPr>
          <p:nvPr/>
        </p:nvPicPr>
        <p:blipFill>
          <a:blip r:embed="rId3"/>
          <a:srcRect/>
          <a:stretch>
            <a:fillRect/>
          </a:stretch>
        </p:blipFill>
        <p:spPr bwMode="auto">
          <a:xfrm>
            <a:off x="2409825" y="2619375"/>
            <a:ext cx="6734175" cy="4238625"/>
          </a:xfrm>
          <a:prstGeom prst="rect">
            <a:avLst/>
          </a:prstGeom>
          <a:noFill/>
          <a:ln w="9525">
            <a:noFill/>
            <a:miter lim="800000"/>
            <a:headEnd/>
            <a:tailEnd/>
          </a:ln>
        </p:spPr>
      </p:pic>
      <p:sp>
        <p:nvSpPr>
          <p:cNvPr id="104475" name="AutoShape 27"/>
          <p:cNvSpPr>
            <a:spLocks noChangeArrowheads="1"/>
          </p:cNvSpPr>
          <p:nvPr/>
        </p:nvSpPr>
        <p:spPr bwMode="auto">
          <a:xfrm>
            <a:off x="0" y="0"/>
            <a:ext cx="3203575" cy="863600"/>
          </a:xfrm>
          <a:prstGeom prst="wedgeRoundRectCallout">
            <a:avLst>
              <a:gd name="adj1" fmla="val 39394"/>
              <a:gd name="adj2" fmla="val 91727"/>
              <a:gd name="adj3" fmla="val 16667"/>
            </a:avLst>
          </a:prstGeom>
          <a:solidFill>
            <a:srgbClr val="FFCCFF"/>
          </a:solidFill>
          <a:ln w="9525">
            <a:solidFill>
              <a:schemeClr val="tx1"/>
            </a:solidFill>
            <a:miter lim="800000"/>
            <a:headEnd/>
            <a:tailEnd/>
          </a:ln>
        </p:spPr>
        <p:txBody>
          <a:bodyPr/>
          <a:lstStyle/>
          <a:p>
            <a:pPr eaLnBrk="0" hangingPunct="0"/>
            <a:r>
              <a:rPr lang="fr-FR" sz="2400" b="1">
                <a:solidFill>
                  <a:srgbClr val="0000CC"/>
                </a:solidFill>
              </a:rPr>
              <a:t>Euromania!</a:t>
            </a:r>
            <a:r>
              <a:rPr lang="fr-FR" sz="2400" b="1"/>
              <a:t> Not a bad example!</a:t>
            </a:r>
          </a:p>
        </p:txBody>
      </p:sp>
      <p:sp>
        <p:nvSpPr>
          <p:cNvPr id="2" name="AutoShape 27"/>
          <p:cNvSpPr>
            <a:spLocks noChangeArrowheads="1"/>
          </p:cNvSpPr>
          <p:nvPr/>
        </p:nvSpPr>
        <p:spPr bwMode="auto">
          <a:xfrm>
            <a:off x="3276600" y="0"/>
            <a:ext cx="5867400" cy="1341438"/>
          </a:xfrm>
          <a:prstGeom prst="wedgeRoundRectCallout">
            <a:avLst>
              <a:gd name="adj1" fmla="val 13907"/>
              <a:gd name="adj2" fmla="val 80412"/>
              <a:gd name="adj3" fmla="val 16667"/>
            </a:avLst>
          </a:prstGeom>
          <a:solidFill>
            <a:srgbClr val="FFCCFF"/>
          </a:solidFill>
          <a:ln w="9525">
            <a:solidFill>
              <a:schemeClr val="tx1"/>
            </a:solidFill>
            <a:miter lim="800000"/>
            <a:headEnd/>
            <a:tailEnd/>
          </a:ln>
        </p:spPr>
        <p:txBody>
          <a:bodyPr/>
          <a:lstStyle/>
          <a:p>
            <a:pPr eaLnBrk="0" hangingPunct="0"/>
            <a:r>
              <a:rPr lang="fr-FR" sz="2400" b="1"/>
              <a:t>Yes! A very attractive material. For </a:t>
            </a:r>
            <a:r>
              <a:rPr lang="fr-FR" sz="2400" b="1">
                <a:solidFill>
                  <a:srgbClr val="0000CC"/>
                </a:solidFill>
              </a:rPr>
              <a:t>primary school children</a:t>
            </a:r>
            <a:r>
              <a:rPr lang="fr-FR" sz="2400" b="1"/>
              <a:t> speaking one of </a:t>
            </a:r>
            <a:r>
              <a:rPr lang="fr-FR" sz="2400" b="1">
                <a:solidFill>
                  <a:srgbClr val="0000CC"/>
                </a:solidFill>
              </a:rPr>
              <a:t>six romance languages</a:t>
            </a:r>
            <a:r>
              <a:rPr lang="fr-FR" sz="2400" b="1"/>
              <a:t>…</a:t>
            </a:r>
          </a:p>
        </p:txBody>
      </p:sp>
      <p:sp>
        <p:nvSpPr>
          <p:cNvPr id="3" name="AutoShape 27"/>
          <p:cNvSpPr>
            <a:spLocks noChangeArrowheads="1"/>
          </p:cNvSpPr>
          <p:nvPr/>
        </p:nvSpPr>
        <p:spPr bwMode="auto">
          <a:xfrm>
            <a:off x="0" y="1268413"/>
            <a:ext cx="3635375" cy="1368425"/>
          </a:xfrm>
          <a:prstGeom prst="wedgeRoundRectCallout">
            <a:avLst>
              <a:gd name="adj1" fmla="val -8472"/>
              <a:gd name="adj2" fmla="val 177495"/>
              <a:gd name="adj3" fmla="val 16667"/>
            </a:avLst>
          </a:prstGeom>
          <a:solidFill>
            <a:srgbClr val="FFCCFF"/>
          </a:solidFill>
          <a:ln w="9525">
            <a:solidFill>
              <a:schemeClr val="tx1"/>
            </a:solidFill>
            <a:miter lim="800000"/>
            <a:headEnd/>
            <a:tailEnd/>
          </a:ln>
        </p:spPr>
        <p:txBody>
          <a:bodyPr/>
          <a:lstStyle/>
          <a:p>
            <a:pPr eaLnBrk="0" hangingPunct="0"/>
            <a:r>
              <a:rPr lang="en-US" sz="2400" b="1"/>
              <a:t>… French, Italian, Occitan, Portuguese,</a:t>
            </a:r>
            <a:r>
              <a:rPr lang="fr-FR" sz="2400" b="1"/>
              <a:t>  Romanian, Spanish.</a:t>
            </a:r>
          </a:p>
        </p:txBody>
      </p:sp>
      <p:sp>
        <p:nvSpPr>
          <p:cNvPr id="4" name="AutoShape 27"/>
          <p:cNvSpPr>
            <a:spLocks noChangeArrowheads="1"/>
          </p:cNvSpPr>
          <p:nvPr/>
        </p:nvSpPr>
        <p:spPr bwMode="auto">
          <a:xfrm>
            <a:off x="0" y="5057775"/>
            <a:ext cx="7956550" cy="1800225"/>
          </a:xfrm>
          <a:prstGeom prst="wedgeRoundRectCallout">
            <a:avLst>
              <a:gd name="adj1" fmla="val -30468"/>
              <a:gd name="adj2" fmla="val -79718"/>
              <a:gd name="adj3" fmla="val 16667"/>
            </a:avLst>
          </a:prstGeom>
          <a:solidFill>
            <a:srgbClr val="FFCCFF"/>
          </a:solidFill>
          <a:ln w="9525">
            <a:solidFill>
              <a:schemeClr val="tx1"/>
            </a:solidFill>
            <a:miter lim="800000"/>
            <a:headEnd/>
            <a:tailEnd/>
          </a:ln>
        </p:spPr>
        <p:txBody>
          <a:bodyPr/>
          <a:lstStyle/>
          <a:p>
            <a:pPr eaLnBrk="0" hangingPunct="0"/>
            <a:r>
              <a:rPr lang="fr-FR" sz="2400" b="1"/>
              <a:t>It aims at developping </a:t>
            </a:r>
            <a:r>
              <a:rPr lang="fr-FR" sz="2400" b="1">
                <a:solidFill>
                  <a:srgbClr val="0000CC"/>
                </a:solidFill>
              </a:rPr>
              <a:t>comprehension skills in the other five languages</a:t>
            </a:r>
            <a:r>
              <a:rPr lang="fr-FR" sz="2400" b="1"/>
              <a:t> .. while teaching </a:t>
            </a:r>
            <a:r>
              <a:rPr lang="fr-FR" sz="2400" b="1">
                <a:solidFill>
                  <a:srgbClr val="0000CC"/>
                </a:solidFill>
              </a:rPr>
              <a:t>subject matters</a:t>
            </a:r>
            <a:r>
              <a:rPr lang="fr-FR" sz="2400" b="1"/>
              <a:t> like physical / life sciences, mathematics, technology, history / geography …</a:t>
            </a:r>
          </a:p>
        </p:txBody>
      </p:sp>
      <p:sp>
        <p:nvSpPr>
          <p:cNvPr id="5" name="AutoShape 27"/>
          <p:cNvSpPr>
            <a:spLocks noChangeArrowheads="1"/>
          </p:cNvSpPr>
          <p:nvPr/>
        </p:nvSpPr>
        <p:spPr bwMode="auto">
          <a:xfrm>
            <a:off x="2916238" y="2781300"/>
            <a:ext cx="6227762" cy="863600"/>
          </a:xfrm>
          <a:prstGeom prst="wedgeRoundRectCallout">
            <a:avLst>
              <a:gd name="adj1" fmla="val 17167"/>
              <a:gd name="adj2" fmla="val -145954"/>
              <a:gd name="adj3" fmla="val 16667"/>
            </a:avLst>
          </a:prstGeom>
          <a:solidFill>
            <a:srgbClr val="FFCCFF"/>
          </a:solidFill>
          <a:ln w="9525">
            <a:solidFill>
              <a:schemeClr val="tx1"/>
            </a:solidFill>
            <a:miter lim="800000"/>
            <a:headEnd/>
            <a:tailEnd/>
          </a:ln>
        </p:spPr>
        <p:txBody>
          <a:bodyPr/>
          <a:lstStyle/>
          <a:p>
            <a:pPr eaLnBrk="0" hangingPunct="0"/>
            <a:r>
              <a:rPr lang="fr-FR" sz="2400" b="1"/>
              <a:t>Something like  "</a:t>
            </a:r>
            <a:r>
              <a:rPr lang="fr-FR" sz="2400" b="1">
                <a:solidFill>
                  <a:srgbClr val="0000CC"/>
                </a:solidFill>
              </a:rPr>
              <a:t>CL</a:t>
            </a:r>
            <a:r>
              <a:rPr lang="fr-FR" sz="2400" b="1">
                <a:solidFill>
                  <a:srgbClr val="FF3300"/>
                </a:solidFill>
              </a:rPr>
              <a:t>s</a:t>
            </a:r>
            <a:r>
              <a:rPr lang="fr-FR" sz="2400" b="1">
                <a:solidFill>
                  <a:srgbClr val="0000CC"/>
                </a:solidFill>
              </a:rPr>
              <a:t>IL"</a:t>
            </a:r>
            <a:r>
              <a:rPr lang="fr-FR" sz="2400" b="1"/>
              <a:t> - </a:t>
            </a:r>
            <a:r>
              <a:rPr lang="en-US" sz="2400" b="1">
                <a:solidFill>
                  <a:srgbClr val="0000CC"/>
                </a:solidFill>
              </a:rPr>
              <a:t>Content and Language</a:t>
            </a:r>
            <a:r>
              <a:rPr lang="en-US" sz="2400" b="1">
                <a:solidFill>
                  <a:srgbClr val="FF3300"/>
                </a:solidFill>
              </a:rPr>
              <a:t>s </a:t>
            </a:r>
            <a:r>
              <a:rPr lang="en-US" sz="2400" b="1">
                <a:solidFill>
                  <a:srgbClr val="0000CC"/>
                </a:solidFill>
              </a:rPr>
              <a:t>Integrated Learning</a:t>
            </a:r>
            <a:r>
              <a:rPr lang="en-US" sz="2400" b="1"/>
              <a:t>!</a:t>
            </a:r>
            <a:endParaRPr lang="fr-FR" sz="2400" b="1"/>
          </a:p>
        </p:txBody>
      </p:sp>
      <p:sp>
        <p:nvSpPr>
          <p:cNvPr id="6" name="AutoShape 27"/>
          <p:cNvSpPr>
            <a:spLocks noChangeArrowheads="1"/>
          </p:cNvSpPr>
          <p:nvPr/>
        </p:nvSpPr>
        <p:spPr bwMode="auto">
          <a:xfrm>
            <a:off x="2555875" y="3716338"/>
            <a:ext cx="6588125" cy="1225550"/>
          </a:xfrm>
          <a:prstGeom prst="wedgeRoundRectCallout">
            <a:avLst>
              <a:gd name="adj1" fmla="val -63375"/>
              <a:gd name="adj2" fmla="val 4403"/>
              <a:gd name="adj3" fmla="val 16667"/>
            </a:avLst>
          </a:prstGeom>
          <a:solidFill>
            <a:srgbClr val="FFCCFF"/>
          </a:solidFill>
          <a:ln w="9525">
            <a:solidFill>
              <a:schemeClr val="tx1"/>
            </a:solidFill>
            <a:miter lim="800000"/>
            <a:headEnd/>
            <a:tailEnd/>
          </a:ln>
        </p:spPr>
        <p:txBody>
          <a:bodyPr/>
          <a:lstStyle/>
          <a:p>
            <a:pPr eaLnBrk="0" hangingPunct="0"/>
            <a:r>
              <a:rPr lang="fr-FR" sz="2400" b="1"/>
              <a:t>Of course, there also exist intercompre-hension materials aiming at the understanding of only one language!</a:t>
            </a:r>
          </a:p>
        </p:txBody>
      </p:sp>
      <p:sp>
        <p:nvSpPr>
          <p:cNvPr id="97289" name="Text Box 13"/>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746EA594-E292-4106-B569-1777C6AE3A62}" type="slidenum">
              <a:rPr lang="fr-FR" sz="2400" b="1">
                <a:solidFill>
                  <a:schemeClr val="accent2"/>
                </a:solidFill>
              </a:rPr>
              <a:pPr algn="ctr" eaLnBrk="0" hangingPunct="0">
                <a:spcBef>
                  <a:spcPct val="50000"/>
                </a:spcBef>
              </a:pPr>
              <a:t>40</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475"/>
                                        </p:tgtEl>
                                        <p:attrNameLst>
                                          <p:attrName>style.visibility</p:attrName>
                                        </p:attrNameLst>
                                      </p:cBhvr>
                                      <p:to>
                                        <p:strVal val="visible"/>
                                      </p:to>
                                    </p:set>
                                    <p:animEffect transition="in" filter="wipe(down)">
                                      <p:cBhvr>
                                        <p:cTn id="7" dur="1000"/>
                                        <p:tgtEl>
                                          <p:spTgt spid="104475"/>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par>
                          <p:cTn id="12" fill="hold">
                            <p:stCondLst>
                              <p:cond delay="3000"/>
                            </p:stCondLst>
                            <p:childTnLst>
                              <p:par>
                                <p:cTn id="13" presetID="22" presetClass="entr" presetSubtype="8" fill="hold" grpId="0" nodeType="afterEffect">
                                  <p:stCondLst>
                                    <p:cond delay="20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1000"/>
                                        <p:tgtEl>
                                          <p:spTgt spid="4"/>
                                        </p:tgtEl>
                                      </p:cBhvr>
                                    </p:animEffect>
                                  </p:childTnLst>
                                </p:cTn>
                              </p:par>
                            </p:childTnLst>
                          </p:cTn>
                        </p:par>
                        <p:par>
                          <p:cTn id="21" fill="hold">
                            <p:stCondLst>
                              <p:cond delay="1000"/>
                            </p:stCondLst>
                            <p:childTnLst>
                              <p:par>
                                <p:cTn id="22" presetID="22" presetClass="entr" presetSubtype="1" fill="hold" grpId="0" nodeType="afterEffect">
                                  <p:stCondLst>
                                    <p:cond delay="300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P spid="3" grpId="0" animBg="1"/>
      <p:bldP spid="4"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p:cNvPicPr>
            <a:picLocks noChangeAspect="1" noChangeArrowheads="1"/>
          </p:cNvPicPr>
          <p:nvPr/>
        </p:nvPicPr>
        <p:blipFill>
          <a:blip r:embed="rId3"/>
          <a:srcRect/>
          <a:stretch>
            <a:fillRect/>
          </a:stretch>
        </p:blipFill>
        <p:spPr bwMode="auto">
          <a:xfrm>
            <a:off x="3171825" y="1104900"/>
            <a:ext cx="5972175" cy="4648200"/>
          </a:xfrm>
          <a:prstGeom prst="rect">
            <a:avLst/>
          </a:prstGeom>
          <a:noFill/>
          <a:ln w="9525">
            <a:noFill/>
            <a:miter lim="800000"/>
            <a:headEnd/>
            <a:tailEnd/>
          </a:ln>
        </p:spPr>
      </p:pic>
      <p:sp>
        <p:nvSpPr>
          <p:cNvPr id="104475" name="AutoShape 27"/>
          <p:cNvSpPr>
            <a:spLocks noChangeArrowheads="1"/>
          </p:cNvSpPr>
          <p:nvPr/>
        </p:nvSpPr>
        <p:spPr bwMode="auto">
          <a:xfrm>
            <a:off x="0" y="1557338"/>
            <a:ext cx="3132138" cy="1655762"/>
          </a:xfrm>
          <a:prstGeom prst="wedgeRoundRectCallout">
            <a:avLst>
              <a:gd name="adj1" fmla="val 4940"/>
              <a:gd name="adj2" fmla="val 132741"/>
              <a:gd name="adj3" fmla="val 16667"/>
            </a:avLst>
          </a:prstGeom>
          <a:solidFill>
            <a:srgbClr val="FFCCFF"/>
          </a:solidFill>
          <a:ln w="9525">
            <a:solidFill>
              <a:schemeClr val="tx1"/>
            </a:solidFill>
            <a:miter lim="800000"/>
            <a:headEnd/>
            <a:tailEnd/>
          </a:ln>
        </p:spPr>
        <p:txBody>
          <a:bodyPr/>
          <a:lstStyle/>
          <a:p>
            <a:pPr eaLnBrk="0" hangingPunct="0"/>
            <a:r>
              <a:rPr lang="fr-FR" sz="2400" b="1"/>
              <a:t>Our dear Professor has chosen the Italian version!</a:t>
            </a:r>
          </a:p>
        </p:txBody>
      </p:sp>
      <p:sp>
        <p:nvSpPr>
          <p:cNvPr id="2" name="AutoShape 27"/>
          <p:cNvSpPr>
            <a:spLocks noChangeArrowheads="1"/>
          </p:cNvSpPr>
          <p:nvPr/>
        </p:nvSpPr>
        <p:spPr bwMode="auto">
          <a:xfrm>
            <a:off x="2411413" y="188913"/>
            <a:ext cx="6732587" cy="765175"/>
          </a:xfrm>
          <a:prstGeom prst="wedgeRoundRectCallout">
            <a:avLst>
              <a:gd name="adj1" fmla="val -46745"/>
              <a:gd name="adj2" fmla="val 81537"/>
              <a:gd name="adj3" fmla="val 16667"/>
            </a:avLst>
          </a:prstGeom>
          <a:solidFill>
            <a:srgbClr val="FFCCFF"/>
          </a:solidFill>
          <a:ln w="9525">
            <a:solidFill>
              <a:schemeClr val="tx1"/>
            </a:solidFill>
            <a:miter lim="800000"/>
            <a:headEnd/>
            <a:tailEnd/>
          </a:ln>
        </p:spPr>
        <p:txBody>
          <a:bodyPr/>
          <a:lstStyle/>
          <a:p>
            <a:pPr eaLnBrk="0" hangingPunct="0"/>
            <a:r>
              <a:rPr lang="fr-FR" sz="2400" b="1"/>
              <a:t>This means, for Italian pupils! </a:t>
            </a:r>
          </a:p>
          <a:p>
            <a:pPr eaLnBrk="0" hangingPunct="0"/>
            <a:r>
              <a:rPr lang="fr-FR" sz="2400" b="1"/>
              <a:t>This is why the tasks are given in Italian </a:t>
            </a:r>
          </a:p>
        </p:txBody>
      </p:sp>
      <p:sp>
        <p:nvSpPr>
          <p:cNvPr id="3" name="AutoShape 27"/>
          <p:cNvSpPr>
            <a:spLocks noChangeArrowheads="1"/>
          </p:cNvSpPr>
          <p:nvPr/>
        </p:nvSpPr>
        <p:spPr bwMode="auto">
          <a:xfrm>
            <a:off x="5219700" y="3789363"/>
            <a:ext cx="3132138" cy="1008062"/>
          </a:xfrm>
          <a:prstGeom prst="wedgeRoundRectCallout">
            <a:avLst>
              <a:gd name="adj1" fmla="val -156083"/>
              <a:gd name="adj2" fmla="val 38977"/>
              <a:gd name="adj3" fmla="val 16667"/>
            </a:avLst>
          </a:prstGeom>
          <a:solidFill>
            <a:srgbClr val="FFCCFF"/>
          </a:solidFill>
          <a:ln w="9525">
            <a:solidFill>
              <a:schemeClr val="tx1"/>
            </a:solidFill>
            <a:miter lim="800000"/>
            <a:headEnd/>
            <a:tailEnd/>
          </a:ln>
        </p:spPr>
        <p:txBody>
          <a:bodyPr/>
          <a:lstStyle/>
          <a:p>
            <a:pPr eaLnBrk="0" hangingPunct="0"/>
            <a:r>
              <a:rPr lang="fr-FR" sz="2400" b="1"/>
              <a:t>"</a:t>
            </a:r>
            <a:r>
              <a:rPr lang="fr-FR" sz="2400" b="1" i="1"/>
              <a:t>The expansion of the Universe</a:t>
            </a:r>
            <a:r>
              <a:rPr lang="fr-FR" sz="2400" b="1"/>
              <a:t>"</a:t>
            </a:r>
          </a:p>
        </p:txBody>
      </p:sp>
      <p:sp>
        <p:nvSpPr>
          <p:cNvPr id="99333" name="Text Box 6"/>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9F9D5199-533F-434F-83D3-FC0352B85238}" type="slidenum">
              <a:rPr lang="fr-FR" sz="2400" b="1">
                <a:solidFill>
                  <a:schemeClr val="accent2"/>
                </a:solidFill>
              </a:rPr>
              <a:pPr algn="ctr" eaLnBrk="0" hangingPunct="0">
                <a:spcBef>
                  <a:spcPct val="50000"/>
                </a:spcBef>
              </a:pPr>
              <a:t>41</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500"/>
                                  </p:stCondLst>
                                  <p:childTnLst>
                                    <p:set>
                                      <p:cBhvr>
                                        <p:cTn id="6" dur="1" fill="hold">
                                          <p:stCondLst>
                                            <p:cond delay="0"/>
                                          </p:stCondLst>
                                        </p:cTn>
                                        <p:tgtEl>
                                          <p:spTgt spid="104475"/>
                                        </p:tgtEl>
                                        <p:attrNameLst>
                                          <p:attrName>style.visibility</p:attrName>
                                        </p:attrNameLst>
                                      </p:cBhvr>
                                      <p:to>
                                        <p:strVal val="visible"/>
                                      </p:to>
                                    </p:set>
                                    <p:animEffect transition="in" filter="wipe(down)">
                                      <p:cBhvr>
                                        <p:cTn id="7" dur="1000"/>
                                        <p:tgtEl>
                                          <p:spTgt spid="104475"/>
                                        </p:tgtEl>
                                      </p:cBhvr>
                                    </p:animEffect>
                                  </p:childTnLst>
                                </p:cTn>
                              </p:par>
                            </p:childTnLst>
                          </p:cTn>
                        </p:par>
                        <p:par>
                          <p:cTn id="8" fill="hold">
                            <p:stCondLst>
                              <p:cond delay="2500"/>
                            </p:stCondLst>
                            <p:childTnLst>
                              <p:par>
                                <p:cTn id="9" presetID="22" presetClass="entr" presetSubtype="2"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3"/>
          <p:cNvPicPr>
            <a:picLocks noChangeAspect="1" noChangeArrowheads="1"/>
          </p:cNvPicPr>
          <p:nvPr/>
        </p:nvPicPr>
        <p:blipFill>
          <a:blip r:embed="rId3"/>
          <a:srcRect/>
          <a:stretch>
            <a:fillRect/>
          </a:stretch>
        </p:blipFill>
        <p:spPr bwMode="auto">
          <a:xfrm>
            <a:off x="3203575" y="-26988"/>
            <a:ext cx="5940425" cy="5856288"/>
          </a:xfrm>
          <a:prstGeom prst="rect">
            <a:avLst/>
          </a:prstGeom>
          <a:noFill/>
          <a:ln w="9525">
            <a:noFill/>
            <a:miter lim="800000"/>
            <a:headEnd/>
            <a:tailEnd/>
          </a:ln>
        </p:spPr>
      </p:pic>
      <p:sp>
        <p:nvSpPr>
          <p:cNvPr id="104475" name="AutoShape 27"/>
          <p:cNvSpPr>
            <a:spLocks noChangeArrowheads="1"/>
          </p:cNvSpPr>
          <p:nvPr/>
        </p:nvSpPr>
        <p:spPr bwMode="auto">
          <a:xfrm>
            <a:off x="3276600" y="404813"/>
            <a:ext cx="5867400" cy="433387"/>
          </a:xfrm>
          <a:prstGeom prst="wedgeRoundRectCallout">
            <a:avLst>
              <a:gd name="adj1" fmla="val -54574"/>
              <a:gd name="adj2" fmla="val 116667"/>
              <a:gd name="adj3" fmla="val 16667"/>
            </a:avLst>
          </a:prstGeom>
          <a:solidFill>
            <a:srgbClr val="FFCCFF"/>
          </a:solidFill>
          <a:ln w="9525">
            <a:solidFill>
              <a:schemeClr val="tx1"/>
            </a:solidFill>
            <a:miter lim="800000"/>
            <a:headEnd/>
            <a:tailEnd/>
          </a:ln>
        </p:spPr>
        <p:txBody>
          <a:bodyPr/>
          <a:lstStyle/>
          <a:p>
            <a:pPr eaLnBrk="0" hangingPunct="0"/>
            <a:r>
              <a:rPr lang="fr-FR" sz="2000" b="1" i="1"/>
              <a:t>"Let’s have a trip through our languages"</a:t>
            </a:r>
          </a:p>
        </p:txBody>
      </p:sp>
      <p:pic>
        <p:nvPicPr>
          <p:cNvPr id="101379" name="Picture 10"/>
          <p:cNvPicPr>
            <a:picLocks noChangeAspect="1" noChangeArrowheads="1"/>
          </p:cNvPicPr>
          <p:nvPr/>
        </p:nvPicPr>
        <p:blipFill>
          <a:blip r:embed="rId4"/>
          <a:srcRect/>
          <a:stretch>
            <a:fillRect/>
          </a:stretch>
        </p:blipFill>
        <p:spPr bwMode="auto">
          <a:xfrm>
            <a:off x="3203575" y="4365625"/>
            <a:ext cx="5940425" cy="1374775"/>
          </a:xfrm>
          <a:prstGeom prst="rect">
            <a:avLst/>
          </a:prstGeom>
          <a:noFill/>
          <a:ln w="9525">
            <a:noFill/>
            <a:miter lim="800000"/>
            <a:headEnd/>
            <a:tailEnd/>
          </a:ln>
        </p:spPr>
      </p:pic>
      <p:grpSp>
        <p:nvGrpSpPr>
          <p:cNvPr id="101386" name="Group 10"/>
          <p:cNvGrpSpPr>
            <a:grpSpLocks/>
          </p:cNvGrpSpPr>
          <p:nvPr/>
        </p:nvGrpSpPr>
        <p:grpSpPr bwMode="auto">
          <a:xfrm>
            <a:off x="0" y="1773238"/>
            <a:ext cx="4211638" cy="5084762"/>
            <a:chOff x="0" y="1117"/>
            <a:chExt cx="2653" cy="3203"/>
          </a:xfrm>
        </p:grpSpPr>
        <p:pic>
          <p:nvPicPr>
            <p:cNvPr id="101382" name="Picture 14"/>
            <p:cNvPicPr>
              <a:picLocks noChangeAspect="1" noChangeArrowheads="1"/>
            </p:cNvPicPr>
            <p:nvPr/>
          </p:nvPicPr>
          <p:blipFill>
            <a:blip r:embed="rId5"/>
            <a:srcRect/>
            <a:stretch>
              <a:fillRect/>
            </a:stretch>
          </p:blipFill>
          <p:spPr bwMode="auto">
            <a:xfrm>
              <a:off x="441" y="3566"/>
              <a:ext cx="721" cy="754"/>
            </a:xfrm>
            <a:prstGeom prst="rect">
              <a:avLst/>
            </a:prstGeom>
            <a:noFill/>
            <a:ln w="9525">
              <a:noFill/>
              <a:miter lim="800000"/>
              <a:headEnd/>
              <a:tailEnd/>
            </a:ln>
          </p:spPr>
        </p:pic>
        <p:sp>
          <p:nvSpPr>
            <p:cNvPr id="101383" name="AutoShape 15"/>
            <p:cNvSpPr>
              <a:spLocks noChangeArrowheads="1"/>
            </p:cNvSpPr>
            <p:nvPr/>
          </p:nvSpPr>
          <p:spPr bwMode="auto">
            <a:xfrm>
              <a:off x="0" y="1117"/>
              <a:ext cx="2653" cy="1089"/>
            </a:xfrm>
            <a:prstGeom prst="cloudCallout">
              <a:avLst>
                <a:gd name="adj1" fmla="val -23829"/>
                <a:gd name="adj2" fmla="val 165162"/>
              </a:avLst>
            </a:prstGeom>
            <a:solidFill>
              <a:schemeClr val="accent1"/>
            </a:solidFill>
            <a:ln w="9525">
              <a:solidFill>
                <a:schemeClr val="tx1"/>
              </a:solidFill>
              <a:round/>
              <a:headEnd/>
              <a:tailEnd/>
            </a:ln>
          </p:spPr>
          <p:txBody>
            <a:bodyPr/>
            <a:lstStyle/>
            <a:p>
              <a:pPr algn="ctr" eaLnBrk="0" hangingPunct="0"/>
              <a:r>
                <a:rPr lang="fr-FR" b="1"/>
                <a:t>They are marvellous these  "Happy Frepies"! They understand so many languages!</a:t>
              </a:r>
            </a:p>
          </p:txBody>
        </p:sp>
      </p:grpSp>
      <p:sp>
        <p:nvSpPr>
          <p:cNvPr id="101381" name="Text Box 22"/>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D9DC9C62-1665-4FFD-A308-6660A9EB8AC4}" type="slidenum">
              <a:rPr lang="fr-FR" sz="2400" b="1">
                <a:solidFill>
                  <a:schemeClr val="accent2"/>
                </a:solidFill>
              </a:rPr>
              <a:pPr algn="ctr" eaLnBrk="0" hangingPunct="0">
                <a:spcBef>
                  <a:spcPct val="50000"/>
                </a:spcBef>
              </a:pPr>
              <a:t>42</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104475"/>
                                        </p:tgtEl>
                                        <p:attrNameLst>
                                          <p:attrName>style.visibility</p:attrName>
                                        </p:attrNameLst>
                                      </p:cBhvr>
                                      <p:to>
                                        <p:strVal val="visible"/>
                                      </p:to>
                                    </p:set>
                                    <p:animEffect transition="in" filter="wipe(down)">
                                      <p:cBhvr>
                                        <p:cTn id="7" dur="1000"/>
                                        <p:tgtEl>
                                          <p:spTgt spid="10447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01386"/>
                                        </p:tgtEl>
                                        <p:attrNameLst>
                                          <p:attrName>style.visibility</p:attrName>
                                        </p:attrNameLst>
                                      </p:cBhvr>
                                      <p:to>
                                        <p:strVal val="visible"/>
                                      </p:to>
                                    </p:set>
                                    <p:anim calcmode="lin" valueType="num">
                                      <p:cBhvr>
                                        <p:cTn id="12" dur="1000" fill="hold"/>
                                        <p:tgtEl>
                                          <p:spTgt spid="101386"/>
                                        </p:tgtEl>
                                        <p:attrNameLst>
                                          <p:attrName>ppt_w</p:attrName>
                                        </p:attrNameLst>
                                      </p:cBhvr>
                                      <p:tavLst>
                                        <p:tav tm="0">
                                          <p:val>
                                            <p:strVal val="#ppt_w*0.70"/>
                                          </p:val>
                                        </p:tav>
                                        <p:tav tm="100000">
                                          <p:val>
                                            <p:strVal val="#ppt_w"/>
                                          </p:val>
                                        </p:tav>
                                      </p:tavLst>
                                    </p:anim>
                                    <p:anim calcmode="lin" valueType="num">
                                      <p:cBhvr>
                                        <p:cTn id="13" dur="1000" fill="hold"/>
                                        <p:tgtEl>
                                          <p:spTgt spid="101386"/>
                                        </p:tgtEl>
                                        <p:attrNameLst>
                                          <p:attrName>ppt_h</p:attrName>
                                        </p:attrNameLst>
                                      </p:cBhvr>
                                      <p:tavLst>
                                        <p:tav tm="0">
                                          <p:val>
                                            <p:strVal val="#ppt_h"/>
                                          </p:val>
                                        </p:tav>
                                        <p:tav tm="100000">
                                          <p:val>
                                            <p:strVal val="#ppt_h"/>
                                          </p:val>
                                        </p:tav>
                                      </p:tavLst>
                                    </p:anim>
                                    <p:animEffect transition="in" filter="fade">
                                      <p:cBhvr>
                                        <p:cTn id="14" dur="1000"/>
                                        <p:tgtEl>
                                          <p:spTgt spid="101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3"/>
          <a:srcRect/>
          <a:stretch>
            <a:fillRect/>
          </a:stretch>
        </p:blipFill>
        <p:spPr bwMode="auto">
          <a:xfrm>
            <a:off x="3203575" y="-26988"/>
            <a:ext cx="5940425" cy="5856288"/>
          </a:xfrm>
          <a:prstGeom prst="rect">
            <a:avLst/>
          </a:prstGeom>
          <a:noFill/>
          <a:ln w="9525">
            <a:noFill/>
            <a:miter lim="800000"/>
            <a:headEnd/>
            <a:tailEnd/>
          </a:ln>
        </p:spPr>
      </p:pic>
      <p:sp>
        <p:nvSpPr>
          <p:cNvPr id="103426" name="AutoShape 27"/>
          <p:cNvSpPr>
            <a:spLocks noChangeArrowheads="1"/>
          </p:cNvSpPr>
          <p:nvPr/>
        </p:nvSpPr>
        <p:spPr bwMode="auto">
          <a:xfrm>
            <a:off x="3276600" y="404813"/>
            <a:ext cx="5867400" cy="433387"/>
          </a:xfrm>
          <a:prstGeom prst="wedgeRoundRectCallout">
            <a:avLst>
              <a:gd name="adj1" fmla="val -54574"/>
              <a:gd name="adj2" fmla="val 116667"/>
              <a:gd name="adj3" fmla="val 16667"/>
            </a:avLst>
          </a:prstGeom>
          <a:solidFill>
            <a:srgbClr val="FFCCFF"/>
          </a:solidFill>
          <a:ln w="9525">
            <a:solidFill>
              <a:schemeClr val="tx1"/>
            </a:solidFill>
            <a:miter lim="800000"/>
            <a:headEnd/>
            <a:tailEnd/>
          </a:ln>
        </p:spPr>
        <p:txBody>
          <a:bodyPr/>
          <a:lstStyle/>
          <a:p>
            <a:pPr eaLnBrk="0" hangingPunct="0"/>
            <a:r>
              <a:rPr lang="fr-FR" sz="2000" b="1" i="1"/>
              <a:t>"Let’s have a trip through our languages"</a:t>
            </a:r>
          </a:p>
        </p:txBody>
      </p:sp>
      <p:pic>
        <p:nvPicPr>
          <p:cNvPr id="103427" name="Picture 6"/>
          <p:cNvPicPr>
            <a:picLocks noChangeAspect="1" noChangeArrowheads="1"/>
          </p:cNvPicPr>
          <p:nvPr/>
        </p:nvPicPr>
        <p:blipFill>
          <a:blip r:embed="rId4"/>
          <a:srcRect/>
          <a:stretch>
            <a:fillRect/>
          </a:stretch>
        </p:blipFill>
        <p:spPr bwMode="auto">
          <a:xfrm>
            <a:off x="3203575" y="4365625"/>
            <a:ext cx="5940425" cy="1374775"/>
          </a:xfrm>
          <a:prstGeom prst="rect">
            <a:avLst/>
          </a:prstGeom>
          <a:noFill/>
          <a:ln w="9525">
            <a:noFill/>
            <a:miter lim="800000"/>
            <a:headEnd/>
            <a:tailEnd/>
          </a:ln>
        </p:spPr>
      </p:pic>
      <p:sp>
        <p:nvSpPr>
          <p:cNvPr id="2" name="AutoShape 27"/>
          <p:cNvSpPr>
            <a:spLocks noChangeArrowheads="1"/>
          </p:cNvSpPr>
          <p:nvPr/>
        </p:nvSpPr>
        <p:spPr bwMode="auto">
          <a:xfrm>
            <a:off x="2700338" y="4005263"/>
            <a:ext cx="6443662" cy="1395412"/>
          </a:xfrm>
          <a:prstGeom prst="wedgeRoundRectCallout">
            <a:avLst>
              <a:gd name="adj1" fmla="val -63944"/>
              <a:gd name="adj2" fmla="val -3356"/>
              <a:gd name="adj3" fmla="val 16667"/>
            </a:avLst>
          </a:prstGeom>
          <a:solidFill>
            <a:srgbClr val="FFCCFF"/>
          </a:solidFill>
          <a:ln w="9525">
            <a:solidFill>
              <a:schemeClr val="tx1"/>
            </a:solidFill>
            <a:miter lim="800000"/>
            <a:headEnd/>
            <a:tailEnd/>
          </a:ln>
        </p:spPr>
        <p:txBody>
          <a:bodyPr/>
          <a:lstStyle/>
          <a:p>
            <a:pPr eaLnBrk="0" hangingPunct="0"/>
            <a:r>
              <a:rPr lang="fr-FR" sz="2000"/>
              <a:t>"</a:t>
            </a:r>
            <a:r>
              <a:rPr lang="fr-FR" sz="2000" i="1"/>
              <a:t>Our friends</a:t>
            </a:r>
            <a:r>
              <a:rPr lang="fr-FR" sz="2000"/>
              <a:t> [speaking different romance languages and understanding each other] </a:t>
            </a:r>
            <a:r>
              <a:rPr lang="fr-FR" sz="2000" i="1"/>
              <a:t>are studying the solar system. They are observing the pictures in an atlas. Listen carefully to what they are saying</a:t>
            </a:r>
            <a:r>
              <a:rPr lang="fr-FR" sz="2000"/>
              <a:t>."</a:t>
            </a:r>
          </a:p>
        </p:txBody>
      </p:sp>
      <p:pic>
        <p:nvPicPr>
          <p:cNvPr id="264200" name="Picture 8"/>
          <p:cNvPicPr>
            <a:picLocks noChangeAspect="1" noChangeArrowheads="1"/>
          </p:cNvPicPr>
          <p:nvPr/>
        </p:nvPicPr>
        <p:blipFill>
          <a:blip r:embed="rId4"/>
          <a:srcRect/>
          <a:stretch>
            <a:fillRect/>
          </a:stretch>
        </p:blipFill>
        <p:spPr bwMode="auto">
          <a:xfrm>
            <a:off x="3203575" y="4437063"/>
            <a:ext cx="5940425" cy="1374775"/>
          </a:xfrm>
          <a:prstGeom prst="rect">
            <a:avLst/>
          </a:prstGeom>
          <a:noFill/>
          <a:ln w="9525">
            <a:noFill/>
            <a:miter lim="800000"/>
            <a:headEnd/>
            <a:tailEnd/>
          </a:ln>
        </p:spPr>
      </p:pic>
      <p:sp>
        <p:nvSpPr>
          <p:cNvPr id="103430" name="Text Box 12"/>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8791956B-DAC0-4B46-8760-13F960A85FB6}" type="slidenum">
              <a:rPr lang="fr-FR" sz="2400" b="1">
                <a:solidFill>
                  <a:schemeClr val="accent2"/>
                </a:solidFill>
              </a:rPr>
              <a:pPr algn="ctr" eaLnBrk="0" hangingPunct="0">
                <a:spcBef>
                  <a:spcPct val="50000"/>
                </a:spcBef>
              </a:pPr>
              <a:t>43</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4200"/>
                                        </p:tgtEl>
                                        <p:attrNameLst>
                                          <p:attrName>style.visibility</p:attrName>
                                        </p:attrNameLst>
                                      </p:cBhvr>
                                      <p:to>
                                        <p:strVal val="visible"/>
                                      </p:to>
                                    </p:set>
                                  </p:childTnLst>
                                </p:cTn>
                              </p:par>
                            </p:childTnLst>
                          </p:cTn>
                        </p:par>
                        <p:par>
                          <p:cTn id="12" fill="hold">
                            <p:stCondLst>
                              <p:cond delay="0"/>
                            </p:stCondLst>
                            <p:childTnLst>
                              <p:par>
                                <p:cTn id="13" presetID="6" presetClass="emph" presetSubtype="0" fill="hold" nodeType="afterEffect">
                                  <p:stCondLst>
                                    <p:cond delay="0"/>
                                  </p:stCondLst>
                                  <p:childTnLst>
                                    <p:animScale>
                                      <p:cBhvr>
                                        <p:cTn id="14" dur="1000" fill="hold"/>
                                        <p:tgtEl>
                                          <p:spTgt spid="26420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6"/>
          <p:cNvSpPr>
            <a:spLocks noGrp="1" noChangeArrowheads="1"/>
          </p:cNvSpPr>
          <p:nvPr>
            <p:ph type="sldNum" sz="quarter" idx="12"/>
          </p:nvPr>
        </p:nvSpPr>
        <p:spPr>
          <a:noFill/>
          <a:ln>
            <a:miter lim="800000"/>
            <a:headEnd/>
            <a:tailEnd/>
          </a:ln>
        </p:spPr>
        <p:txBody>
          <a:bodyPr/>
          <a:lstStyle/>
          <a:p>
            <a:fld id="{821FBD66-A70A-4F3F-B413-EE6A0F1DD463}" type="slidenum">
              <a:rPr lang="fr-FR" smtClean="0"/>
              <a:pPr/>
              <a:t>44</a:t>
            </a:fld>
            <a:endParaRPr lang="fr-FR" smtClean="0"/>
          </a:p>
        </p:txBody>
      </p:sp>
      <p:sp>
        <p:nvSpPr>
          <p:cNvPr id="105474" name="Rectangle 21"/>
          <p:cNvSpPr>
            <a:spLocks noChangeArrowheads="1"/>
          </p:cNvSpPr>
          <p:nvPr/>
        </p:nvSpPr>
        <p:spPr bwMode="auto">
          <a:xfrm>
            <a:off x="3924300" y="3860800"/>
            <a:ext cx="71438" cy="73025"/>
          </a:xfrm>
          <a:prstGeom prst="rect">
            <a:avLst/>
          </a:prstGeom>
          <a:noFill/>
          <a:ln w="9525">
            <a:noFill/>
            <a:miter lim="800000"/>
            <a:headEnd/>
            <a:tailEnd/>
          </a:ln>
        </p:spPr>
        <p:txBody>
          <a:bodyPr wrap="none" anchor="ctr"/>
          <a:lstStyle/>
          <a:p>
            <a:pPr eaLnBrk="0" hangingPunct="0"/>
            <a:endParaRPr lang="en-US"/>
          </a:p>
        </p:txBody>
      </p:sp>
      <p:grpSp>
        <p:nvGrpSpPr>
          <p:cNvPr id="105475" name="Group 29"/>
          <p:cNvGrpSpPr>
            <a:grpSpLocks/>
          </p:cNvGrpSpPr>
          <p:nvPr/>
        </p:nvGrpSpPr>
        <p:grpSpPr bwMode="auto">
          <a:xfrm>
            <a:off x="2579688" y="0"/>
            <a:ext cx="6600825" cy="6858000"/>
            <a:chOff x="1602" y="0"/>
            <a:chExt cx="4158" cy="4320"/>
          </a:xfrm>
        </p:grpSpPr>
        <p:pic>
          <p:nvPicPr>
            <p:cNvPr id="105478" name="Picture 25" descr="Espagnol"/>
            <p:cNvPicPr>
              <a:picLocks noChangeAspect="1" noChangeArrowheads="1"/>
            </p:cNvPicPr>
            <p:nvPr/>
          </p:nvPicPr>
          <p:blipFill>
            <a:blip r:embed="rId3"/>
            <a:srcRect/>
            <a:stretch>
              <a:fillRect/>
            </a:stretch>
          </p:blipFill>
          <p:spPr bwMode="auto">
            <a:xfrm>
              <a:off x="1610" y="1570"/>
              <a:ext cx="4114" cy="1316"/>
            </a:xfrm>
            <a:prstGeom prst="rect">
              <a:avLst/>
            </a:prstGeom>
            <a:noFill/>
            <a:ln w="9525">
              <a:noFill/>
              <a:miter lim="800000"/>
              <a:headEnd/>
              <a:tailEnd/>
            </a:ln>
          </p:spPr>
        </p:pic>
        <p:grpSp>
          <p:nvGrpSpPr>
            <p:cNvPr id="105479" name="Group 26"/>
            <p:cNvGrpSpPr>
              <a:grpSpLocks/>
            </p:cNvGrpSpPr>
            <p:nvPr/>
          </p:nvGrpSpPr>
          <p:grpSpPr bwMode="auto">
            <a:xfrm>
              <a:off x="1602" y="0"/>
              <a:ext cx="4158" cy="4320"/>
              <a:chOff x="1580" y="0"/>
              <a:chExt cx="4158" cy="4320"/>
            </a:xfrm>
          </p:grpSpPr>
          <p:pic>
            <p:nvPicPr>
              <p:cNvPr id="105480" name="Picture 27"/>
              <p:cNvPicPr>
                <a:picLocks noChangeAspect="1" noChangeArrowheads="1"/>
              </p:cNvPicPr>
              <p:nvPr/>
            </p:nvPicPr>
            <p:blipFill>
              <a:blip r:embed="rId4"/>
              <a:srcRect/>
              <a:stretch>
                <a:fillRect/>
              </a:stretch>
            </p:blipFill>
            <p:spPr bwMode="auto">
              <a:xfrm>
                <a:off x="1588" y="0"/>
                <a:ext cx="4150" cy="1570"/>
              </a:xfrm>
              <a:prstGeom prst="rect">
                <a:avLst/>
              </a:prstGeom>
              <a:solidFill>
                <a:srgbClr val="DFE2FD"/>
              </a:solidFill>
              <a:ln w="9525">
                <a:noFill/>
                <a:miter lim="800000"/>
                <a:headEnd/>
                <a:tailEnd/>
              </a:ln>
            </p:spPr>
          </p:pic>
          <p:pic>
            <p:nvPicPr>
              <p:cNvPr id="105481" name="Picture 28"/>
              <p:cNvPicPr>
                <a:picLocks noChangeAspect="1" noChangeArrowheads="1"/>
              </p:cNvPicPr>
              <p:nvPr/>
            </p:nvPicPr>
            <p:blipFill>
              <a:blip r:embed="rId5"/>
              <a:srcRect/>
              <a:stretch>
                <a:fillRect/>
              </a:stretch>
            </p:blipFill>
            <p:spPr bwMode="auto">
              <a:xfrm>
                <a:off x="1580" y="2855"/>
                <a:ext cx="4135" cy="1465"/>
              </a:xfrm>
              <a:prstGeom prst="rect">
                <a:avLst/>
              </a:prstGeom>
              <a:solidFill>
                <a:srgbClr val="DFE2FD"/>
              </a:solidFill>
              <a:ln w="9525">
                <a:noFill/>
                <a:miter lim="800000"/>
                <a:headEnd/>
                <a:tailEnd/>
              </a:ln>
            </p:spPr>
          </p:pic>
        </p:grpSp>
      </p:grpSp>
      <p:sp>
        <p:nvSpPr>
          <p:cNvPr id="104475" name="AutoShape 27"/>
          <p:cNvSpPr>
            <a:spLocks noChangeArrowheads="1"/>
          </p:cNvSpPr>
          <p:nvPr/>
        </p:nvSpPr>
        <p:spPr bwMode="auto">
          <a:xfrm>
            <a:off x="107950" y="0"/>
            <a:ext cx="2555875" cy="3141663"/>
          </a:xfrm>
          <a:prstGeom prst="wedgeRoundRectCallout">
            <a:avLst>
              <a:gd name="adj1" fmla="val 13292"/>
              <a:gd name="adj2" fmla="val 95477"/>
              <a:gd name="adj3" fmla="val 16667"/>
            </a:avLst>
          </a:prstGeom>
          <a:solidFill>
            <a:srgbClr val="FFCCFF"/>
          </a:solidFill>
          <a:ln w="9525">
            <a:solidFill>
              <a:schemeClr val="tx1"/>
            </a:solidFill>
            <a:miter lim="800000"/>
            <a:headEnd/>
            <a:tailEnd/>
          </a:ln>
        </p:spPr>
        <p:txBody>
          <a:bodyPr/>
          <a:lstStyle/>
          <a:p>
            <a:pPr eaLnBrk="0" hangingPunct="0"/>
            <a:r>
              <a:rPr lang="fr-FR" sz="2000" b="1" i="1"/>
              <a:t>"In order to understand what our friends have said, you should read what Bip-bip the Martian has translated into each of our languages."</a:t>
            </a:r>
          </a:p>
        </p:txBody>
      </p:sp>
      <p:sp>
        <p:nvSpPr>
          <p:cNvPr id="105477" name="Text Box 30"/>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F14EDD20-BD5C-419B-B589-E17B50466ECE}" type="slidenum">
              <a:rPr lang="fr-FR" sz="2400" b="1">
                <a:solidFill>
                  <a:schemeClr val="accent2"/>
                </a:solidFill>
              </a:rPr>
              <a:pPr algn="ctr" eaLnBrk="0" hangingPunct="0">
                <a:spcBef>
                  <a:spcPct val="50000"/>
                </a:spcBef>
              </a:pPr>
              <a:t>44</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500"/>
                                  </p:stCondLst>
                                  <p:childTnLst>
                                    <p:set>
                                      <p:cBhvr>
                                        <p:cTn id="6" dur="1" fill="hold">
                                          <p:stCondLst>
                                            <p:cond delay="0"/>
                                          </p:stCondLst>
                                        </p:cTn>
                                        <p:tgtEl>
                                          <p:spTgt spid="104475"/>
                                        </p:tgtEl>
                                        <p:attrNameLst>
                                          <p:attrName>style.visibility</p:attrName>
                                        </p:attrNameLst>
                                      </p:cBhvr>
                                      <p:to>
                                        <p:strVal val="visible"/>
                                      </p:to>
                                    </p:set>
                                    <p:animEffect transition="in" filter="wipe(down)">
                                      <p:cBhvr>
                                        <p:cTn id="7" dur="10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ChangeAspect="1" noChangeArrowheads="1"/>
          </p:cNvPicPr>
          <p:nvPr/>
        </p:nvPicPr>
        <p:blipFill>
          <a:blip r:embed="rId3"/>
          <a:srcRect/>
          <a:stretch>
            <a:fillRect/>
          </a:stretch>
        </p:blipFill>
        <p:spPr bwMode="auto">
          <a:xfrm>
            <a:off x="0" y="1635125"/>
            <a:ext cx="9144000" cy="2514600"/>
          </a:xfrm>
          <a:prstGeom prst="rect">
            <a:avLst/>
          </a:prstGeom>
          <a:noFill/>
          <a:ln w="9525">
            <a:noFill/>
            <a:miter lim="800000"/>
            <a:headEnd/>
            <a:tailEnd/>
          </a:ln>
        </p:spPr>
      </p:pic>
      <p:sp>
        <p:nvSpPr>
          <p:cNvPr id="104475" name="AutoShape 27"/>
          <p:cNvSpPr>
            <a:spLocks noChangeArrowheads="1"/>
          </p:cNvSpPr>
          <p:nvPr/>
        </p:nvSpPr>
        <p:spPr bwMode="auto">
          <a:xfrm>
            <a:off x="0" y="1844675"/>
            <a:ext cx="5940425" cy="431800"/>
          </a:xfrm>
          <a:prstGeom prst="wedgeRoundRectCallout">
            <a:avLst>
              <a:gd name="adj1" fmla="val 3634"/>
              <a:gd name="adj2" fmla="val -210662"/>
              <a:gd name="adj3" fmla="val 16667"/>
            </a:avLst>
          </a:prstGeom>
          <a:solidFill>
            <a:srgbClr val="FFCCFF"/>
          </a:solidFill>
          <a:ln w="9525">
            <a:solidFill>
              <a:schemeClr val="tx1"/>
            </a:solidFill>
            <a:miter lim="800000"/>
            <a:headEnd/>
            <a:tailEnd/>
          </a:ln>
        </p:spPr>
        <p:txBody>
          <a:bodyPr/>
          <a:lstStyle/>
          <a:p>
            <a:pPr eaLnBrk="0" hangingPunct="0"/>
            <a:r>
              <a:rPr lang="en-GB" sz="2000" b="1" i="1"/>
              <a:t>  “ Bib-bip has forgotten one language!”</a:t>
            </a:r>
          </a:p>
        </p:txBody>
      </p:sp>
      <p:sp>
        <p:nvSpPr>
          <p:cNvPr id="2" name="AutoShape 27"/>
          <p:cNvSpPr>
            <a:spLocks noChangeArrowheads="1"/>
          </p:cNvSpPr>
          <p:nvPr/>
        </p:nvSpPr>
        <p:spPr bwMode="auto">
          <a:xfrm>
            <a:off x="34925" y="3032125"/>
            <a:ext cx="8569325" cy="792163"/>
          </a:xfrm>
          <a:prstGeom prst="wedgeRoundRectCallout">
            <a:avLst>
              <a:gd name="adj1" fmla="val 20657"/>
              <a:gd name="adj2" fmla="val 227954"/>
              <a:gd name="adj3" fmla="val 16667"/>
            </a:avLst>
          </a:prstGeom>
          <a:solidFill>
            <a:srgbClr val="FFCCFF"/>
          </a:solidFill>
          <a:ln w="9525">
            <a:solidFill>
              <a:schemeClr val="tx1"/>
            </a:solidFill>
            <a:miter lim="800000"/>
            <a:headEnd/>
            <a:tailEnd/>
          </a:ln>
        </p:spPr>
        <p:txBody>
          <a:bodyPr/>
          <a:lstStyle/>
          <a:p>
            <a:pPr eaLnBrk="0" hangingPunct="0"/>
            <a:r>
              <a:rPr lang="en-GB" sz="2000" b="1" i="1"/>
              <a:t>“Can you write in Italian the conversation which took place between our friends? The other texts should help you!”</a:t>
            </a:r>
          </a:p>
        </p:txBody>
      </p:sp>
      <p:sp>
        <p:nvSpPr>
          <p:cNvPr id="107524" name="Rectangle 5"/>
          <p:cNvSpPr>
            <a:spLocks noChangeArrowheads="1"/>
          </p:cNvSpPr>
          <p:nvPr/>
        </p:nvSpPr>
        <p:spPr bwMode="auto">
          <a:xfrm>
            <a:off x="1042988" y="4221163"/>
            <a:ext cx="2016125" cy="792162"/>
          </a:xfrm>
          <a:prstGeom prst="rect">
            <a:avLst/>
          </a:prstGeom>
          <a:noFill/>
          <a:ln w="9525">
            <a:noFill/>
            <a:miter lim="800000"/>
            <a:headEnd/>
            <a:tailEnd/>
          </a:ln>
        </p:spPr>
        <p:txBody>
          <a:bodyPr wrap="none" anchor="ctr"/>
          <a:lstStyle/>
          <a:p>
            <a:pPr eaLnBrk="0" hangingPunct="0"/>
            <a:endParaRPr lang="en-US"/>
          </a:p>
        </p:txBody>
      </p:sp>
      <p:sp>
        <p:nvSpPr>
          <p:cNvPr id="107525" name="Text Box 6"/>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F5EE20EA-68D3-45AC-BF99-247DC38DE1A8}" type="slidenum">
              <a:rPr lang="fr-FR" sz="2400" b="1">
                <a:solidFill>
                  <a:schemeClr val="accent2"/>
                </a:solidFill>
              </a:rPr>
              <a:pPr algn="ctr" eaLnBrk="0" hangingPunct="0">
                <a:spcBef>
                  <a:spcPct val="50000"/>
                </a:spcBef>
              </a:pPr>
              <a:t>45</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500"/>
                                  </p:stCondLst>
                                  <p:childTnLst>
                                    <p:set>
                                      <p:cBhvr>
                                        <p:cTn id="6" dur="1" fill="hold">
                                          <p:stCondLst>
                                            <p:cond delay="0"/>
                                          </p:stCondLst>
                                        </p:cTn>
                                        <p:tgtEl>
                                          <p:spTgt spid="104475"/>
                                        </p:tgtEl>
                                        <p:attrNameLst>
                                          <p:attrName>style.visibility</p:attrName>
                                        </p:attrNameLst>
                                      </p:cBhvr>
                                      <p:to>
                                        <p:strVal val="visible"/>
                                      </p:to>
                                    </p:set>
                                    <p:animEffect transition="in" filter="wipe(down)">
                                      <p:cBhvr>
                                        <p:cTn id="7" dur="1000"/>
                                        <p:tgtEl>
                                          <p:spTgt spid="104475"/>
                                        </p:tgtEl>
                                      </p:cBhvr>
                                    </p:animEffect>
                                  </p:childTnLst>
                                </p:cTn>
                              </p:par>
                            </p:childTnLst>
                          </p:cTn>
                        </p:par>
                        <p:par>
                          <p:cTn id="8" fill="hold">
                            <p:stCondLst>
                              <p:cond delay="2500"/>
                            </p:stCondLst>
                            <p:childTnLst>
                              <p:par>
                                <p:cTn id="9" presetID="22" presetClass="entr" presetSubtype="4" fill="hold" grpId="0" nodeType="afterEffect">
                                  <p:stCondLst>
                                    <p:cond delay="150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3"/>
          <a:srcRect/>
          <a:stretch>
            <a:fillRect/>
          </a:stretch>
        </p:blipFill>
        <p:spPr bwMode="auto">
          <a:xfrm>
            <a:off x="119063" y="2636838"/>
            <a:ext cx="8905875" cy="2752725"/>
          </a:xfrm>
          <a:prstGeom prst="rect">
            <a:avLst/>
          </a:prstGeom>
          <a:noFill/>
          <a:ln w="9525">
            <a:noFill/>
            <a:miter lim="800000"/>
            <a:headEnd/>
            <a:tailEnd/>
          </a:ln>
        </p:spPr>
      </p:pic>
      <p:sp>
        <p:nvSpPr>
          <p:cNvPr id="104475" name="AutoShape 27"/>
          <p:cNvSpPr>
            <a:spLocks noChangeArrowheads="1"/>
          </p:cNvSpPr>
          <p:nvPr/>
        </p:nvSpPr>
        <p:spPr bwMode="auto">
          <a:xfrm>
            <a:off x="1258888" y="0"/>
            <a:ext cx="7885112" cy="692150"/>
          </a:xfrm>
          <a:prstGeom prst="wedgeRoundRectCallout">
            <a:avLst>
              <a:gd name="adj1" fmla="val 21954"/>
              <a:gd name="adj2" fmla="val 181194"/>
              <a:gd name="adj3" fmla="val 16667"/>
            </a:avLst>
          </a:prstGeom>
          <a:solidFill>
            <a:srgbClr val="FFCCFF"/>
          </a:solidFill>
          <a:ln w="9525">
            <a:solidFill>
              <a:schemeClr val="tx1"/>
            </a:solidFill>
            <a:miter lim="800000"/>
            <a:headEnd/>
            <a:tailEnd/>
          </a:ln>
        </p:spPr>
        <p:txBody>
          <a:bodyPr/>
          <a:lstStyle/>
          <a:p>
            <a:pPr eaLnBrk="0" hangingPunct="0"/>
            <a:r>
              <a:rPr lang="fr-FR" sz="2000" b="1"/>
              <a:t>Comprehension activities are followed by tasks involving a comparative reflection on language…</a:t>
            </a:r>
          </a:p>
        </p:txBody>
      </p:sp>
      <p:sp>
        <p:nvSpPr>
          <p:cNvPr id="2" name="AutoShape 27"/>
          <p:cNvSpPr>
            <a:spLocks noChangeArrowheads="1"/>
          </p:cNvSpPr>
          <p:nvPr/>
        </p:nvSpPr>
        <p:spPr bwMode="auto">
          <a:xfrm>
            <a:off x="0" y="1916113"/>
            <a:ext cx="7885113" cy="792162"/>
          </a:xfrm>
          <a:prstGeom prst="wedgeRoundRectCallout">
            <a:avLst>
              <a:gd name="adj1" fmla="val -12634"/>
              <a:gd name="adj2" fmla="val -131764"/>
              <a:gd name="adj3" fmla="val 16667"/>
            </a:avLst>
          </a:prstGeom>
          <a:solidFill>
            <a:srgbClr val="FFCCFF"/>
          </a:solidFill>
          <a:ln w="9525">
            <a:solidFill>
              <a:schemeClr val="tx1"/>
            </a:solidFill>
            <a:miter lim="800000"/>
            <a:headEnd/>
            <a:tailEnd/>
          </a:ln>
        </p:spPr>
        <p:txBody>
          <a:bodyPr/>
          <a:lstStyle/>
          <a:p>
            <a:pPr eaLnBrk="0" hangingPunct="0"/>
            <a:r>
              <a:rPr lang="fr-FR" b="1" i="1"/>
              <a:t>"Observe the words in bold in documents 2 and 5. Find some similarities between them. Try to complete the following table"</a:t>
            </a:r>
            <a:endParaRPr lang="fr-FR" sz="2000" b="1"/>
          </a:p>
        </p:txBody>
      </p:sp>
      <p:graphicFrame>
        <p:nvGraphicFramePr>
          <p:cNvPr id="266361" name="Group 121"/>
          <p:cNvGraphicFramePr>
            <a:graphicFrameLocks noGrp="1"/>
          </p:cNvGraphicFramePr>
          <p:nvPr>
            <p:ph/>
          </p:nvPr>
        </p:nvGraphicFramePr>
        <p:xfrm>
          <a:off x="144463" y="5988050"/>
          <a:ext cx="8820150" cy="465138"/>
        </p:xfrm>
        <a:graphic>
          <a:graphicData uri="http://schemas.openxmlformats.org/drawingml/2006/table">
            <a:tbl>
              <a:tblPr/>
              <a:tblGrid>
                <a:gridCol w="1260475"/>
                <a:gridCol w="1258887"/>
                <a:gridCol w="1260475"/>
                <a:gridCol w="1260475"/>
                <a:gridCol w="1260475"/>
                <a:gridCol w="1258888"/>
                <a:gridCol w="1260475"/>
              </a:tblGrid>
              <a:tr h="4651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t>
                      </a:r>
                      <a:r>
                        <a:rPr kumimoji="0" lang="en-US" sz="2400" b="0" i="0" u="none" strike="noStrike" cap="none" normalizeH="0" baseline="0" smtClean="0">
                          <a:ln>
                            <a:noFill/>
                          </a:ln>
                          <a:solidFill>
                            <a:schemeClr val="tx1"/>
                          </a:solidFill>
                          <a:effectLst/>
                          <a:latin typeface="Arial" charset="0"/>
                          <a:cs typeface="Arial" charset="0"/>
                        </a:rPr>
                        <a: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66360" name="Picture 120"/>
          <p:cNvPicPr>
            <a:picLocks noChangeAspect="1" noChangeArrowheads="1"/>
          </p:cNvPicPr>
          <p:nvPr/>
        </p:nvPicPr>
        <p:blipFill>
          <a:blip r:embed="rId4"/>
          <a:srcRect/>
          <a:stretch>
            <a:fillRect/>
          </a:stretch>
        </p:blipFill>
        <p:spPr bwMode="auto">
          <a:xfrm>
            <a:off x="1692275" y="4076700"/>
            <a:ext cx="485775" cy="523875"/>
          </a:xfrm>
          <a:prstGeom prst="rect">
            <a:avLst/>
          </a:prstGeom>
          <a:noFill/>
          <a:ln w="9525">
            <a:noFill/>
            <a:miter lim="800000"/>
            <a:headEnd/>
            <a:tailEnd/>
          </a:ln>
        </p:spPr>
      </p:pic>
      <p:sp>
        <p:nvSpPr>
          <p:cNvPr id="3" name="AutoShape 27"/>
          <p:cNvSpPr>
            <a:spLocks noChangeArrowheads="1"/>
          </p:cNvSpPr>
          <p:nvPr/>
        </p:nvSpPr>
        <p:spPr bwMode="auto">
          <a:xfrm>
            <a:off x="684213" y="5300663"/>
            <a:ext cx="6751637" cy="431800"/>
          </a:xfrm>
          <a:prstGeom prst="wedgeRoundRectCallout">
            <a:avLst>
              <a:gd name="adj1" fmla="val -32528"/>
              <a:gd name="adj2" fmla="val -229412"/>
              <a:gd name="adj3" fmla="val 16667"/>
            </a:avLst>
          </a:prstGeom>
          <a:solidFill>
            <a:srgbClr val="FFCCFF"/>
          </a:solidFill>
          <a:ln w="9525">
            <a:solidFill>
              <a:schemeClr val="tx1"/>
            </a:solidFill>
            <a:miter lim="800000"/>
            <a:headEnd/>
            <a:tailEnd/>
          </a:ln>
        </p:spPr>
        <p:txBody>
          <a:bodyPr/>
          <a:lstStyle/>
          <a:p>
            <a:pPr eaLnBrk="0" hangingPunct="0"/>
            <a:r>
              <a:rPr lang="fr-FR" b="1"/>
              <a:t>The pupils discover the following correspondances:</a:t>
            </a:r>
            <a:endParaRPr lang="fr-FR" sz="2000" b="1"/>
          </a:p>
        </p:txBody>
      </p:sp>
      <p:sp>
        <p:nvSpPr>
          <p:cNvPr id="109592" name="Text Box 122"/>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ABC87F27-36AC-453A-B4DF-FFF5F9F47D51}" type="slidenum">
              <a:rPr lang="fr-FR" sz="2400" b="1">
                <a:solidFill>
                  <a:schemeClr val="accent2"/>
                </a:solidFill>
              </a:rPr>
              <a:pPr algn="ctr" eaLnBrk="0" hangingPunct="0">
                <a:spcBef>
                  <a:spcPct val="50000"/>
                </a:spcBef>
              </a:pPr>
              <a:t>46</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104475"/>
                                        </p:tgtEl>
                                        <p:attrNameLst>
                                          <p:attrName>style.visibility</p:attrName>
                                        </p:attrNameLst>
                                      </p:cBhvr>
                                      <p:to>
                                        <p:strVal val="visible"/>
                                      </p:to>
                                    </p:set>
                                    <p:animEffect transition="in" filter="wipe(down)">
                                      <p:cBhvr>
                                        <p:cTn id="7" dur="1000"/>
                                        <p:tgtEl>
                                          <p:spTgt spid="1044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266360"/>
                                        </p:tgtEl>
                                        <p:attrNameLst>
                                          <p:attrName>style.visibility</p:attrName>
                                        </p:attrNameLst>
                                      </p:cBhvr>
                                      <p:to>
                                        <p:strVal val="visible"/>
                                      </p:to>
                                    </p:set>
                                    <p:anim calcmode="lin" valueType="num">
                                      <p:cBhvr>
                                        <p:cTn id="17" dur="1000" fill="hold"/>
                                        <p:tgtEl>
                                          <p:spTgt spid="266360"/>
                                        </p:tgtEl>
                                        <p:attrNameLst>
                                          <p:attrName>ppt_w</p:attrName>
                                        </p:attrNameLst>
                                      </p:cBhvr>
                                      <p:tavLst>
                                        <p:tav tm="0">
                                          <p:val>
                                            <p:strVal val="#ppt_w*0.70"/>
                                          </p:val>
                                        </p:tav>
                                        <p:tav tm="100000">
                                          <p:val>
                                            <p:strVal val="#ppt_w"/>
                                          </p:val>
                                        </p:tav>
                                      </p:tavLst>
                                    </p:anim>
                                    <p:anim calcmode="lin" valueType="num">
                                      <p:cBhvr>
                                        <p:cTn id="18" dur="1000" fill="hold"/>
                                        <p:tgtEl>
                                          <p:spTgt spid="266360"/>
                                        </p:tgtEl>
                                        <p:attrNameLst>
                                          <p:attrName>ppt_h</p:attrName>
                                        </p:attrNameLst>
                                      </p:cBhvr>
                                      <p:tavLst>
                                        <p:tav tm="0">
                                          <p:val>
                                            <p:strVal val="#ppt_h"/>
                                          </p:val>
                                        </p:tav>
                                        <p:tav tm="100000">
                                          <p:val>
                                            <p:strVal val="#ppt_h"/>
                                          </p:val>
                                        </p:tav>
                                      </p:tavLst>
                                    </p:anim>
                                    <p:animEffect transition="in" filter="fade">
                                      <p:cBhvr>
                                        <p:cTn id="19" dur="1000"/>
                                        <p:tgtEl>
                                          <p:spTgt spid="266360"/>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1000"/>
                                        <p:tgtEl>
                                          <p:spTgt spid="3"/>
                                        </p:tgtEl>
                                      </p:cBhvr>
                                    </p:animEffect>
                                  </p:childTnLst>
                                </p:cTn>
                              </p:par>
                            </p:childTnLst>
                          </p:cTn>
                        </p:par>
                        <p:par>
                          <p:cTn id="24" fill="hold">
                            <p:stCondLst>
                              <p:cond delay="2000"/>
                            </p:stCondLst>
                            <p:childTnLst>
                              <p:par>
                                <p:cTn id="25" presetID="22" presetClass="entr" presetSubtype="1" fill="hold" nodeType="afterEffect">
                                  <p:stCondLst>
                                    <p:cond delay="1500"/>
                                  </p:stCondLst>
                                  <p:childTnLst>
                                    <p:set>
                                      <p:cBhvr>
                                        <p:cTn id="26" dur="1" fill="hold">
                                          <p:stCondLst>
                                            <p:cond delay="0"/>
                                          </p:stCondLst>
                                        </p:cTn>
                                        <p:tgtEl>
                                          <p:spTgt spid="266361"/>
                                        </p:tgtEl>
                                        <p:attrNameLst>
                                          <p:attrName>style.visibility</p:attrName>
                                        </p:attrNameLst>
                                      </p:cBhvr>
                                      <p:to>
                                        <p:strVal val="visible"/>
                                      </p:to>
                                    </p:set>
                                    <p:animEffect transition="in" filter="wipe(up)">
                                      <p:cBhvr>
                                        <p:cTn id="27" dur="1000"/>
                                        <p:tgtEl>
                                          <p:spTgt spid="266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6"/>
          <p:cNvSpPr>
            <a:spLocks noGrp="1" noChangeArrowheads="1"/>
          </p:cNvSpPr>
          <p:nvPr>
            <p:ph type="sldNum" sz="quarter" idx="12"/>
          </p:nvPr>
        </p:nvSpPr>
        <p:spPr>
          <a:noFill/>
          <a:ln>
            <a:miter lim="800000"/>
            <a:headEnd/>
            <a:tailEnd/>
          </a:ln>
        </p:spPr>
        <p:txBody>
          <a:bodyPr/>
          <a:lstStyle/>
          <a:p>
            <a:fld id="{4E855914-2F04-4B42-BF01-A6CC96DCB7AE}" type="slidenum">
              <a:rPr lang="fr-FR" smtClean="0"/>
              <a:pPr/>
              <a:t>47</a:t>
            </a:fld>
            <a:endParaRPr lang="fr-FR" smtClean="0"/>
          </a:p>
        </p:txBody>
      </p:sp>
      <p:sp>
        <p:nvSpPr>
          <p:cNvPr id="111618" name="AutoShape 2"/>
          <p:cNvSpPr>
            <a:spLocks noChangeArrowheads="1"/>
          </p:cNvSpPr>
          <p:nvPr/>
        </p:nvSpPr>
        <p:spPr bwMode="auto">
          <a:xfrm>
            <a:off x="1835150" y="368300"/>
            <a:ext cx="7308850" cy="6489700"/>
          </a:xfrm>
          <a:prstGeom prst="wedgeRoundRectCallout">
            <a:avLst>
              <a:gd name="adj1" fmla="val -54907"/>
              <a:gd name="adj2" fmla="val -39505"/>
              <a:gd name="adj3" fmla="val 16667"/>
            </a:avLst>
          </a:prstGeom>
          <a:solidFill>
            <a:srgbClr val="FFFFCC"/>
          </a:solidFill>
          <a:ln w="9525">
            <a:solidFill>
              <a:schemeClr val="tx1"/>
            </a:solidFill>
            <a:miter lim="800000"/>
            <a:headEnd/>
            <a:tailEnd/>
          </a:ln>
        </p:spPr>
        <p:txBody>
          <a:bodyPr/>
          <a:lstStyle/>
          <a:p>
            <a:pPr algn="ctr"/>
            <a:endParaRPr lang="en-GB" sz="2400">
              <a:latin typeface="Times New Roman" pitchFamily="18" charset="0"/>
            </a:endParaRPr>
          </a:p>
        </p:txBody>
      </p:sp>
      <p:sp>
        <p:nvSpPr>
          <p:cNvPr id="111619" name="Text Box 3"/>
          <p:cNvSpPr txBox="1">
            <a:spLocks noChangeArrowheads="1"/>
          </p:cNvSpPr>
          <p:nvPr/>
        </p:nvSpPr>
        <p:spPr bwMode="auto">
          <a:xfrm>
            <a:off x="8459788" y="638175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84157230-2BDC-4936-A5B8-2109E9E9E35A}" type="slidenum">
              <a:rPr lang="fr-FR" sz="2400" b="1">
                <a:solidFill>
                  <a:schemeClr val="accent2"/>
                </a:solidFill>
              </a:rPr>
              <a:pPr algn="ctr" eaLnBrk="0" hangingPunct="0">
                <a:spcBef>
                  <a:spcPct val="50000"/>
                </a:spcBef>
              </a:pPr>
              <a:t>47</a:t>
            </a:fld>
            <a:endParaRPr lang="fr-FR" sz="2400" b="1">
              <a:solidFill>
                <a:schemeClr val="accent2"/>
              </a:solidFill>
            </a:endParaRPr>
          </a:p>
        </p:txBody>
      </p:sp>
      <p:grpSp>
        <p:nvGrpSpPr>
          <p:cNvPr id="111620" name="Group 4"/>
          <p:cNvGrpSpPr>
            <a:grpSpLocks/>
          </p:cNvGrpSpPr>
          <p:nvPr/>
        </p:nvGrpSpPr>
        <p:grpSpPr bwMode="auto">
          <a:xfrm>
            <a:off x="34925" y="0"/>
            <a:ext cx="1684338" cy="2354263"/>
            <a:chOff x="22" y="0"/>
            <a:chExt cx="1061" cy="1483"/>
          </a:xfrm>
        </p:grpSpPr>
        <p:pic>
          <p:nvPicPr>
            <p:cNvPr id="111628" name="Picture 5"/>
            <p:cNvPicPr>
              <a:picLocks noChangeAspect="1" noChangeArrowheads="1"/>
            </p:cNvPicPr>
            <p:nvPr/>
          </p:nvPicPr>
          <p:blipFill>
            <a:blip r:embed="rId3"/>
            <a:srcRect/>
            <a:stretch>
              <a:fillRect/>
            </a:stretch>
          </p:blipFill>
          <p:spPr bwMode="auto">
            <a:xfrm>
              <a:off x="22" y="0"/>
              <a:ext cx="1061" cy="1089"/>
            </a:xfrm>
            <a:prstGeom prst="rect">
              <a:avLst/>
            </a:prstGeom>
            <a:noFill/>
            <a:ln w="9525">
              <a:noFill/>
              <a:round/>
              <a:headEnd/>
              <a:tailEnd/>
            </a:ln>
          </p:spPr>
        </p:pic>
        <p:sp>
          <p:nvSpPr>
            <p:cNvPr id="111629" name="Text Box 6"/>
            <p:cNvSpPr txBox="1">
              <a:spLocks noChangeArrowheads="1"/>
            </p:cNvSpPr>
            <p:nvPr/>
          </p:nvSpPr>
          <p:spPr bwMode="auto">
            <a:xfrm>
              <a:off x="22" y="1071"/>
              <a:ext cx="1020" cy="412"/>
            </a:xfrm>
            <a:prstGeom prst="rect">
              <a:avLst/>
            </a:prstGeom>
            <a:solidFill>
              <a:srgbClr val="DFE2FD"/>
            </a:solidFill>
            <a:ln w="12700">
              <a:solidFill>
                <a:schemeClr val="tx1"/>
              </a:solidFill>
              <a:miter lim="800000"/>
              <a:headEnd/>
              <a:tailEnd/>
            </a:ln>
          </p:spPr>
          <p:txBody>
            <a:bodyPr>
              <a:spAutoFit/>
            </a:bodyPr>
            <a:lstStyle/>
            <a:p>
              <a:pPr algn="ctr" eaLnBrk="0" hangingPunct="0">
                <a:spcBef>
                  <a:spcPct val="50000"/>
                </a:spcBef>
              </a:pPr>
              <a:r>
                <a:rPr lang="fr-FR" b="1"/>
                <a:t>Professor PhD Uhu</a:t>
              </a:r>
            </a:p>
          </p:txBody>
        </p:sp>
      </p:grpSp>
      <p:sp>
        <p:nvSpPr>
          <p:cNvPr id="111621" name="Text Box 6"/>
          <p:cNvSpPr txBox="1">
            <a:spLocks noChangeArrowheads="1"/>
          </p:cNvSpPr>
          <p:nvPr/>
        </p:nvSpPr>
        <p:spPr bwMode="auto">
          <a:xfrm>
            <a:off x="2124075" y="549275"/>
            <a:ext cx="6840538" cy="523875"/>
          </a:xfrm>
          <a:prstGeom prst="rect">
            <a:avLst/>
          </a:prstGeom>
          <a:noFill/>
          <a:ln w="9525">
            <a:noFill/>
            <a:miter lim="800000"/>
            <a:headEnd/>
            <a:tailEnd/>
          </a:ln>
        </p:spPr>
        <p:txBody>
          <a:bodyPr>
            <a:spAutoFit/>
          </a:bodyPr>
          <a:lstStyle/>
          <a:p>
            <a:pPr eaLnBrk="0" hangingPunct="0"/>
            <a:r>
              <a:rPr lang="fr-FR" sz="2800" b="1" u="sng">
                <a:solidFill>
                  <a:srgbClr val="0000CC"/>
                </a:solidFill>
              </a:rPr>
              <a:t>Intercultural approach </a:t>
            </a:r>
          </a:p>
        </p:txBody>
      </p:sp>
      <p:sp>
        <p:nvSpPr>
          <p:cNvPr id="177160" name="Text Box 6"/>
          <p:cNvSpPr txBox="1">
            <a:spLocks noChangeArrowheads="1"/>
          </p:cNvSpPr>
          <p:nvPr/>
        </p:nvSpPr>
        <p:spPr bwMode="auto">
          <a:xfrm>
            <a:off x="1908175" y="946150"/>
            <a:ext cx="7235825" cy="3706813"/>
          </a:xfrm>
          <a:prstGeom prst="rect">
            <a:avLst/>
          </a:prstGeom>
          <a:noFill/>
          <a:ln w="9525">
            <a:noFill/>
            <a:miter lim="800000"/>
            <a:headEnd/>
            <a:tailEnd/>
          </a:ln>
        </p:spPr>
        <p:txBody>
          <a:bodyPr>
            <a:spAutoFit/>
          </a:bodyPr>
          <a:lstStyle/>
          <a:p>
            <a:pPr eaLnBrk="0" hangingPunct="0">
              <a:lnSpc>
                <a:spcPct val="90000"/>
              </a:lnSpc>
            </a:pPr>
            <a:r>
              <a:rPr lang="en-US" sz="2400" b="1">
                <a:solidFill>
                  <a:srgbClr val="663300"/>
                </a:solidFill>
              </a:rPr>
              <a:t>The </a:t>
            </a:r>
            <a:r>
              <a:rPr lang="en-US" sz="2400" b="1" i="1">
                <a:solidFill>
                  <a:srgbClr val="663300"/>
                </a:solidFill>
              </a:rPr>
              <a:t>Intercultural approach</a:t>
            </a:r>
            <a:r>
              <a:rPr lang="en-US" sz="2400" b="1">
                <a:solidFill>
                  <a:srgbClr val="663300"/>
                </a:solidFill>
              </a:rPr>
              <a:t> has already had a clear influence on the methodology of language teaching and is therefore </a:t>
            </a:r>
            <a:r>
              <a:rPr lang="en-US" sz="2400" b="1">
                <a:solidFill>
                  <a:srgbClr val="0000CC"/>
                </a:solidFill>
              </a:rPr>
              <a:t>relatively well-known</a:t>
            </a:r>
            <a:r>
              <a:rPr lang="en-US" sz="2400" b="1">
                <a:solidFill>
                  <a:srgbClr val="663300"/>
                </a:solidFill>
              </a:rPr>
              <a:t>.</a:t>
            </a:r>
          </a:p>
          <a:p>
            <a:pPr eaLnBrk="0" hangingPunct="0">
              <a:lnSpc>
                <a:spcPct val="90000"/>
              </a:lnSpc>
            </a:pPr>
            <a:r>
              <a:rPr lang="en-US" sz="2400" b="1">
                <a:solidFill>
                  <a:srgbClr val="663300"/>
                </a:solidFill>
              </a:rPr>
              <a:t>Its many variants are all based on didactic principles which recommend </a:t>
            </a:r>
            <a:r>
              <a:rPr lang="en-US" sz="2400" b="1">
                <a:solidFill>
                  <a:srgbClr val="0000CC"/>
                </a:solidFill>
              </a:rPr>
              <a:t>relying on phenomena pertaining to one cultural area to approach phenomena pertaining to another one</a:t>
            </a:r>
            <a:r>
              <a:rPr lang="en-US" sz="2400" b="1">
                <a:solidFill>
                  <a:srgbClr val="663300"/>
                </a:solidFill>
              </a:rPr>
              <a:t>. They also advocate developing strategies to promote </a:t>
            </a:r>
            <a:r>
              <a:rPr lang="en-US" sz="2400" b="1">
                <a:solidFill>
                  <a:srgbClr val="0000CC"/>
                </a:solidFill>
              </a:rPr>
              <a:t>reflection about contact situations involving persons with different cultural background</a:t>
            </a:r>
            <a:r>
              <a:rPr lang="en-US" sz="2400" b="1">
                <a:solidFill>
                  <a:srgbClr val="663300"/>
                </a:solidFill>
              </a:rPr>
              <a:t>.</a:t>
            </a:r>
            <a:endParaRPr lang="fr-FR" sz="2400" b="1">
              <a:solidFill>
                <a:srgbClr val="663300"/>
              </a:solidFill>
            </a:endParaRPr>
          </a:p>
        </p:txBody>
      </p:sp>
      <p:sp>
        <p:nvSpPr>
          <p:cNvPr id="177161" name="Text Box 6"/>
          <p:cNvSpPr txBox="1">
            <a:spLocks noChangeArrowheads="1"/>
          </p:cNvSpPr>
          <p:nvPr/>
        </p:nvSpPr>
        <p:spPr bwMode="auto">
          <a:xfrm>
            <a:off x="1908175" y="4868863"/>
            <a:ext cx="3024188" cy="822325"/>
          </a:xfrm>
          <a:prstGeom prst="rect">
            <a:avLst/>
          </a:prstGeom>
          <a:noFill/>
          <a:ln w="9525">
            <a:noFill/>
            <a:miter lim="800000"/>
            <a:headEnd/>
            <a:tailEnd/>
          </a:ln>
        </p:spPr>
        <p:txBody>
          <a:bodyPr>
            <a:spAutoFit/>
          </a:bodyPr>
          <a:lstStyle/>
          <a:p>
            <a:pPr eaLnBrk="0" hangingPunct="0"/>
            <a:r>
              <a:rPr lang="en-US" sz="2400" b="1">
                <a:solidFill>
                  <a:srgbClr val="CC3300"/>
                </a:solidFill>
              </a:rPr>
              <a:t>And now, we need</a:t>
            </a:r>
            <a:br>
              <a:rPr lang="en-US" sz="2400" b="1">
                <a:solidFill>
                  <a:srgbClr val="CC3300"/>
                </a:solidFill>
              </a:rPr>
            </a:br>
            <a:r>
              <a:rPr lang="en-US" sz="2400" b="1">
                <a:solidFill>
                  <a:srgbClr val="CC3300"/>
                </a:solidFill>
              </a:rPr>
              <a:t>an example! </a:t>
            </a:r>
            <a:endParaRPr lang="fr-FR" sz="2400" b="1">
              <a:solidFill>
                <a:srgbClr val="CC3300"/>
              </a:solidFill>
            </a:endParaRPr>
          </a:p>
        </p:txBody>
      </p:sp>
      <p:grpSp>
        <p:nvGrpSpPr>
          <p:cNvPr id="3" name="Group 20"/>
          <p:cNvGrpSpPr>
            <a:grpSpLocks/>
          </p:cNvGrpSpPr>
          <p:nvPr/>
        </p:nvGrpSpPr>
        <p:grpSpPr bwMode="auto">
          <a:xfrm>
            <a:off x="0" y="5616575"/>
            <a:ext cx="4408488" cy="1268413"/>
            <a:chOff x="1474" y="2750"/>
            <a:chExt cx="2777" cy="799"/>
          </a:xfrm>
        </p:grpSpPr>
        <p:pic>
          <p:nvPicPr>
            <p:cNvPr id="111625" name="Picture 7"/>
            <p:cNvPicPr>
              <a:picLocks noChangeAspect="1" noChangeArrowheads="1"/>
            </p:cNvPicPr>
            <p:nvPr/>
          </p:nvPicPr>
          <p:blipFill>
            <a:blip r:embed="rId4"/>
            <a:srcRect/>
            <a:stretch>
              <a:fillRect/>
            </a:stretch>
          </p:blipFill>
          <p:spPr bwMode="auto">
            <a:xfrm flipH="1">
              <a:off x="1474" y="2895"/>
              <a:ext cx="344" cy="654"/>
            </a:xfrm>
            <a:prstGeom prst="rect">
              <a:avLst/>
            </a:prstGeom>
            <a:noFill/>
            <a:ln w="9525">
              <a:noFill/>
              <a:round/>
              <a:headEnd/>
              <a:tailEnd/>
            </a:ln>
          </p:spPr>
        </p:pic>
        <p:sp>
          <p:nvSpPr>
            <p:cNvPr id="111626" name="AutoShape 8"/>
            <p:cNvSpPr>
              <a:spLocks noChangeArrowheads="1"/>
            </p:cNvSpPr>
            <p:nvPr/>
          </p:nvSpPr>
          <p:spPr bwMode="auto">
            <a:xfrm flipH="1">
              <a:off x="2087" y="2750"/>
              <a:ext cx="2164" cy="743"/>
            </a:xfrm>
            <a:prstGeom prst="wedgeEllipseCallout">
              <a:avLst>
                <a:gd name="adj1" fmla="val 64370"/>
                <a:gd name="adj2" fmla="val -1282"/>
              </a:avLst>
            </a:prstGeom>
            <a:solidFill>
              <a:schemeClr val="accent1"/>
            </a:solidFill>
            <a:ln w="9525">
              <a:solidFill>
                <a:schemeClr val="tx1"/>
              </a:solidFill>
              <a:miter lim="800000"/>
              <a:headEnd/>
              <a:tailEnd/>
            </a:ln>
          </p:spPr>
          <p:txBody>
            <a:bodyPr/>
            <a:lstStyle/>
            <a:p>
              <a:pPr algn="ctr" eaLnBrk="0" hangingPunct="0"/>
              <a:r>
                <a:rPr lang="fr-FR" sz="1400" b="1"/>
                <a:t>Shh! If you don’t need it go directly </a:t>
              </a:r>
              <a:r>
                <a:rPr lang="fr-FR" sz="1400" b="1">
                  <a:hlinkClick r:id="rId5" action="ppaction://hlinksldjump"/>
                </a:rPr>
                <a:t>to the presentation of the next Approach</a:t>
              </a:r>
              <a:r>
                <a:rPr lang="fr-FR" sz="1400" b="1"/>
                <a:t>!</a:t>
              </a:r>
              <a:endParaRPr lang="fr-FR" sz="1400">
                <a:solidFill>
                  <a:schemeClr val="accent2"/>
                </a:solidFill>
              </a:endParaRPr>
            </a:p>
          </p:txBody>
        </p:sp>
        <p:pic>
          <p:nvPicPr>
            <p:cNvPr id="111627" name="Picture 19" descr="ANd9GcT8umCsW_L0K_JdP7p5ukheMe0npfuDG4aMfweziwJfc4a7AJKd"/>
            <p:cNvPicPr>
              <a:picLocks noChangeAspect="1" noChangeArrowheads="1"/>
            </p:cNvPicPr>
            <p:nvPr/>
          </p:nvPicPr>
          <p:blipFill>
            <a:blip r:embed="rId6"/>
            <a:srcRect/>
            <a:stretch>
              <a:fillRect/>
            </a:stretch>
          </p:blipFill>
          <p:spPr bwMode="auto">
            <a:xfrm>
              <a:off x="1951" y="3022"/>
              <a:ext cx="295" cy="301"/>
            </a:xfrm>
            <a:prstGeom prst="rect">
              <a:avLst/>
            </a:prstGeom>
            <a:noFill/>
            <a:ln w="9525">
              <a:noFill/>
              <a:miter lim="800000"/>
              <a:headEnd/>
              <a:tailEnd/>
            </a:ln>
          </p:spPr>
        </p:pic>
      </p:grpSp>
      <p:sp>
        <p:nvSpPr>
          <p:cNvPr id="104475" name="AutoShape 27"/>
          <p:cNvSpPr>
            <a:spLocks noChangeArrowheads="1"/>
          </p:cNvSpPr>
          <p:nvPr/>
        </p:nvSpPr>
        <p:spPr bwMode="auto">
          <a:xfrm>
            <a:off x="5003800" y="4292600"/>
            <a:ext cx="3851275" cy="1657350"/>
          </a:xfrm>
          <a:prstGeom prst="wedgeRoundRectCallout">
            <a:avLst>
              <a:gd name="adj1" fmla="val -135616"/>
              <a:gd name="adj2" fmla="val -33718"/>
              <a:gd name="adj3" fmla="val 16667"/>
            </a:avLst>
          </a:prstGeom>
          <a:solidFill>
            <a:srgbClr val="FFCCFF"/>
          </a:solidFill>
          <a:ln w="9525">
            <a:solidFill>
              <a:schemeClr val="tx1"/>
            </a:solidFill>
            <a:miter lim="800000"/>
            <a:headEnd/>
            <a:tailEnd/>
          </a:ln>
          <a:effectLst/>
        </p:spPr>
        <p:txBody>
          <a:bodyPr/>
          <a:lstStyle/>
          <a:p>
            <a:pPr eaLnBrk="0" hangingPunct="0"/>
            <a:r>
              <a:rPr lang="en-US" sz="2400" b="1"/>
              <a:t>We of course conceive of these cultural areas as hybrid, open and dynamic.</a:t>
            </a:r>
            <a:endParaRPr lang="fr-FR" sz="2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500"/>
                                  </p:stCondLst>
                                  <p:childTnLst>
                                    <p:set>
                                      <p:cBhvr>
                                        <p:cTn id="6" dur="1" fill="hold">
                                          <p:stCondLst>
                                            <p:cond delay="0"/>
                                          </p:stCondLst>
                                        </p:cTn>
                                        <p:tgtEl>
                                          <p:spTgt spid="177160"/>
                                        </p:tgtEl>
                                        <p:attrNameLst>
                                          <p:attrName>style.visibility</p:attrName>
                                        </p:attrNameLst>
                                      </p:cBhvr>
                                      <p:to>
                                        <p:strVal val="visible"/>
                                      </p:to>
                                    </p:set>
                                    <p:animEffect transition="in" filter="wipe(up)">
                                      <p:cBhvr>
                                        <p:cTn id="7" dur="1000"/>
                                        <p:tgtEl>
                                          <p:spTgt spid="1771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475"/>
                                        </p:tgtEl>
                                        <p:attrNameLst>
                                          <p:attrName>style.visibility</p:attrName>
                                        </p:attrNameLst>
                                      </p:cBhvr>
                                      <p:to>
                                        <p:strVal val="visible"/>
                                      </p:to>
                                    </p:set>
                                    <p:animEffect transition="in" filter="wipe(left)">
                                      <p:cBhvr>
                                        <p:cTn id="12" dur="1000"/>
                                        <p:tgtEl>
                                          <p:spTgt spid="10447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7161"/>
                                        </p:tgtEl>
                                        <p:attrNameLst>
                                          <p:attrName>style.visibility</p:attrName>
                                        </p:attrNameLst>
                                      </p:cBhvr>
                                      <p:to>
                                        <p:strVal val="visible"/>
                                      </p:to>
                                    </p:set>
                                    <p:animEffect transition="in" filter="wipe(up)">
                                      <p:cBhvr>
                                        <p:cTn id="17" dur="1000"/>
                                        <p:tgtEl>
                                          <p:spTgt spid="177161"/>
                                        </p:tgtEl>
                                      </p:cBhvr>
                                    </p:animEffect>
                                  </p:childTnLst>
                                </p:cTn>
                              </p:par>
                            </p:childTnLst>
                          </p:cTn>
                        </p:par>
                        <p:par>
                          <p:cTn id="18" fill="hold">
                            <p:stCondLst>
                              <p:cond delay="1000"/>
                            </p:stCondLst>
                            <p:childTnLst>
                              <p:par>
                                <p:cTn id="19" presetID="7"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3000" fill="hold"/>
                                        <p:tgtEl>
                                          <p:spTgt spid="3"/>
                                        </p:tgtEl>
                                        <p:attrNameLst>
                                          <p:attrName>ppt_x</p:attrName>
                                        </p:attrNameLst>
                                      </p:cBhvr>
                                      <p:tavLst>
                                        <p:tav tm="0">
                                          <p:val>
                                            <p:strVal val="0-#ppt_w/2"/>
                                          </p:val>
                                        </p:tav>
                                        <p:tav tm="100000">
                                          <p:val>
                                            <p:strVal val="#ppt_x"/>
                                          </p:val>
                                        </p:tav>
                                      </p:tavLst>
                                    </p:anim>
                                    <p:anim calcmode="lin" valueType="num">
                                      <p:cBhvr additive="base">
                                        <p:cTn id="22"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0" grpId="0"/>
      <p:bldP spid="177161" grpId="0"/>
      <p:bldP spid="10447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6"/>
          <p:cNvPicPr>
            <a:picLocks noChangeAspect="1" noChangeArrowheads="1"/>
          </p:cNvPicPr>
          <p:nvPr/>
        </p:nvPicPr>
        <p:blipFill>
          <a:blip r:embed="rId3"/>
          <a:srcRect/>
          <a:stretch>
            <a:fillRect/>
          </a:stretch>
        </p:blipFill>
        <p:spPr bwMode="auto">
          <a:xfrm>
            <a:off x="0" y="0"/>
            <a:ext cx="6732588" cy="4351338"/>
          </a:xfrm>
          <a:prstGeom prst="rect">
            <a:avLst/>
          </a:prstGeom>
          <a:noFill/>
          <a:ln w="9525">
            <a:noFill/>
            <a:miter lim="800000"/>
            <a:headEnd/>
            <a:tailEnd/>
          </a:ln>
        </p:spPr>
      </p:pic>
      <p:sp>
        <p:nvSpPr>
          <p:cNvPr id="104475" name="AutoShape 27"/>
          <p:cNvSpPr>
            <a:spLocks noChangeArrowheads="1"/>
          </p:cNvSpPr>
          <p:nvPr/>
        </p:nvSpPr>
        <p:spPr bwMode="auto">
          <a:xfrm>
            <a:off x="827088" y="404813"/>
            <a:ext cx="6553200" cy="620712"/>
          </a:xfrm>
          <a:prstGeom prst="wedgeRoundRectCallout">
            <a:avLst>
              <a:gd name="adj1" fmla="val 61912"/>
              <a:gd name="adj2" fmla="val 143088"/>
              <a:gd name="adj3" fmla="val 16667"/>
            </a:avLst>
          </a:prstGeom>
          <a:solidFill>
            <a:srgbClr val="FFCCFF"/>
          </a:solidFill>
          <a:ln w="9525">
            <a:solidFill>
              <a:schemeClr val="tx1"/>
            </a:solidFill>
            <a:miter lim="800000"/>
            <a:headEnd/>
            <a:tailEnd/>
          </a:ln>
        </p:spPr>
        <p:txBody>
          <a:bodyPr/>
          <a:lstStyle/>
          <a:p>
            <a:pPr eaLnBrk="0" hangingPunct="0"/>
            <a:r>
              <a:rPr lang="fr-FR" b="1"/>
              <a:t>This is from a Journal for Spanish Teaching. The tasks are given in Spanish, for advanced students </a:t>
            </a:r>
          </a:p>
        </p:txBody>
      </p:sp>
      <p:sp>
        <p:nvSpPr>
          <p:cNvPr id="2" name="AutoShape 27"/>
          <p:cNvSpPr>
            <a:spLocks noChangeArrowheads="1"/>
          </p:cNvSpPr>
          <p:nvPr/>
        </p:nvSpPr>
        <p:spPr bwMode="auto">
          <a:xfrm>
            <a:off x="1331913" y="1341438"/>
            <a:ext cx="4824412" cy="287337"/>
          </a:xfrm>
          <a:prstGeom prst="wedgeRoundRectCallout">
            <a:avLst>
              <a:gd name="adj1" fmla="val 67606"/>
              <a:gd name="adj2" fmla="val 135634"/>
              <a:gd name="adj3" fmla="val 16667"/>
            </a:avLst>
          </a:prstGeom>
          <a:solidFill>
            <a:srgbClr val="FFCCFF"/>
          </a:solidFill>
          <a:ln w="9525">
            <a:solidFill>
              <a:schemeClr val="tx1"/>
            </a:solidFill>
            <a:miter lim="800000"/>
            <a:headEnd/>
            <a:tailEnd/>
          </a:ln>
        </p:spPr>
        <p:txBody>
          <a:bodyPr/>
          <a:lstStyle/>
          <a:p>
            <a:pPr eaLnBrk="0" hangingPunct="0"/>
            <a:r>
              <a:rPr lang="en-GB" b="1" i="1"/>
              <a:t>“How do we understand each other?” </a:t>
            </a:r>
          </a:p>
        </p:txBody>
      </p:sp>
      <p:sp>
        <p:nvSpPr>
          <p:cNvPr id="3" name="AutoShape 27"/>
          <p:cNvSpPr>
            <a:spLocks noChangeArrowheads="1"/>
          </p:cNvSpPr>
          <p:nvPr/>
        </p:nvSpPr>
        <p:spPr bwMode="auto">
          <a:xfrm>
            <a:off x="827088" y="4149725"/>
            <a:ext cx="4932362" cy="1873250"/>
          </a:xfrm>
          <a:prstGeom prst="wedgeRoundRectCallout">
            <a:avLst>
              <a:gd name="adj1" fmla="val 55954"/>
              <a:gd name="adj2" fmla="val -5931"/>
              <a:gd name="adj3" fmla="val 16667"/>
            </a:avLst>
          </a:prstGeom>
          <a:solidFill>
            <a:srgbClr val="FFCCFF"/>
          </a:solidFill>
          <a:ln w="9525">
            <a:solidFill>
              <a:schemeClr val="tx1"/>
            </a:solidFill>
            <a:miter lim="800000"/>
            <a:headEnd/>
            <a:tailEnd/>
          </a:ln>
        </p:spPr>
        <p:txBody>
          <a:bodyPr/>
          <a:lstStyle/>
          <a:p>
            <a:pPr eaLnBrk="0" hangingPunct="0"/>
            <a:r>
              <a:rPr lang="fr-FR" b="1" i="1"/>
              <a:t>"You will write a guide for a Spaniard who would like to visit your country. </a:t>
            </a:r>
            <a:br>
              <a:rPr lang="fr-FR" b="1" i="1"/>
            </a:br>
            <a:r>
              <a:rPr lang="fr-FR" b="1" i="1"/>
              <a:t>For this, you will learn how to :</a:t>
            </a:r>
          </a:p>
          <a:p>
            <a:pPr eaLnBrk="0" hangingPunct="0"/>
            <a:r>
              <a:rPr lang="fr-FR" b="1" i="1"/>
              <a:t>- reflect on cultural habits and customs</a:t>
            </a:r>
            <a:br>
              <a:rPr lang="fr-FR" b="1" i="1"/>
            </a:br>
            <a:r>
              <a:rPr lang="fr-FR" b="1" i="1"/>
              <a:t>- advise and warn."</a:t>
            </a:r>
          </a:p>
        </p:txBody>
      </p:sp>
      <p:sp>
        <p:nvSpPr>
          <p:cNvPr id="4" name="AutoShape 27"/>
          <p:cNvSpPr>
            <a:spLocks noChangeArrowheads="1"/>
          </p:cNvSpPr>
          <p:nvPr/>
        </p:nvSpPr>
        <p:spPr bwMode="auto">
          <a:xfrm>
            <a:off x="6084888" y="2060575"/>
            <a:ext cx="3059112" cy="2160588"/>
          </a:xfrm>
          <a:prstGeom prst="wedgeRoundRectCallout">
            <a:avLst>
              <a:gd name="adj1" fmla="val -38222"/>
              <a:gd name="adj2" fmla="val 79097"/>
              <a:gd name="adj3" fmla="val 16667"/>
            </a:avLst>
          </a:prstGeom>
          <a:solidFill>
            <a:srgbClr val="FFCCFF"/>
          </a:solidFill>
          <a:ln w="9525">
            <a:solidFill>
              <a:schemeClr val="tx1"/>
            </a:solidFill>
            <a:miter lim="800000"/>
            <a:headEnd/>
            <a:tailEnd/>
          </a:ln>
        </p:spPr>
        <p:txBody>
          <a:bodyPr/>
          <a:lstStyle/>
          <a:p>
            <a:pPr eaLnBrk="0" hangingPunct="0"/>
            <a:r>
              <a:rPr lang="fr-FR" b="1"/>
              <a:t>Note that in order to do this, they have to think about what may happen </a:t>
            </a:r>
            <a:r>
              <a:rPr lang="fr-FR" b="1">
                <a:solidFill>
                  <a:schemeClr val="accent2"/>
                </a:solidFill>
              </a:rPr>
              <a:t>in their country</a:t>
            </a:r>
            <a:r>
              <a:rPr lang="fr-FR" b="1"/>
              <a:t> and </a:t>
            </a:r>
            <a:r>
              <a:rPr lang="fr-FR" b="1">
                <a:solidFill>
                  <a:schemeClr val="accent2"/>
                </a:solidFill>
              </a:rPr>
              <a:t>compare</a:t>
            </a:r>
            <a:r>
              <a:rPr lang="fr-FR" b="1"/>
              <a:t> it with what they are said about </a:t>
            </a:r>
            <a:r>
              <a:rPr lang="fr-FR" b="1">
                <a:solidFill>
                  <a:schemeClr val="accent2"/>
                </a:solidFill>
              </a:rPr>
              <a:t>Spain</a:t>
            </a:r>
            <a:r>
              <a:rPr lang="fr-FR" b="1"/>
              <a:t>.</a:t>
            </a:r>
            <a:endParaRPr lang="fr-FR" sz="2000" b="1">
              <a:solidFill>
                <a:srgbClr val="0000CC"/>
              </a:solidFill>
            </a:endParaRPr>
          </a:p>
        </p:txBody>
      </p:sp>
      <p:sp>
        <p:nvSpPr>
          <p:cNvPr id="113670" name="Text Box 17"/>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D76C0FD5-935F-4F2D-B4D2-1BBE7D217831}" type="slidenum">
              <a:rPr lang="fr-FR" sz="2400" b="1">
                <a:solidFill>
                  <a:schemeClr val="accent2"/>
                </a:solidFill>
              </a:rPr>
              <a:pPr algn="ctr" eaLnBrk="0" hangingPunct="0">
                <a:spcBef>
                  <a:spcPct val="50000"/>
                </a:spcBef>
              </a:pPr>
              <a:t>48</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4475"/>
                                        </p:tgtEl>
                                        <p:attrNameLst>
                                          <p:attrName>style.visibility</p:attrName>
                                        </p:attrNameLst>
                                      </p:cBhvr>
                                      <p:to>
                                        <p:strVal val="visible"/>
                                      </p:to>
                                    </p:set>
                                    <p:animEffect transition="in" filter="wipe(left)">
                                      <p:cBhvr>
                                        <p:cTn id="7" dur="1000"/>
                                        <p:tgtEl>
                                          <p:spTgt spid="104475"/>
                                        </p:tgtEl>
                                      </p:cBhvr>
                                    </p:animEffect>
                                  </p:childTnLst>
                                </p:cTn>
                              </p:par>
                            </p:childTnLst>
                          </p:cTn>
                        </p:par>
                        <p:par>
                          <p:cTn id="8" fill="hold">
                            <p:stCondLst>
                              <p:cond delay="1000"/>
                            </p:stCondLst>
                            <p:childTnLst>
                              <p:par>
                                <p:cTn id="9" presetID="22" presetClass="entr" presetSubtype="8" fill="hold" grpId="0" nodeType="afterEffect">
                                  <p:stCondLst>
                                    <p:cond delay="15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par>
                          <p:cTn id="12" fill="hold">
                            <p:stCondLst>
                              <p:cond delay="3500"/>
                            </p:stCondLst>
                            <p:childTnLst>
                              <p:par>
                                <p:cTn id="13" presetID="22" presetClass="entr" presetSubtype="1" fill="hold" grpId="0"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P spid="3"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p:cNvPicPr>
            <a:picLocks noChangeAspect="1" noChangeArrowheads="1"/>
          </p:cNvPicPr>
          <p:nvPr/>
        </p:nvPicPr>
        <p:blipFill>
          <a:blip r:embed="rId3"/>
          <a:srcRect/>
          <a:stretch>
            <a:fillRect/>
          </a:stretch>
        </p:blipFill>
        <p:spPr bwMode="auto">
          <a:xfrm>
            <a:off x="0" y="0"/>
            <a:ext cx="6732588" cy="4351338"/>
          </a:xfrm>
          <a:prstGeom prst="rect">
            <a:avLst/>
          </a:prstGeom>
          <a:noFill/>
          <a:ln w="9525">
            <a:noFill/>
            <a:miter lim="800000"/>
            <a:headEnd/>
            <a:tailEnd/>
          </a:ln>
        </p:spPr>
      </p:pic>
      <p:pic>
        <p:nvPicPr>
          <p:cNvPr id="115714" name="Picture 7"/>
          <p:cNvPicPr>
            <a:picLocks noChangeAspect="1" noChangeArrowheads="1"/>
          </p:cNvPicPr>
          <p:nvPr/>
        </p:nvPicPr>
        <p:blipFill>
          <a:blip r:embed="rId4"/>
          <a:srcRect/>
          <a:stretch>
            <a:fillRect/>
          </a:stretch>
        </p:blipFill>
        <p:spPr bwMode="auto">
          <a:xfrm>
            <a:off x="0" y="1341438"/>
            <a:ext cx="6732588" cy="3024187"/>
          </a:xfrm>
          <a:prstGeom prst="rect">
            <a:avLst/>
          </a:prstGeom>
          <a:noFill/>
          <a:ln w="9525">
            <a:noFill/>
            <a:miter lim="800000"/>
            <a:headEnd/>
            <a:tailEnd/>
          </a:ln>
        </p:spPr>
      </p:pic>
      <p:sp>
        <p:nvSpPr>
          <p:cNvPr id="104475" name="AutoShape 27"/>
          <p:cNvSpPr>
            <a:spLocks noChangeArrowheads="1"/>
          </p:cNvSpPr>
          <p:nvPr/>
        </p:nvSpPr>
        <p:spPr bwMode="auto">
          <a:xfrm>
            <a:off x="4140200" y="4292600"/>
            <a:ext cx="4752975" cy="1296988"/>
          </a:xfrm>
          <a:prstGeom prst="wedgeRoundRectCallout">
            <a:avLst>
              <a:gd name="adj1" fmla="val 14329"/>
              <a:gd name="adj2" fmla="val -221972"/>
              <a:gd name="adj3" fmla="val 16667"/>
            </a:avLst>
          </a:prstGeom>
          <a:solidFill>
            <a:srgbClr val="FFCCFF"/>
          </a:solidFill>
          <a:ln w="9525">
            <a:solidFill>
              <a:schemeClr val="tx1"/>
            </a:solidFill>
            <a:miter lim="800000"/>
            <a:headEnd/>
            <a:tailEnd/>
          </a:ln>
        </p:spPr>
        <p:txBody>
          <a:bodyPr/>
          <a:lstStyle/>
          <a:p>
            <a:pPr eaLnBrk="0" hangingPunct="0"/>
            <a:r>
              <a:rPr lang="en-GB" b="1" i="1"/>
              <a:t>“In Spain, usually when people come to us for the first time,  we show them our place and the guests are supposed to say how nice it is.”</a:t>
            </a:r>
          </a:p>
        </p:txBody>
      </p:sp>
      <p:sp>
        <p:nvSpPr>
          <p:cNvPr id="115716" name="Text Box 8"/>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C6E5B498-BF72-4172-B16C-F0AAC89DA31A}" type="slidenum">
              <a:rPr lang="fr-FR" sz="2400" b="1">
                <a:solidFill>
                  <a:schemeClr val="accent2"/>
                </a:solidFill>
              </a:rPr>
              <a:pPr algn="ctr" eaLnBrk="0" hangingPunct="0">
                <a:spcBef>
                  <a:spcPct val="50000"/>
                </a:spcBef>
              </a:pPr>
              <a:t>49</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04475"/>
                                        </p:tgtEl>
                                        <p:attrNameLst>
                                          <p:attrName>style.visibility</p:attrName>
                                        </p:attrNameLst>
                                      </p:cBhvr>
                                      <p:to>
                                        <p:strVal val="visible"/>
                                      </p:to>
                                    </p:set>
                                    <p:animEffect transition="in" filter="wipe(up)">
                                      <p:cBhvr>
                                        <p:cTn id="7" dur="10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6"/>
          <p:cNvSpPr>
            <a:spLocks noGrp="1" noChangeArrowheads="1"/>
          </p:cNvSpPr>
          <p:nvPr>
            <p:ph type="sldNum" sz="quarter" idx="12"/>
          </p:nvPr>
        </p:nvSpPr>
        <p:spPr>
          <a:noFill/>
          <a:ln>
            <a:miter lim="800000"/>
            <a:headEnd/>
            <a:tailEnd/>
          </a:ln>
        </p:spPr>
        <p:txBody>
          <a:bodyPr/>
          <a:lstStyle/>
          <a:p>
            <a:fld id="{258B80B1-5F92-40B8-8E5F-BFEBF8B990B2}" type="slidenum">
              <a:rPr lang="fr-FR" smtClean="0"/>
              <a:pPr/>
              <a:t>5</a:t>
            </a:fld>
            <a:endParaRPr lang="fr-FR" smtClean="0"/>
          </a:p>
        </p:txBody>
      </p:sp>
      <p:grpSp>
        <p:nvGrpSpPr>
          <p:cNvPr id="25602" name="Group 2"/>
          <p:cNvGrpSpPr>
            <a:grpSpLocks/>
          </p:cNvGrpSpPr>
          <p:nvPr/>
        </p:nvGrpSpPr>
        <p:grpSpPr bwMode="auto">
          <a:xfrm>
            <a:off x="0" y="0"/>
            <a:ext cx="3203575" cy="3429000"/>
            <a:chOff x="0" y="0"/>
            <a:chExt cx="2018" cy="2160"/>
          </a:xfrm>
        </p:grpSpPr>
        <p:sp>
          <p:nvSpPr>
            <p:cNvPr id="25607" name="Rectangle 7"/>
            <p:cNvSpPr>
              <a:spLocks noChangeArrowheads="1"/>
            </p:cNvSpPr>
            <p:nvPr/>
          </p:nvSpPr>
          <p:spPr bwMode="auto">
            <a:xfrm>
              <a:off x="0" y="0"/>
              <a:ext cx="2018" cy="216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de-AT"/>
            </a:p>
          </p:txBody>
        </p:sp>
        <p:sp>
          <p:nvSpPr>
            <p:cNvPr id="25608" name="Text Box 8"/>
            <p:cNvSpPr txBox="1">
              <a:spLocks noChangeArrowheads="1"/>
            </p:cNvSpPr>
            <p:nvPr/>
          </p:nvSpPr>
          <p:spPr bwMode="auto">
            <a:xfrm>
              <a:off x="272" y="618"/>
              <a:ext cx="1542" cy="1216"/>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An example of a teaching material </a:t>
              </a:r>
              <a:br>
                <a:rPr lang="fr-FR" sz="2400">
                  <a:solidFill>
                    <a:srgbClr val="F1FEF0"/>
                  </a:solidFill>
                </a:rPr>
              </a:br>
              <a:r>
                <a:rPr lang="fr-FR" sz="2400">
                  <a:solidFill>
                    <a:srgbClr val="F1FEF0"/>
                  </a:solidFill>
                </a:rPr>
                <a:t>(YOU are the learners!)</a:t>
              </a:r>
            </a:p>
          </p:txBody>
        </p:sp>
        <p:sp>
          <p:nvSpPr>
            <p:cNvPr id="25609" name="Text Box 31"/>
            <p:cNvSpPr txBox="1">
              <a:spLocks noChangeArrowheads="1"/>
            </p:cNvSpPr>
            <p:nvPr/>
          </p:nvSpPr>
          <p:spPr bwMode="auto">
            <a:xfrm>
              <a:off x="521" y="147"/>
              <a:ext cx="1134" cy="335"/>
            </a:xfrm>
            <a:prstGeom prst="rect">
              <a:avLst/>
            </a:prstGeom>
            <a:solidFill>
              <a:srgbClr val="FFFF66"/>
            </a:solidFill>
            <a:ln w="12700">
              <a:solidFill>
                <a:schemeClr val="tx1"/>
              </a:solidFill>
              <a:miter lim="800000"/>
              <a:headEnd/>
              <a:tailEnd/>
            </a:ln>
          </p:spPr>
          <p:txBody>
            <a:bodyPr>
              <a:spAutoFit/>
            </a:bodyPr>
            <a:lstStyle/>
            <a:p>
              <a:pPr algn="ctr" eaLnBrk="0" hangingPunct="0">
                <a:spcBef>
                  <a:spcPct val="50000"/>
                </a:spcBef>
              </a:pPr>
              <a:r>
                <a:rPr lang="fr-FR" sz="2800" b="1">
                  <a:solidFill>
                    <a:srgbClr val="0000CC"/>
                  </a:solidFill>
                </a:rPr>
                <a:t>First step</a:t>
              </a:r>
            </a:p>
          </p:txBody>
        </p:sp>
      </p:grpSp>
      <p:pic>
        <p:nvPicPr>
          <p:cNvPr id="25603" name="Picture 8"/>
          <p:cNvPicPr>
            <a:picLocks noChangeAspect="1" noChangeArrowheads="1"/>
          </p:cNvPicPr>
          <p:nvPr/>
        </p:nvPicPr>
        <p:blipFill>
          <a:blip r:embed="rId3"/>
          <a:srcRect/>
          <a:stretch>
            <a:fillRect/>
          </a:stretch>
        </p:blipFill>
        <p:spPr bwMode="auto">
          <a:xfrm>
            <a:off x="4211638" y="2992438"/>
            <a:ext cx="4932362" cy="3865562"/>
          </a:xfrm>
          <a:prstGeom prst="rect">
            <a:avLst/>
          </a:prstGeom>
          <a:noFill/>
          <a:ln w="9525">
            <a:noFill/>
            <a:miter lim="800000"/>
            <a:headEnd/>
            <a:tailEnd/>
          </a:ln>
        </p:spPr>
      </p:pic>
      <p:sp>
        <p:nvSpPr>
          <p:cNvPr id="25604" name="Text Box 9"/>
          <p:cNvSpPr txBox="1">
            <a:spLocks noChangeArrowheads="1"/>
          </p:cNvSpPr>
          <p:nvPr/>
        </p:nvSpPr>
        <p:spPr bwMode="auto">
          <a:xfrm>
            <a:off x="8675688" y="6388100"/>
            <a:ext cx="468312"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FDEB9D44-B7E4-422A-8370-9D4687E8EA32}" type="slidenum">
              <a:rPr lang="fr-FR" sz="2400" b="1">
                <a:solidFill>
                  <a:schemeClr val="accent2"/>
                </a:solidFill>
              </a:rPr>
              <a:pPr algn="ctr" eaLnBrk="0" hangingPunct="0">
                <a:spcBef>
                  <a:spcPct val="50000"/>
                </a:spcBef>
              </a:pPr>
              <a:t>5</a:t>
            </a:fld>
            <a:endParaRPr lang="fr-FR" sz="2400" b="1">
              <a:solidFill>
                <a:schemeClr val="accent2"/>
              </a:solidFill>
            </a:endParaRPr>
          </a:p>
        </p:txBody>
      </p:sp>
      <p:sp>
        <p:nvSpPr>
          <p:cNvPr id="25605" name="AutoShape 35"/>
          <p:cNvSpPr>
            <a:spLocks noChangeArrowheads="1"/>
          </p:cNvSpPr>
          <p:nvPr/>
        </p:nvSpPr>
        <p:spPr bwMode="auto">
          <a:xfrm>
            <a:off x="3348038" y="3716338"/>
            <a:ext cx="3168650" cy="1368425"/>
          </a:xfrm>
          <a:prstGeom prst="wedgeEllipseCallout">
            <a:avLst>
              <a:gd name="adj1" fmla="val -105060"/>
              <a:gd name="adj2" fmla="val 14269"/>
            </a:avLst>
          </a:prstGeom>
          <a:solidFill>
            <a:schemeClr val="accent1"/>
          </a:solidFill>
          <a:ln w="9525">
            <a:solidFill>
              <a:schemeClr val="tx1"/>
            </a:solidFill>
            <a:miter lim="800000"/>
            <a:headEnd/>
            <a:tailEnd/>
          </a:ln>
        </p:spPr>
        <p:txBody>
          <a:bodyPr/>
          <a:lstStyle/>
          <a:p>
            <a:pPr algn="ctr" eaLnBrk="0" hangingPunct="0"/>
            <a:endParaRPr lang="en-US" sz="2400" b="1">
              <a:solidFill>
                <a:srgbClr val="FF3300"/>
              </a:solidFill>
            </a:endParaRPr>
          </a:p>
        </p:txBody>
      </p:sp>
      <p:sp>
        <p:nvSpPr>
          <p:cNvPr id="25606" name="AutoShape 35"/>
          <p:cNvSpPr>
            <a:spLocks noChangeArrowheads="1"/>
          </p:cNvSpPr>
          <p:nvPr/>
        </p:nvSpPr>
        <p:spPr bwMode="auto">
          <a:xfrm>
            <a:off x="2771775" y="3429000"/>
            <a:ext cx="4321175" cy="2160588"/>
          </a:xfrm>
          <a:prstGeom prst="wedgeEllipseCallout">
            <a:avLst>
              <a:gd name="adj1" fmla="val -36736"/>
              <a:gd name="adj2" fmla="val -170500"/>
            </a:avLst>
          </a:prstGeom>
          <a:solidFill>
            <a:schemeClr val="accent1"/>
          </a:solidFill>
          <a:ln w="9525">
            <a:solidFill>
              <a:schemeClr val="tx1"/>
            </a:solidFill>
            <a:miter lim="800000"/>
            <a:headEnd/>
            <a:tailEnd/>
          </a:ln>
        </p:spPr>
        <p:txBody>
          <a:bodyPr/>
          <a:lstStyle/>
          <a:p>
            <a:pPr algn="ctr" eaLnBrk="0" hangingPunct="0"/>
            <a:r>
              <a:rPr lang="fr-FR" sz="2400"/>
              <a:t>Are you sure you have finished?</a:t>
            </a:r>
            <a:br>
              <a:rPr lang="fr-FR" sz="2400"/>
            </a:br>
            <a:r>
              <a:rPr lang="fr-FR" sz="2400"/>
              <a:t>….</a:t>
            </a:r>
            <a:br>
              <a:rPr lang="fr-FR" sz="2400"/>
            </a:br>
            <a:r>
              <a:rPr lang="fr-FR" sz="2400"/>
              <a:t>OK, click again!</a:t>
            </a:r>
            <a:endParaRPr lang="fr-FR" sz="2400" b="1">
              <a:solidFill>
                <a:srgbClr val="FF33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3"/>
          <a:srcRect/>
          <a:stretch>
            <a:fillRect/>
          </a:stretch>
        </p:blipFill>
        <p:spPr bwMode="auto">
          <a:xfrm>
            <a:off x="0" y="0"/>
            <a:ext cx="6732588" cy="4351338"/>
          </a:xfrm>
          <a:prstGeom prst="rect">
            <a:avLst/>
          </a:prstGeom>
          <a:noFill/>
          <a:ln w="9525">
            <a:noFill/>
            <a:miter lim="800000"/>
            <a:headEnd/>
            <a:tailEnd/>
          </a:ln>
        </p:spPr>
      </p:pic>
      <p:sp>
        <p:nvSpPr>
          <p:cNvPr id="104475" name="AutoShape 27"/>
          <p:cNvSpPr>
            <a:spLocks noChangeArrowheads="1"/>
          </p:cNvSpPr>
          <p:nvPr/>
        </p:nvSpPr>
        <p:spPr bwMode="auto">
          <a:xfrm>
            <a:off x="0" y="4292600"/>
            <a:ext cx="4932363" cy="1584325"/>
          </a:xfrm>
          <a:prstGeom prst="wedgeRoundRectCallout">
            <a:avLst>
              <a:gd name="adj1" fmla="val 66125"/>
              <a:gd name="adj2" fmla="val 7616"/>
              <a:gd name="adj3" fmla="val 16667"/>
            </a:avLst>
          </a:prstGeom>
          <a:solidFill>
            <a:srgbClr val="FFCCFF"/>
          </a:solidFill>
          <a:ln w="9525">
            <a:solidFill>
              <a:schemeClr val="tx1"/>
            </a:solidFill>
            <a:miter lim="800000"/>
            <a:headEnd/>
            <a:tailEnd/>
          </a:ln>
        </p:spPr>
        <p:txBody>
          <a:bodyPr/>
          <a:lstStyle/>
          <a:p>
            <a:pPr eaLnBrk="0" hangingPunct="0"/>
            <a:r>
              <a:rPr lang="en-GB" b="1" i="1"/>
              <a:t>“When they are offered something, it is usual for Spaniards to say “No, thank you very much, really… ”, the other person insists and finally we do accept.”</a:t>
            </a:r>
          </a:p>
        </p:txBody>
      </p:sp>
      <p:pic>
        <p:nvPicPr>
          <p:cNvPr id="117763" name="Picture 5"/>
          <p:cNvPicPr>
            <a:picLocks noChangeAspect="1" noChangeArrowheads="1"/>
          </p:cNvPicPr>
          <p:nvPr/>
        </p:nvPicPr>
        <p:blipFill>
          <a:blip r:embed="rId4"/>
          <a:srcRect/>
          <a:stretch>
            <a:fillRect/>
          </a:stretch>
        </p:blipFill>
        <p:spPr bwMode="auto">
          <a:xfrm>
            <a:off x="0" y="1341438"/>
            <a:ext cx="6659563" cy="2951162"/>
          </a:xfrm>
          <a:prstGeom prst="rect">
            <a:avLst/>
          </a:prstGeom>
          <a:noFill/>
          <a:ln w="9525">
            <a:noFill/>
            <a:miter lim="800000"/>
            <a:headEnd/>
            <a:tailEnd/>
          </a:ln>
        </p:spPr>
      </p:pic>
      <p:sp>
        <p:nvSpPr>
          <p:cNvPr id="117764" name="Text Box 7"/>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54B3B7C0-9647-44B0-9E41-BA6C39E8AA25}" type="slidenum">
              <a:rPr lang="fr-FR" sz="2400" b="1">
                <a:solidFill>
                  <a:schemeClr val="accent2"/>
                </a:solidFill>
              </a:rPr>
              <a:pPr algn="ctr" eaLnBrk="0" hangingPunct="0">
                <a:spcBef>
                  <a:spcPct val="50000"/>
                </a:spcBef>
              </a:pPr>
              <a:t>50</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04475"/>
                                        </p:tgtEl>
                                        <p:attrNameLst>
                                          <p:attrName>style.visibility</p:attrName>
                                        </p:attrNameLst>
                                      </p:cBhvr>
                                      <p:to>
                                        <p:strVal val="visible"/>
                                      </p:to>
                                    </p:set>
                                    <p:animEffect transition="in" filter="wipe(up)">
                                      <p:cBhvr>
                                        <p:cTn id="7" dur="5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p:cNvPicPr>
            <a:picLocks noChangeAspect="1" noChangeArrowheads="1"/>
          </p:cNvPicPr>
          <p:nvPr/>
        </p:nvPicPr>
        <p:blipFill>
          <a:blip r:embed="rId3"/>
          <a:srcRect/>
          <a:stretch>
            <a:fillRect/>
          </a:stretch>
        </p:blipFill>
        <p:spPr bwMode="auto">
          <a:xfrm>
            <a:off x="0" y="0"/>
            <a:ext cx="6732588" cy="4351338"/>
          </a:xfrm>
          <a:prstGeom prst="rect">
            <a:avLst/>
          </a:prstGeom>
          <a:noFill/>
          <a:ln w="9525">
            <a:noFill/>
            <a:miter lim="800000"/>
            <a:headEnd/>
            <a:tailEnd/>
          </a:ln>
        </p:spPr>
      </p:pic>
      <p:sp>
        <p:nvSpPr>
          <p:cNvPr id="104475" name="AutoShape 27"/>
          <p:cNvSpPr>
            <a:spLocks noChangeArrowheads="1"/>
          </p:cNvSpPr>
          <p:nvPr/>
        </p:nvSpPr>
        <p:spPr bwMode="auto">
          <a:xfrm>
            <a:off x="2555875" y="4365625"/>
            <a:ext cx="6264275" cy="2087563"/>
          </a:xfrm>
          <a:prstGeom prst="wedgeRoundRectCallout">
            <a:avLst>
              <a:gd name="adj1" fmla="val -63560"/>
              <a:gd name="adj2" fmla="val -36463"/>
              <a:gd name="adj3" fmla="val 16667"/>
            </a:avLst>
          </a:prstGeom>
          <a:solidFill>
            <a:srgbClr val="FFCCFF"/>
          </a:solidFill>
          <a:ln w="9525">
            <a:solidFill>
              <a:schemeClr val="tx1"/>
            </a:solidFill>
            <a:miter lim="800000"/>
            <a:headEnd/>
            <a:tailEnd/>
          </a:ln>
        </p:spPr>
        <p:txBody>
          <a:bodyPr/>
          <a:lstStyle/>
          <a:p>
            <a:pPr eaLnBrk="0" hangingPunct="0"/>
            <a:r>
              <a:rPr lang="en-GB" b="1" i="1"/>
              <a:t>“In Spain, normally the leaving ritual is a long one.” </a:t>
            </a:r>
          </a:p>
          <a:p>
            <a:pPr eaLnBrk="0" hangingPunct="0"/>
            <a:r>
              <a:rPr lang="en-GB" b="1" i="1"/>
              <a:t>“When friends meet outside to have a drink together, each of them usually buys a round. ”</a:t>
            </a:r>
          </a:p>
          <a:p>
            <a:pPr eaLnBrk="0" hangingPunct="0"/>
            <a:r>
              <a:rPr lang="en-GB" b="1" i="1"/>
              <a:t>“Usually, you don’t ask people how much money they earn.”</a:t>
            </a:r>
          </a:p>
        </p:txBody>
      </p:sp>
      <p:pic>
        <p:nvPicPr>
          <p:cNvPr id="119811" name="Picture 5"/>
          <p:cNvPicPr>
            <a:picLocks noChangeAspect="1" noChangeArrowheads="1"/>
          </p:cNvPicPr>
          <p:nvPr/>
        </p:nvPicPr>
        <p:blipFill>
          <a:blip r:embed="rId4"/>
          <a:srcRect/>
          <a:stretch>
            <a:fillRect/>
          </a:stretch>
        </p:blipFill>
        <p:spPr bwMode="auto">
          <a:xfrm>
            <a:off x="250825" y="3141663"/>
            <a:ext cx="6481763" cy="1181100"/>
          </a:xfrm>
          <a:prstGeom prst="rect">
            <a:avLst/>
          </a:prstGeom>
          <a:noFill/>
          <a:ln w="9525">
            <a:noFill/>
            <a:miter lim="800000"/>
            <a:headEnd/>
            <a:tailEnd/>
          </a:ln>
        </p:spPr>
      </p:pic>
      <p:sp>
        <p:nvSpPr>
          <p:cNvPr id="2" name="AutoShape 27"/>
          <p:cNvSpPr>
            <a:spLocks noChangeArrowheads="1"/>
          </p:cNvSpPr>
          <p:nvPr/>
        </p:nvSpPr>
        <p:spPr bwMode="auto">
          <a:xfrm>
            <a:off x="5724525" y="2492375"/>
            <a:ext cx="3168650" cy="647700"/>
          </a:xfrm>
          <a:prstGeom prst="wedgeRoundRectCallout">
            <a:avLst>
              <a:gd name="adj1" fmla="val -3606"/>
              <a:gd name="adj2" fmla="val -118870"/>
              <a:gd name="adj3" fmla="val 16667"/>
            </a:avLst>
          </a:prstGeom>
          <a:solidFill>
            <a:srgbClr val="FFCCFF"/>
          </a:solidFill>
          <a:ln w="9525">
            <a:solidFill>
              <a:schemeClr val="tx1"/>
            </a:solidFill>
            <a:miter lim="800000"/>
            <a:headEnd/>
            <a:tailEnd/>
          </a:ln>
        </p:spPr>
        <p:txBody>
          <a:bodyPr/>
          <a:lstStyle/>
          <a:p>
            <a:pPr eaLnBrk="0" hangingPunct="0"/>
            <a:r>
              <a:rPr lang="fr-FR" b="1">
                <a:hlinkClick r:id="rId5"/>
              </a:rPr>
              <a:t>More about this activity</a:t>
            </a:r>
            <a:r>
              <a:rPr lang="fr-FR" b="1"/>
              <a:t>?</a:t>
            </a:r>
          </a:p>
        </p:txBody>
      </p:sp>
      <p:sp>
        <p:nvSpPr>
          <p:cNvPr id="119813" name="Text Box 7"/>
          <p:cNvSpPr txBox="1">
            <a:spLocks noChangeArrowheads="1"/>
          </p:cNvSpPr>
          <p:nvPr/>
        </p:nvSpPr>
        <p:spPr bwMode="auto">
          <a:xfrm>
            <a:off x="8640763"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7AFFFF41-838A-48A1-9C6C-5808B06290B9}" type="slidenum">
              <a:rPr lang="fr-FR" sz="2400" b="1">
                <a:solidFill>
                  <a:schemeClr val="accent2"/>
                </a:solidFill>
              </a:rPr>
              <a:pPr algn="ctr" eaLnBrk="0" hangingPunct="0">
                <a:spcBef>
                  <a:spcPct val="50000"/>
                </a:spcBef>
              </a:pPr>
              <a:t>51</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04475"/>
                                        </p:tgtEl>
                                        <p:attrNameLst>
                                          <p:attrName>style.visibility</p:attrName>
                                        </p:attrNameLst>
                                      </p:cBhvr>
                                      <p:to>
                                        <p:strVal val="visible"/>
                                      </p:to>
                                    </p:set>
                                    <p:animEffect transition="in" filter="wipe(up)">
                                      <p:cBhvr>
                                        <p:cTn id="7" dur="1000"/>
                                        <p:tgtEl>
                                          <p:spTgt spid="1044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6"/>
          <p:cNvSpPr>
            <a:spLocks noGrp="1" noChangeArrowheads="1"/>
          </p:cNvSpPr>
          <p:nvPr>
            <p:ph type="sldNum" sz="quarter" idx="12"/>
          </p:nvPr>
        </p:nvSpPr>
        <p:spPr>
          <a:noFill/>
          <a:ln>
            <a:miter lim="800000"/>
            <a:headEnd/>
            <a:tailEnd/>
          </a:ln>
        </p:spPr>
        <p:txBody>
          <a:bodyPr/>
          <a:lstStyle/>
          <a:p>
            <a:fld id="{2834AC70-B034-4D98-90AA-702F135936B0}" type="slidenum">
              <a:rPr lang="fr-FR" smtClean="0"/>
              <a:pPr/>
              <a:t>52</a:t>
            </a:fld>
            <a:endParaRPr lang="fr-FR" smtClean="0"/>
          </a:p>
        </p:txBody>
      </p:sp>
      <p:sp>
        <p:nvSpPr>
          <p:cNvPr id="121858" name="AutoShape 2"/>
          <p:cNvSpPr>
            <a:spLocks noChangeArrowheads="1"/>
          </p:cNvSpPr>
          <p:nvPr/>
        </p:nvSpPr>
        <p:spPr bwMode="auto">
          <a:xfrm>
            <a:off x="1835150" y="0"/>
            <a:ext cx="7308850" cy="6858000"/>
          </a:xfrm>
          <a:prstGeom prst="wedgeRoundRectCallout">
            <a:avLst>
              <a:gd name="adj1" fmla="val -54907"/>
              <a:gd name="adj2" fmla="val -34699"/>
              <a:gd name="adj3" fmla="val 16667"/>
            </a:avLst>
          </a:prstGeom>
          <a:solidFill>
            <a:srgbClr val="FFFFCC"/>
          </a:solidFill>
          <a:ln w="9525">
            <a:solidFill>
              <a:schemeClr val="tx1"/>
            </a:solidFill>
            <a:miter lim="800000"/>
            <a:headEnd/>
            <a:tailEnd/>
          </a:ln>
        </p:spPr>
        <p:txBody>
          <a:bodyPr/>
          <a:lstStyle/>
          <a:p>
            <a:pPr algn="ctr"/>
            <a:endParaRPr lang="en-GB" sz="2400">
              <a:latin typeface="Times New Roman" pitchFamily="18" charset="0"/>
            </a:endParaRPr>
          </a:p>
        </p:txBody>
      </p:sp>
      <p:sp>
        <p:nvSpPr>
          <p:cNvPr id="121859" name="Text Box 3"/>
          <p:cNvSpPr txBox="1">
            <a:spLocks noChangeArrowheads="1"/>
          </p:cNvSpPr>
          <p:nvPr/>
        </p:nvSpPr>
        <p:spPr bwMode="auto">
          <a:xfrm>
            <a:off x="8459788" y="638175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4ED9812B-F455-459E-B9E3-9B40079A6DB8}" type="slidenum">
              <a:rPr lang="fr-FR" sz="2400" b="1">
                <a:solidFill>
                  <a:schemeClr val="accent2"/>
                </a:solidFill>
              </a:rPr>
              <a:pPr algn="ctr" eaLnBrk="0" hangingPunct="0">
                <a:spcBef>
                  <a:spcPct val="50000"/>
                </a:spcBef>
              </a:pPr>
              <a:t>52</a:t>
            </a:fld>
            <a:endParaRPr lang="fr-FR" sz="2400" b="1">
              <a:solidFill>
                <a:schemeClr val="accent2"/>
              </a:solidFill>
            </a:endParaRPr>
          </a:p>
        </p:txBody>
      </p:sp>
      <p:grpSp>
        <p:nvGrpSpPr>
          <p:cNvPr id="121860" name="Group 4"/>
          <p:cNvGrpSpPr>
            <a:grpSpLocks/>
          </p:cNvGrpSpPr>
          <p:nvPr/>
        </p:nvGrpSpPr>
        <p:grpSpPr bwMode="auto">
          <a:xfrm>
            <a:off x="34925" y="0"/>
            <a:ext cx="1684338" cy="2354263"/>
            <a:chOff x="22" y="0"/>
            <a:chExt cx="1061" cy="1483"/>
          </a:xfrm>
        </p:grpSpPr>
        <p:pic>
          <p:nvPicPr>
            <p:cNvPr id="121864" name="Picture 5"/>
            <p:cNvPicPr>
              <a:picLocks noChangeAspect="1" noChangeArrowheads="1"/>
            </p:cNvPicPr>
            <p:nvPr/>
          </p:nvPicPr>
          <p:blipFill>
            <a:blip r:embed="rId3"/>
            <a:srcRect/>
            <a:stretch>
              <a:fillRect/>
            </a:stretch>
          </p:blipFill>
          <p:spPr bwMode="auto">
            <a:xfrm>
              <a:off x="22" y="0"/>
              <a:ext cx="1061" cy="1089"/>
            </a:xfrm>
            <a:prstGeom prst="rect">
              <a:avLst/>
            </a:prstGeom>
            <a:noFill/>
            <a:ln w="9525">
              <a:noFill/>
              <a:round/>
              <a:headEnd/>
              <a:tailEnd/>
            </a:ln>
          </p:spPr>
        </p:pic>
        <p:sp>
          <p:nvSpPr>
            <p:cNvPr id="121865" name="Text Box 6"/>
            <p:cNvSpPr txBox="1">
              <a:spLocks noChangeArrowheads="1"/>
            </p:cNvSpPr>
            <p:nvPr/>
          </p:nvSpPr>
          <p:spPr bwMode="auto">
            <a:xfrm>
              <a:off x="22" y="1071"/>
              <a:ext cx="1020" cy="412"/>
            </a:xfrm>
            <a:prstGeom prst="rect">
              <a:avLst/>
            </a:prstGeom>
            <a:solidFill>
              <a:srgbClr val="DFE2FD"/>
            </a:solidFill>
            <a:ln w="12700">
              <a:solidFill>
                <a:schemeClr val="tx1"/>
              </a:solidFill>
              <a:miter lim="800000"/>
              <a:headEnd/>
              <a:tailEnd/>
            </a:ln>
          </p:spPr>
          <p:txBody>
            <a:bodyPr>
              <a:spAutoFit/>
            </a:bodyPr>
            <a:lstStyle/>
            <a:p>
              <a:pPr algn="ctr" eaLnBrk="0" hangingPunct="0">
                <a:spcBef>
                  <a:spcPct val="50000"/>
                </a:spcBef>
              </a:pPr>
              <a:r>
                <a:rPr lang="fr-FR" b="1"/>
                <a:t>Professor PhD Uhu</a:t>
              </a:r>
            </a:p>
          </p:txBody>
        </p:sp>
      </p:grpSp>
      <p:sp>
        <p:nvSpPr>
          <p:cNvPr id="121861" name="Text Box 6"/>
          <p:cNvSpPr txBox="1">
            <a:spLocks noChangeArrowheads="1"/>
          </p:cNvSpPr>
          <p:nvPr/>
        </p:nvSpPr>
        <p:spPr bwMode="auto">
          <a:xfrm>
            <a:off x="2771775" y="44450"/>
            <a:ext cx="5184775" cy="523875"/>
          </a:xfrm>
          <a:prstGeom prst="rect">
            <a:avLst/>
          </a:prstGeom>
          <a:noFill/>
          <a:ln w="9525">
            <a:noFill/>
            <a:miter lim="800000"/>
            <a:headEnd/>
            <a:tailEnd/>
          </a:ln>
        </p:spPr>
        <p:txBody>
          <a:bodyPr>
            <a:spAutoFit/>
          </a:bodyPr>
          <a:lstStyle/>
          <a:p>
            <a:pPr eaLnBrk="0" hangingPunct="0"/>
            <a:r>
              <a:rPr lang="fr-FR" sz="2800" b="1" u="sng">
                <a:solidFill>
                  <a:srgbClr val="0000CC"/>
                </a:solidFill>
              </a:rPr>
              <a:t>Integrated didactic approach</a:t>
            </a:r>
          </a:p>
        </p:txBody>
      </p:sp>
      <p:sp>
        <p:nvSpPr>
          <p:cNvPr id="179208" name="Text Box 6"/>
          <p:cNvSpPr txBox="1">
            <a:spLocks noChangeArrowheads="1"/>
          </p:cNvSpPr>
          <p:nvPr/>
        </p:nvSpPr>
        <p:spPr bwMode="auto">
          <a:xfrm>
            <a:off x="1908175" y="688975"/>
            <a:ext cx="7235825" cy="3194050"/>
          </a:xfrm>
          <a:prstGeom prst="rect">
            <a:avLst/>
          </a:prstGeom>
          <a:noFill/>
          <a:ln w="9525">
            <a:noFill/>
            <a:miter lim="800000"/>
            <a:headEnd/>
            <a:tailEnd/>
          </a:ln>
        </p:spPr>
        <p:txBody>
          <a:bodyPr>
            <a:spAutoFit/>
          </a:bodyPr>
          <a:lstStyle/>
          <a:p>
            <a:pPr eaLnBrk="0" hangingPunct="0">
              <a:lnSpc>
                <a:spcPct val="90000"/>
              </a:lnSpc>
            </a:pPr>
            <a:r>
              <a:rPr lang="en-US" sz="2000" b="1" i="1">
                <a:solidFill>
                  <a:srgbClr val="663300"/>
                </a:solidFill>
              </a:rPr>
              <a:t>Integrated didactic approaches</a:t>
            </a:r>
            <a:r>
              <a:rPr lang="en-US" sz="2000" b="1">
                <a:solidFill>
                  <a:srgbClr val="663300"/>
                </a:solidFill>
              </a:rPr>
              <a:t> are  directed towards helping learners establish links between </a:t>
            </a:r>
            <a:r>
              <a:rPr lang="en-US" sz="2000" b="1">
                <a:solidFill>
                  <a:srgbClr val="0000CC"/>
                </a:solidFill>
              </a:rPr>
              <a:t>a limited number of languages, which are taught within the school curriculum</a:t>
            </a:r>
            <a:r>
              <a:rPr lang="en-US" sz="2000" b="1">
                <a:solidFill>
                  <a:srgbClr val="663300"/>
                </a:solidFill>
              </a:rPr>
              <a:t>. Integrated didactics work on the central principle advocated by pluralistic approaches of </a:t>
            </a:r>
            <a:r>
              <a:rPr lang="en-US" sz="2000" b="1">
                <a:solidFill>
                  <a:srgbClr val="0000CC"/>
                </a:solidFill>
              </a:rPr>
              <a:t>capitalising on what is already known in order to access what is less known</a:t>
            </a:r>
            <a:r>
              <a:rPr lang="en-US" sz="2000" b="1">
                <a:solidFill>
                  <a:srgbClr val="663300"/>
                </a:solidFill>
              </a:rPr>
              <a:t> : the </a:t>
            </a:r>
            <a:r>
              <a:rPr lang="en-US" sz="2000" b="1">
                <a:solidFill>
                  <a:srgbClr val="0000CC"/>
                </a:solidFill>
              </a:rPr>
              <a:t>language of schooling</a:t>
            </a:r>
            <a:r>
              <a:rPr lang="en-US" sz="2000" b="1">
                <a:solidFill>
                  <a:srgbClr val="663300"/>
                </a:solidFill>
              </a:rPr>
              <a:t> for accessing the </a:t>
            </a:r>
            <a:r>
              <a:rPr lang="en-US" sz="2000" b="1">
                <a:solidFill>
                  <a:srgbClr val="0000CC"/>
                </a:solidFill>
              </a:rPr>
              <a:t>first foreign language</a:t>
            </a:r>
            <a:r>
              <a:rPr lang="en-US" sz="2000" b="1">
                <a:solidFill>
                  <a:srgbClr val="663300"/>
                </a:solidFill>
              </a:rPr>
              <a:t>, which can then be used as a springboard to facilitate the acquisition of a </a:t>
            </a:r>
            <a:r>
              <a:rPr lang="en-US" sz="2000" b="1">
                <a:solidFill>
                  <a:srgbClr val="0000CC"/>
                </a:solidFill>
              </a:rPr>
              <a:t>second foreign language</a:t>
            </a:r>
            <a:r>
              <a:rPr lang="en-US" sz="2000" b="1">
                <a:solidFill>
                  <a:srgbClr val="663300"/>
                </a:solidFill>
              </a:rPr>
              <a:t> etc., keeping in mind that mutual support between languages goes </a:t>
            </a:r>
            <a:r>
              <a:rPr lang="en-US" sz="2000" b="1">
                <a:solidFill>
                  <a:srgbClr val="0000CC"/>
                </a:solidFill>
              </a:rPr>
              <a:t>in both directions</a:t>
            </a:r>
            <a:r>
              <a:rPr lang="en-US" sz="2400" b="1">
                <a:solidFill>
                  <a:srgbClr val="663300"/>
                </a:solidFill>
                <a:latin typeface="Times New Roman" pitchFamily="18" charset="0"/>
              </a:rPr>
              <a:t>. </a:t>
            </a:r>
            <a:endParaRPr lang="fr-FR" sz="2400" b="1">
              <a:solidFill>
                <a:srgbClr val="663300"/>
              </a:solidFill>
              <a:latin typeface="Times New Roman" pitchFamily="18" charset="0"/>
            </a:endParaRPr>
          </a:p>
        </p:txBody>
      </p:sp>
      <p:sp>
        <p:nvSpPr>
          <p:cNvPr id="179209" name="Text Box 6"/>
          <p:cNvSpPr txBox="1">
            <a:spLocks noChangeArrowheads="1"/>
          </p:cNvSpPr>
          <p:nvPr/>
        </p:nvSpPr>
        <p:spPr bwMode="auto">
          <a:xfrm>
            <a:off x="1979613" y="4149725"/>
            <a:ext cx="6767512" cy="1476375"/>
          </a:xfrm>
          <a:prstGeom prst="rect">
            <a:avLst/>
          </a:prstGeom>
          <a:noFill/>
          <a:ln w="9525">
            <a:noFill/>
            <a:miter lim="800000"/>
            <a:headEnd/>
            <a:tailEnd/>
          </a:ln>
        </p:spPr>
        <p:txBody>
          <a:bodyPr>
            <a:spAutoFit/>
          </a:bodyPr>
          <a:lstStyle/>
          <a:p>
            <a:pPr eaLnBrk="0" hangingPunct="0">
              <a:lnSpc>
                <a:spcPct val="90000"/>
              </a:lnSpc>
            </a:pPr>
            <a:r>
              <a:rPr lang="en-US" sz="2000" b="1">
                <a:solidFill>
                  <a:srgbClr val="663300"/>
                </a:solidFill>
              </a:rPr>
              <a:t>This approach does not neglect, either, </a:t>
            </a:r>
            <a:r>
              <a:rPr lang="en-US" sz="2000" b="1">
                <a:solidFill>
                  <a:srgbClr val="0000CC"/>
                </a:solidFill>
              </a:rPr>
              <a:t>the home languages of the learners</a:t>
            </a:r>
            <a:r>
              <a:rPr lang="en-US" sz="2000" b="1">
                <a:solidFill>
                  <a:srgbClr val="663300"/>
                </a:solidFill>
              </a:rPr>
              <a:t>, especially when they are explicitly taught. One can therefore have two (or even three or four) languages which are being “tackled” simultaneously.</a:t>
            </a:r>
            <a:endParaRPr lang="fr-FR" sz="2000" b="1">
              <a:solidFill>
                <a:srgbClr val="66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500"/>
                                  </p:stCondLst>
                                  <p:childTnLst>
                                    <p:set>
                                      <p:cBhvr>
                                        <p:cTn id="6" dur="1" fill="hold">
                                          <p:stCondLst>
                                            <p:cond delay="0"/>
                                          </p:stCondLst>
                                        </p:cTn>
                                        <p:tgtEl>
                                          <p:spTgt spid="179208"/>
                                        </p:tgtEl>
                                        <p:attrNameLst>
                                          <p:attrName>style.visibility</p:attrName>
                                        </p:attrNameLst>
                                      </p:cBhvr>
                                      <p:to>
                                        <p:strVal val="visible"/>
                                      </p:to>
                                    </p:set>
                                    <p:animEffect transition="in" filter="wipe(up)">
                                      <p:cBhvr>
                                        <p:cTn id="7" dur="1000"/>
                                        <p:tgtEl>
                                          <p:spTgt spid="1792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9209"/>
                                        </p:tgtEl>
                                        <p:attrNameLst>
                                          <p:attrName>style.visibility</p:attrName>
                                        </p:attrNameLst>
                                      </p:cBhvr>
                                      <p:to>
                                        <p:strVal val="visible"/>
                                      </p:to>
                                    </p:set>
                                    <p:animEffect transition="in" filter="wipe(up)">
                                      <p:cBhvr>
                                        <p:cTn id="12" dur="1000"/>
                                        <p:tgtEl>
                                          <p:spTgt spid="179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p:bldP spid="17920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6"/>
          <p:cNvSpPr>
            <a:spLocks noGrp="1" noChangeArrowheads="1"/>
          </p:cNvSpPr>
          <p:nvPr>
            <p:ph type="sldNum" sz="quarter" idx="12"/>
          </p:nvPr>
        </p:nvSpPr>
        <p:spPr>
          <a:noFill/>
          <a:ln>
            <a:miter lim="800000"/>
            <a:headEnd/>
            <a:tailEnd/>
          </a:ln>
        </p:spPr>
        <p:txBody>
          <a:bodyPr/>
          <a:lstStyle/>
          <a:p>
            <a:fld id="{DDD2B5F9-FA0C-474C-8F83-22778CC884B0}" type="slidenum">
              <a:rPr lang="fr-FR" smtClean="0"/>
              <a:pPr/>
              <a:t>53</a:t>
            </a:fld>
            <a:endParaRPr lang="fr-FR" smtClean="0"/>
          </a:p>
        </p:txBody>
      </p:sp>
      <p:sp>
        <p:nvSpPr>
          <p:cNvPr id="123906" name="AutoShape 2"/>
          <p:cNvSpPr>
            <a:spLocks noChangeArrowheads="1"/>
          </p:cNvSpPr>
          <p:nvPr/>
        </p:nvSpPr>
        <p:spPr bwMode="auto">
          <a:xfrm>
            <a:off x="1835150" y="0"/>
            <a:ext cx="7308850" cy="6858000"/>
          </a:xfrm>
          <a:prstGeom prst="wedgeRoundRectCallout">
            <a:avLst>
              <a:gd name="adj1" fmla="val -54907"/>
              <a:gd name="adj2" fmla="val -34699"/>
              <a:gd name="adj3" fmla="val 16667"/>
            </a:avLst>
          </a:prstGeom>
          <a:solidFill>
            <a:srgbClr val="FFFFCC"/>
          </a:solidFill>
          <a:ln w="9525">
            <a:solidFill>
              <a:schemeClr val="tx1"/>
            </a:solidFill>
            <a:miter lim="800000"/>
            <a:headEnd/>
            <a:tailEnd/>
          </a:ln>
        </p:spPr>
        <p:txBody>
          <a:bodyPr/>
          <a:lstStyle/>
          <a:p>
            <a:pPr algn="ctr"/>
            <a:endParaRPr lang="en-GB" sz="2400">
              <a:latin typeface="Times New Roman" pitchFamily="18" charset="0"/>
            </a:endParaRPr>
          </a:p>
        </p:txBody>
      </p:sp>
      <p:sp>
        <p:nvSpPr>
          <p:cNvPr id="123907" name="Text Box 3"/>
          <p:cNvSpPr txBox="1">
            <a:spLocks noChangeArrowheads="1"/>
          </p:cNvSpPr>
          <p:nvPr/>
        </p:nvSpPr>
        <p:spPr bwMode="auto">
          <a:xfrm>
            <a:off x="8459788" y="6381750"/>
            <a:ext cx="720725"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B69DB936-2722-4438-802E-A35C3FAD8853}" type="slidenum">
              <a:rPr lang="fr-FR" sz="2400" b="1">
                <a:solidFill>
                  <a:schemeClr val="accent2"/>
                </a:solidFill>
              </a:rPr>
              <a:pPr algn="ctr" eaLnBrk="0" hangingPunct="0">
                <a:spcBef>
                  <a:spcPct val="50000"/>
                </a:spcBef>
              </a:pPr>
              <a:t>53</a:t>
            </a:fld>
            <a:endParaRPr lang="fr-FR" sz="2400" b="1">
              <a:solidFill>
                <a:schemeClr val="accent2"/>
              </a:solidFill>
            </a:endParaRPr>
          </a:p>
        </p:txBody>
      </p:sp>
      <p:grpSp>
        <p:nvGrpSpPr>
          <p:cNvPr id="123908" name="Group 4"/>
          <p:cNvGrpSpPr>
            <a:grpSpLocks/>
          </p:cNvGrpSpPr>
          <p:nvPr/>
        </p:nvGrpSpPr>
        <p:grpSpPr bwMode="auto">
          <a:xfrm>
            <a:off x="34925" y="0"/>
            <a:ext cx="1684338" cy="2354263"/>
            <a:chOff x="22" y="0"/>
            <a:chExt cx="1061" cy="1483"/>
          </a:xfrm>
        </p:grpSpPr>
        <p:pic>
          <p:nvPicPr>
            <p:cNvPr id="123913" name="Picture 5"/>
            <p:cNvPicPr>
              <a:picLocks noChangeAspect="1" noChangeArrowheads="1"/>
            </p:cNvPicPr>
            <p:nvPr/>
          </p:nvPicPr>
          <p:blipFill>
            <a:blip r:embed="rId3"/>
            <a:srcRect/>
            <a:stretch>
              <a:fillRect/>
            </a:stretch>
          </p:blipFill>
          <p:spPr bwMode="auto">
            <a:xfrm>
              <a:off x="22" y="0"/>
              <a:ext cx="1061" cy="1089"/>
            </a:xfrm>
            <a:prstGeom prst="rect">
              <a:avLst/>
            </a:prstGeom>
            <a:noFill/>
            <a:ln w="9525">
              <a:noFill/>
              <a:round/>
              <a:headEnd/>
              <a:tailEnd/>
            </a:ln>
          </p:spPr>
        </p:pic>
        <p:sp>
          <p:nvSpPr>
            <p:cNvPr id="123914" name="Text Box 6"/>
            <p:cNvSpPr txBox="1">
              <a:spLocks noChangeArrowheads="1"/>
            </p:cNvSpPr>
            <p:nvPr/>
          </p:nvSpPr>
          <p:spPr bwMode="auto">
            <a:xfrm>
              <a:off x="22" y="1071"/>
              <a:ext cx="1020" cy="412"/>
            </a:xfrm>
            <a:prstGeom prst="rect">
              <a:avLst/>
            </a:prstGeom>
            <a:solidFill>
              <a:srgbClr val="DFE2FD"/>
            </a:solidFill>
            <a:ln w="12700">
              <a:solidFill>
                <a:schemeClr val="tx1"/>
              </a:solidFill>
              <a:miter lim="800000"/>
              <a:headEnd/>
              <a:tailEnd/>
            </a:ln>
          </p:spPr>
          <p:txBody>
            <a:bodyPr>
              <a:spAutoFit/>
            </a:bodyPr>
            <a:lstStyle/>
            <a:p>
              <a:pPr algn="ctr" eaLnBrk="0" hangingPunct="0">
                <a:spcBef>
                  <a:spcPct val="50000"/>
                </a:spcBef>
              </a:pPr>
              <a:r>
                <a:rPr lang="fr-FR" b="1"/>
                <a:t>Professor PhD Uhu</a:t>
              </a:r>
            </a:p>
          </p:txBody>
        </p:sp>
      </p:grpSp>
      <p:sp>
        <p:nvSpPr>
          <p:cNvPr id="123909" name="Text Box 6"/>
          <p:cNvSpPr txBox="1">
            <a:spLocks noChangeArrowheads="1"/>
          </p:cNvSpPr>
          <p:nvPr/>
        </p:nvSpPr>
        <p:spPr bwMode="auto">
          <a:xfrm>
            <a:off x="2771775" y="44450"/>
            <a:ext cx="5113338" cy="523875"/>
          </a:xfrm>
          <a:prstGeom prst="rect">
            <a:avLst/>
          </a:prstGeom>
          <a:noFill/>
          <a:ln w="9525">
            <a:noFill/>
            <a:miter lim="800000"/>
            <a:headEnd/>
            <a:tailEnd/>
          </a:ln>
        </p:spPr>
        <p:txBody>
          <a:bodyPr>
            <a:spAutoFit/>
          </a:bodyPr>
          <a:lstStyle/>
          <a:p>
            <a:pPr eaLnBrk="0" hangingPunct="0"/>
            <a:r>
              <a:rPr lang="fr-FR" sz="2800" b="1" u="sng">
                <a:solidFill>
                  <a:srgbClr val="0000CC"/>
                </a:solidFill>
              </a:rPr>
              <a:t>Integrated didactic approach</a:t>
            </a:r>
          </a:p>
        </p:txBody>
      </p:sp>
      <p:sp>
        <p:nvSpPr>
          <p:cNvPr id="181256" name="Text Box 6"/>
          <p:cNvSpPr txBox="1">
            <a:spLocks noChangeArrowheads="1"/>
          </p:cNvSpPr>
          <p:nvPr/>
        </p:nvSpPr>
        <p:spPr bwMode="auto">
          <a:xfrm>
            <a:off x="1908175" y="860425"/>
            <a:ext cx="7235825" cy="1754188"/>
          </a:xfrm>
          <a:prstGeom prst="rect">
            <a:avLst/>
          </a:prstGeom>
          <a:noFill/>
          <a:ln w="9525">
            <a:noFill/>
            <a:miter lim="800000"/>
            <a:headEnd/>
            <a:tailEnd/>
          </a:ln>
        </p:spPr>
        <p:txBody>
          <a:bodyPr>
            <a:spAutoFit/>
          </a:bodyPr>
          <a:lstStyle/>
          <a:p>
            <a:pPr eaLnBrk="0" hangingPunct="0">
              <a:lnSpc>
                <a:spcPct val="90000"/>
              </a:lnSpc>
            </a:pPr>
            <a:r>
              <a:rPr lang="en-US" sz="2000" b="1">
                <a:solidFill>
                  <a:srgbClr val="663300"/>
                </a:solidFill>
              </a:rPr>
              <a:t>This was an approach advocated </a:t>
            </a:r>
            <a:r>
              <a:rPr lang="en-US" sz="2000" b="1">
                <a:solidFill>
                  <a:srgbClr val="0000CC"/>
                </a:solidFill>
              </a:rPr>
              <a:t>as early as the beginning of the 1980s</a:t>
            </a:r>
            <a:r>
              <a:rPr lang="en-US" sz="2000" b="1">
                <a:solidFill>
                  <a:srgbClr val="663300"/>
                </a:solidFill>
              </a:rPr>
              <a:t> in the work of E. Roulet. It is also the direction taken by numerous projects exploring the idea of </a:t>
            </a:r>
            <a:r>
              <a:rPr lang="en-US" sz="2000" b="1">
                <a:solidFill>
                  <a:srgbClr val="0000CC"/>
                </a:solidFill>
              </a:rPr>
              <a:t>German after English</a:t>
            </a:r>
            <a:r>
              <a:rPr lang="en-US" sz="2000" b="1">
                <a:solidFill>
                  <a:srgbClr val="663300"/>
                </a:solidFill>
              </a:rPr>
              <a:t> when they are learnt as foreign languages (cf. the studies relating to </a:t>
            </a:r>
            <a:r>
              <a:rPr lang="en-US" sz="2000" b="1" i="1">
                <a:solidFill>
                  <a:srgbClr val="663300"/>
                </a:solidFill>
              </a:rPr>
              <a:t>Tertiary language learning</a:t>
            </a:r>
            <a:r>
              <a:rPr lang="en-US" sz="2000" b="1">
                <a:solidFill>
                  <a:srgbClr val="663300"/>
                </a:solidFill>
              </a:rPr>
              <a:t>). </a:t>
            </a:r>
            <a:endParaRPr lang="fr-FR" sz="2000" b="1">
              <a:solidFill>
                <a:srgbClr val="663300"/>
              </a:solidFill>
            </a:endParaRPr>
          </a:p>
        </p:txBody>
      </p:sp>
      <p:sp>
        <p:nvSpPr>
          <p:cNvPr id="181257" name="Text Box 6"/>
          <p:cNvSpPr txBox="1">
            <a:spLocks noChangeArrowheads="1"/>
          </p:cNvSpPr>
          <p:nvPr/>
        </p:nvSpPr>
        <p:spPr bwMode="auto">
          <a:xfrm>
            <a:off x="1908175" y="2924175"/>
            <a:ext cx="7092950" cy="923925"/>
          </a:xfrm>
          <a:prstGeom prst="rect">
            <a:avLst/>
          </a:prstGeom>
          <a:noFill/>
          <a:ln w="9525">
            <a:noFill/>
            <a:miter lim="800000"/>
            <a:headEnd/>
            <a:tailEnd/>
          </a:ln>
        </p:spPr>
        <p:txBody>
          <a:bodyPr>
            <a:spAutoFit/>
          </a:bodyPr>
          <a:lstStyle/>
          <a:p>
            <a:pPr eaLnBrk="0" hangingPunct="0">
              <a:lnSpc>
                <a:spcPct val="90000"/>
              </a:lnSpc>
            </a:pPr>
            <a:r>
              <a:rPr lang="en-US" sz="2000" b="1">
                <a:solidFill>
                  <a:srgbClr val="663300"/>
                </a:solidFill>
              </a:rPr>
              <a:t>Other studies investigate ways of </a:t>
            </a:r>
            <a:r>
              <a:rPr lang="en-US" sz="2000" b="1">
                <a:solidFill>
                  <a:srgbClr val="0000CC"/>
                </a:solidFill>
              </a:rPr>
              <a:t>linking the language of schooling and other languages</a:t>
            </a:r>
            <a:r>
              <a:rPr lang="en-US" sz="2000" b="1">
                <a:solidFill>
                  <a:srgbClr val="663300"/>
                </a:solidFill>
              </a:rPr>
              <a:t> taught in an integrated  manner. </a:t>
            </a:r>
            <a:endParaRPr lang="fr-FR" sz="2000" b="1">
              <a:solidFill>
                <a:srgbClr val="663300"/>
              </a:solidFill>
            </a:endParaRPr>
          </a:p>
        </p:txBody>
      </p:sp>
      <p:sp>
        <p:nvSpPr>
          <p:cNvPr id="181258" name="Text Box 6"/>
          <p:cNvSpPr txBox="1">
            <a:spLocks noChangeArrowheads="1"/>
          </p:cNvSpPr>
          <p:nvPr/>
        </p:nvSpPr>
        <p:spPr bwMode="auto">
          <a:xfrm>
            <a:off x="2051050" y="4149725"/>
            <a:ext cx="7092950" cy="1200150"/>
          </a:xfrm>
          <a:prstGeom prst="rect">
            <a:avLst/>
          </a:prstGeom>
          <a:noFill/>
          <a:ln w="9525">
            <a:noFill/>
            <a:miter lim="800000"/>
            <a:headEnd/>
            <a:tailEnd/>
          </a:ln>
        </p:spPr>
        <p:txBody>
          <a:bodyPr>
            <a:spAutoFit/>
          </a:bodyPr>
          <a:lstStyle/>
          <a:p>
            <a:pPr eaLnBrk="0" hangingPunct="0">
              <a:lnSpc>
                <a:spcPct val="90000"/>
              </a:lnSpc>
            </a:pPr>
            <a:r>
              <a:rPr lang="en-US" sz="2000" b="1">
                <a:solidFill>
                  <a:srgbClr val="663300"/>
                </a:solidFill>
              </a:rPr>
              <a:t>It is also present in certain approaches to </a:t>
            </a:r>
            <a:r>
              <a:rPr lang="en-US" sz="2000" b="1">
                <a:solidFill>
                  <a:srgbClr val="0000CC"/>
                </a:solidFill>
              </a:rPr>
              <a:t>bilingual education</a:t>
            </a:r>
            <a:r>
              <a:rPr lang="en-US" sz="2000" b="1">
                <a:solidFill>
                  <a:srgbClr val="663300"/>
                </a:solidFill>
              </a:rPr>
              <a:t>, which seek to </a:t>
            </a:r>
            <a:r>
              <a:rPr lang="en-US" sz="2000" b="1">
                <a:solidFill>
                  <a:srgbClr val="0000CC"/>
                </a:solidFill>
              </a:rPr>
              <a:t>make learners identify similarities and differences between the languages used in teaching</a:t>
            </a:r>
            <a:r>
              <a:rPr lang="en-US" sz="2000" b="1">
                <a:solidFill>
                  <a:srgbClr val="663300"/>
                </a:solidFill>
              </a:rPr>
              <a:t>, irrespective of the subject being taught.</a:t>
            </a:r>
            <a:endParaRPr lang="fr-FR" sz="2000" b="1">
              <a:solidFill>
                <a:srgbClr val="66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500"/>
                                  </p:stCondLst>
                                  <p:childTnLst>
                                    <p:set>
                                      <p:cBhvr>
                                        <p:cTn id="6" dur="1" fill="hold">
                                          <p:stCondLst>
                                            <p:cond delay="0"/>
                                          </p:stCondLst>
                                        </p:cTn>
                                        <p:tgtEl>
                                          <p:spTgt spid="181256"/>
                                        </p:tgtEl>
                                        <p:attrNameLst>
                                          <p:attrName>style.visibility</p:attrName>
                                        </p:attrNameLst>
                                      </p:cBhvr>
                                      <p:to>
                                        <p:strVal val="visible"/>
                                      </p:to>
                                    </p:set>
                                    <p:animEffect transition="in" filter="wipe(up)">
                                      <p:cBhvr>
                                        <p:cTn id="7" dur="1000"/>
                                        <p:tgtEl>
                                          <p:spTgt spid="1812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1257"/>
                                        </p:tgtEl>
                                        <p:attrNameLst>
                                          <p:attrName>style.visibility</p:attrName>
                                        </p:attrNameLst>
                                      </p:cBhvr>
                                      <p:to>
                                        <p:strVal val="visible"/>
                                      </p:to>
                                    </p:set>
                                    <p:animEffect transition="in" filter="wipe(up)">
                                      <p:cBhvr>
                                        <p:cTn id="12" dur="1000"/>
                                        <p:tgtEl>
                                          <p:spTgt spid="1812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1258"/>
                                        </p:tgtEl>
                                        <p:attrNameLst>
                                          <p:attrName>style.visibility</p:attrName>
                                        </p:attrNameLst>
                                      </p:cBhvr>
                                      <p:to>
                                        <p:strVal val="visible"/>
                                      </p:to>
                                    </p:set>
                                    <p:animEffect transition="in" filter="wipe(up)">
                                      <p:cBhvr>
                                        <p:cTn id="17" dur="1000"/>
                                        <p:tgtEl>
                                          <p:spTgt spid="181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6" grpId="0"/>
      <p:bldP spid="181257" grpId="0"/>
      <p:bldP spid="18125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6"/>
          <p:cNvSpPr>
            <a:spLocks noGrp="1" noChangeArrowheads="1"/>
          </p:cNvSpPr>
          <p:nvPr>
            <p:ph type="sldNum" sz="quarter" idx="12"/>
          </p:nvPr>
        </p:nvSpPr>
        <p:spPr>
          <a:noFill/>
          <a:ln>
            <a:miter lim="800000"/>
            <a:headEnd/>
            <a:tailEnd/>
          </a:ln>
        </p:spPr>
        <p:txBody>
          <a:bodyPr/>
          <a:lstStyle/>
          <a:p>
            <a:fld id="{6865C852-4CFA-4D16-A426-7D829B24AD4A}" type="slidenum">
              <a:rPr lang="fr-FR" smtClean="0"/>
              <a:pPr/>
              <a:t>54</a:t>
            </a:fld>
            <a:endParaRPr lang="fr-FR" smtClean="0"/>
          </a:p>
        </p:txBody>
      </p:sp>
      <p:pic>
        <p:nvPicPr>
          <p:cNvPr id="125954" name="Picture 2"/>
          <p:cNvPicPr>
            <a:picLocks noChangeAspect="1" noChangeArrowheads="1"/>
          </p:cNvPicPr>
          <p:nvPr/>
        </p:nvPicPr>
        <p:blipFill>
          <a:blip r:embed="rId3"/>
          <a:srcRect/>
          <a:stretch>
            <a:fillRect/>
          </a:stretch>
        </p:blipFill>
        <p:spPr bwMode="auto">
          <a:xfrm>
            <a:off x="3779838" y="2835275"/>
            <a:ext cx="5364162" cy="4022725"/>
          </a:xfrm>
          <a:prstGeom prst="rect">
            <a:avLst/>
          </a:prstGeom>
          <a:noFill/>
          <a:ln w="9525">
            <a:noFill/>
            <a:miter lim="800000"/>
            <a:headEnd/>
            <a:tailEnd/>
          </a:ln>
        </p:spPr>
      </p:pic>
      <p:sp>
        <p:nvSpPr>
          <p:cNvPr id="104475" name="AutoShape 27"/>
          <p:cNvSpPr>
            <a:spLocks noChangeArrowheads="1"/>
          </p:cNvSpPr>
          <p:nvPr/>
        </p:nvSpPr>
        <p:spPr bwMode="auto">
          <a:xfrm>
            <a:off x="3276600" y="71438"/>
            <a:ext cx="5830888" cy="1628775"/>
          </a:xfrm>
          <a:prstGeom prst="wedgeRoundRectCallout">
            <a:avLst>
              <a:gd name="adj1" fmla="val 17657"/>
              <a:gd name="adj2" fmla="val 69787"/>
              <a:gd name="adj3" fmla="val 16667"/>
            </a:avLst>
          </a:prstGeom>
          <a:solidFill>
            <a:srgbClr val="FFCCFF"/>
          </a:solidFill>
          <a:ln w="9525">
            <a:solidFill>
              <a:schemeClr val="tx1"/>
            </a:solidFill>
            <a:miter lim="800000"/>
            <a:headEnd/>
            <a:tailEnd/>
          </a:ln>
        </p:spPr>
        <p:txBody>
          <a:bodyPr/>
          <a:lstStyle/>
          <a:p>
            <a:pPr eaLnBrk="0" hangingPunct="0"/>
            <a:r>
              <a:rPr lang="fr-FR" b="1"/>
              <a:t>This is the first example Professor Uhu would like to show you. It is from:</a:t>
            </a:r>
          </a:p>
          <a:p>
            <a:pPr eaLnBrk="0" hangingPunct="0"/>
            <a:r>
              <a:rPr lang="de-DE" b="1"/>
              <a:t>Kursiša, A. &amp; Neuner, G. (2006). </a:t>
            </a:r>
            <a:r>
              <a:rPr lang="de-DE" b="1" i="1"/>
              <a:t>Deutsch ist easy – Methodische Grundlagen für Deutsch nach Englisch</a:t>
            </a:r>
            <a:r>
              <a:rPr lang="de-DE" b="1"/>
              <a:t>. Ismaning: Hueber.</a:t>
            </a:r>
            <a:endParaRPr lang="fr-FR" b="1"/>
          </a:p>
        </p:txBody>
      </p:sp>
      <p:sp>
        <p:nvSpPr>
          <p:cNvPr id="2" name="AutoShape 27"/>
          <p:cNvSpPr>
            <a:spLocks noChangeArrowheads="1"/>
          </p:cNvSpPr>
          <p:nvPr/>
        </p:nvSpPr>
        <p:spPr bwMode="auto">
          <a:xfrm>
            <a:off x="3492500" y="1844675"/>
            <a:ext cx="5651500" cy="936625"/>
          </a:xfrm>
          <a:prstGeom prst="wedgeRoundRectCallout">
            <a:avLst>
              <a:gd name="adj1" fmla="val -58847"/>
              <a:gd name="adj2" fmla="val -106949"/>
              <a:gd name="adj3" fmla="val 16667"/>
            </a:avLst>
          </a:prstGeom>
          <a:solidFill>
            <a:srgbClr val="FFCCFF"/>
          </a:solidFill>
          <a:ln w="9525">
            <a:solidFill>
              <a:schemeClr val="tx1"/>
            </a:solidFill>
            <a:miter lim="800000"/>
            <a:headEnd/>
            <a:tailEnd/>
          </a:ln>
        </p:spPr>
        <p:txBody>
          <a:bodyPr/>
          <a:lstStyle/>
          <a:p>
            <a:pPr eaLnBrk="0" hangingPunct="0"/>
            <a:r>
              <a:rPr lang="fr-FR" b="1"/>
              <a:t>It is intended for students who have already learnt some English and are starting to learn German.</a:t>
            </a:r>
          </a:p>
          <a:p>
            <a:pPr eaLnBrk="0" hangingPunct="0"/>
            <a:endParaRPr lang="fr-FR" b="1"/>
          </a:p>
        </p:txBody>
      </p:sp>
      <p:sp>
        <p:nvSpPr>
          <p:cNvPr id="3" name="AutoShape 27"/>
          <p:cNvSpPr>
            <a:spLocks noChangeArrowheads="1"/>
          </p:cNvSpPr>
          <p:nvPr/>
        </p:nvSpPr>
        <p:spPr bwMode="auto">
          <a:xfrm>
            <a:off x="0" y="549275"/>
            <a:ext cx="3024188" cy="3384550"/>
          </a:xfrm>
          <a:prstGeom prst="wedgeRoundRectCallout">
            <a:avLst>
              <a:gd name="adj1" fmla="val -4542"/>
              <a:gd name="adj2" fmla="val 66042"/>
              <a:gd name="adj3" fmla="val 16667"/>
            </a:avLst>
          </a:prstGeom>
          <a:solidFill>
            <a:srgbClr val="FFCCFF"/>
          </a:solidFill>
          <a:ln w="9525">
            <a:solidFill>
              <a:schemeClr val="tx1"/>
            </a:solidFill>
            <a:miter lim="800000"/>
            <a:headEnd/>
            <a:tailEnd/>
          </a:ln>
        </p:spPr>
        <p:txBody>
          <a:bodyPr/>
          <a:lstStyle/>
          <a:p>
            <a:pPr eaLnBrk="0" hangingPunct="0"/>
            <a:r>
              <a:rPr lang="en-US" b="1"/>
              <a:t>This material helps students to discover lexical similarities and grammatical differences between both languages, as well as with their own mother tongue (and / or language of education) …</a:t>
            </a:r>
          </a:p>
          <a:p>
            <a:pPr eaLnBrk="0" hangingPunct="0"/>
            <a:endParaRPr lang="en-US" b="1"/>
          </a:p>
        </p:txBody>
      </p:sp>
      <p:sp>
        <p:nvSpPr>
          <p:cNvPr id="125958" name="Text Box 8"/>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66AA1385-0C9B-4123-B99E-E6697B0A7255}" type="slidenum">
              <a:rPr lang="fr-FR" sz="2400" b="1">
                <a:solidFill>
                  <a:schemeClr val="accent2"/>
                </a:solidFill>
              </a:rPr>
              <a:pPr algn="ctr" eaLnBrk="0" hangingPunct="0">
                <a:spcBef>
                  <a:spcPct val="50000"/>
                </a:spcBef>
              </a:pPr>
              <a:t>54</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04475"/>
                                        </p:tgtEl>
                                        <p:attrNameLst>
                                          <p:attrName>style.visibility</p:attrName>
                                        </p:attrNameLst>
                                      </p:cBhvr>
                                      <p:to>
                                        <p:strVal val="visible"/>
                                      </p:to>
                                    </p:set>
                                    <p:animEffect transition="in" filter="wipe(up)">
                                      <p:cBhvr>
                                        <p:cTn id="7" dur="1000"/>
                                        <p:tgtEl>
                                          <p:spTgt spid="104475"/>
                                        </p:tgtEl>
                                      </p:cBhvr>
                                    </p:animEffect>
                                  </p:childTnLst>
                                </p:cTn>
                              </p:par>
                            </p:childTnLst>
                          </p:cTn>
                        </p:par>
                        <p:par>
                          <p:cTn id="8" fill="hold">
                            <p:stCondLst>
                              <p:cond delay="1500"/>
                            </p:stCondLst>
                            <p:childTnLst>
                              <p:par>
                                <p:cTn id="9" presetID="22" presetClass="entr" presetSubtype="1" fill="hold" grpId="0" nodeType="afterEffect">
                                  <p:stCondLst>
                                    <p:cond delay="25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6"/>
          <p:cNvSpPr>
            <a:spLocks noGrp="1" noChangeArrowheads="1"/>
          </p:cNvSpPr>
          <p:nvPr>
            <p:ph type="sldNum" sz="quarter" idx="12"/>
          </p:nvPr>
        </p:nvSpPr>
        <p:spPr>
          <a:noFill/>
          <a:ln>
            <a:miter lim="800000"/>
            <a:headEnd/>
            <a:tailEnd/>
          </a:ln>
        </p:spPr>
        <p:txBody>
          <a:bodyPr/>
          <a:lstStyle/>
          <a:p>
            <a:fld id="{20C56D72-A1ED-4ED3-AC39-8A8618E9E75F}" type="slidenum">
              <a:rPr lang="fr-FR" smtClean="0"/>
              <a:pPr/>
              <a:t>55</a:t>
            </a:fld>
            <a:endParaRPr lang="fr-FR" smtClean="0"/>
          </a:p>
        </p:txBody>
      </p:sp>
      <p:pic>
        <p:nvPicPr>
          <p:cNvPr id="12800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28003" name="Text Box 5"/>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14F782E8-A351-4EFF-96DC-D609D6F25306}" type="slidenum">
              <a:rPr lang="fr-FR" sz="2400" b="1">
                <a:solidFill>
                  <a:schemeClr val="accent2"/>
                </a:solidFill>
              </a:rPr>
              <a:pPr algn="ctr" eaLnBrk="0" hangingPunct="0">
                <a:spcBef>
                  <a:spcPct val="50000"/>
                </a:spcBef>
              </a:pPr>
              <a:t>55</a:t>
            </a:fld>
            <a:endParaRPr lang="fr-FR" sz="2400" b="1">
              <a:solidFill>
                <a:schemeClr val="accent2"/>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6"/>
          <p:cNvSpPr>
            <a:spLocks noGrp="1" noChangeArrowheads="1"/>
          </p:cNvSpPr>
          <p:nvPr>
            <p:ph type="sldNum" sz="quarter" idx="12"/>
          </p:nvPr>
        </p:nvSpPr>
        <p:spPr>
          <a:noFill/>
          <a:ln>
            <a:miter lim="800000"/>
            <a:headEnd/>
            <a:tailEnd/>
          </a:ln>
        </p:spPr>
        <p:txBody>
          <a:bodyPr/>
          <a:lstStyle/>
          <a:p>
            <a:fld id="{9E7531B5-30AE-4F82-BCC3-806659CAB21D}" type="slidenum">
              <a:rPr lang="fr-FR" smtClean="0"/>
              <a:pPr/>
              <a:t>56</a:t>
            </a:fld>
            <a:endParaRPr lang="fr-FR" smtClean="0"/>
          </a:p>
        </p:txBody>
      </p:sp>
      <p:pic>
        <p:nvPicPr>
          <p:cNvPr id="130050"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30051" name="Text Box 3"/>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57686259-EC98-40AE-850F-D5717AA995DC}" type="slidenum">
              <a:rPr lang="fr-FR" sz="2400" b="1">
                <a:solidFill>
                  <a:schemeClr val="accent2"/>
                </a:solidFill>
              </a:rPr>
              <a:pPr algn="ctr" eaLnBrk="0" hangingPunct="0">
                <a:spcBef>
                  <a:spcPct val="50000"/>
                </a:spcBef>
              </a:pPr>
              <a:t>56</a:t>
            </a:fld>
            <a:endParaRPr lang="fr-FR" sz="2400" b="1">
              <a:solidFill>
                <a:schemeClr val="accent2"/>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6"/>
          <p:cNvSpPr>
            <a:spLocks noGrp="1" noChangeArrowheads="1"/>
          </p:cNvSpPr>
          <p:nvPr>
            <p:ph type="sldNum" sz="quarter" idx="12"/>
          </p:nvPr>
        </p:nvSpPr>
        <p:spPr>
          <a:noFill/>
          <a:ln>
            <a:miter lim="800000"/>
            <a:headEnd/>
            <a:tailEnd/>
          </a:ln>
        </p:spPr>
        <p:txBody>
          <a:bodyPr/>
          <a:lstStyle/>
          <a:p>
            <a:fld id="{6F73B3EE-B564-4BEC-A84F-33AC5752A1DC}" type="slidenum">
              <a:rPr lang="fr-FR" smtClean="0"/>
              <a:pPr/>
              <a:t>57</a:t>
            </a:fld>
            <a:endParaRPr lang="fr-FR" smtClean="0"/>
          </a:p>
        </p:txBody>
      </p:sp>
      <p:pic>
        <p:nvPicPr>
          <p:cNvPr id="132098" name="Picture 4"/>
          <p:cNvPicPr>
            <a:picLocks noChangeAspect="1" noChangeArrowheads="1"/>
          </p:cNvPicPr>
          <p:nvPr/>
        </p:nvPicPr>
        <p:blipFill>
          <a:blip r:embed="rId3"/>
          <a:srcRect/>
          <a:stretch>
            <a:fillRect/>
          </a:stretch>
        </p:blipFill>
        <p:spPr bwMode="auto">
          <a:xfrm>
            <a:off x="2711450" y="0"/>
            <a:ext cx="6432550" cy="6858000"/>
          </a:xfrm>
          <a:prstGeom prst="rect">
            <a:avLst/>
          </a:prstGeom>
          <a:noFill/>
          <a:ln w="9525">
            <a:noFill/>
            <a:miter lim="800000"/>
            <a:headEnd/>
            <a:tailEnd/>
          </a:ln>
        </p:spPr>
      </p:pic>
      <p:sp>
        <p:nvSpPr>
          <p:cNvPr id="132099" name="Text Box 5"/>
          <p:cNvSpPr txBox="1">
            <a:spLocks noChangeArrowheads="1"/>
          </p:cNvSpPr>
          <p:nvPr/>
        </p:nvSpPr>
        <p:spPr bwMode="auto">
          <a:xfrm>
            <a:off x="0" y="0"/>
            <a:ext cx="9144000" cy="885825"/>
          </a:xfrm>
          <a:prstGeom prst="rect">
            <a:avLst/>
          </a:prstGeom>
          <a:solidFill>
            <a:srgbClr val="FEFFCC"/>
          </a:solidFill>
          <a:ln w="9525">
            <a:noFill/>
            <a:miter lim="800000"/>
            <a:headEnd/>
            <a:tailEnd/>
          </a:ln>
        </p:spPr>
        <p:txBody>
          <a:bodyPr>
            <a:spAutoFit/>
          </a:bodyPr>
          <a:lstStyle/>
          <a:p>
            <a:pPr eaLnBrk="0" hangingPunct="0">
              <a:spcBef>
                <a:spcPct val="50000"/>
              </a:spcBef>
            </a:pPr>
            <a:r>
              <a:rPr lang="fr-FR" b="1"/>
              <a:t>Another example: From </a:t>
            </a:r>
            <a:r>
              <a:rPr lang="de-DE" b="1" i="1"/>
              <a:t>Übungsvorschläge für „Deutsch nach Englisch“</a:t>
            </a:r>
            <a:r>
              <a:rPr lang="de-DE" b="1"/>
              <a:t> – M. C. Berger &amp; A. Colucci.</a:t>
            </a:r>
            <a:br>
              <a:rPr lang="de-DE" b="1"/>
            </a:br>
            <a:r>
              <a:rPr lang="fr-FR" sz="1600">
                <a:hlinkClick r:id="rId4"/>
              </a:rPr>
              <a:t>http://ospitiweb.indire.it/ictavagnacco/deutsch/deutsch_nach_englisch/Ex_3.htm</a:t>
            </a:r>
            <a:endParaRPr lang="fr-FR" sz="1600"/>
          </a:p>
        </p:txBody>
      </p:sp>
      <p:sp>
        <p:nvSpPr>
          <p:cNvPr id="104475" name="AutoShape 27"/>
          <p:cNvSpPr>
            <a:spLocks noChangeArrowheads="1"/>
          </p:cNvSpPr>
          <p:nvPr/>
        </p:nvSpPr>
        <p:spPr bwMode="auto">
          <a:xfrm>
            <a:off x="2627313" y="836613"/>
            <a:ext cx="2879725" cy="1871662"/>
          </a:xfrm>
          <a:prstGeom prst="wedgeRoundRectCallout">
            <a:avLst>
              <a:gd name="adj1" fmla="val -57940"/>
              <a:gd name="adj2" fmla="val -39569"/>
              <a:gd name="adj3" fmla="val 16667"/>
            </a:avLst>
          </a:prstGeom>
          <a:solidFill>
            <a:srgbClr val="FFCCFF"/>
          </a:solidFill>
          <a:ln w="9525">
            <a:solidFill>
              <a:schemeClr val="tx1"/>
            </a:solidFill>
            <a:miter lim="800000"/>
            <a:headEnd/>
            <a:tailEnd/>
          </a:ln>
        </p:spPr>
        <p:txBody>
          <a:bodyPr/>
          <a:lstStyle/>
          <a:p>
            <a:pPr eaLnBrk="0" hangingPunct="0"/>
            <a:r>
              <a:rPr lang="en-US" b="1" i="1"/>
              <a:t>Making students aware of the existing regular correspon-dence between consonants in German and in English.</a:t>
            </a:r>
          </a:p>
        </p:txBody>
      </p:sp>
      <p:sp>
        <p:nvSpPr>
          <p:cNvPr id="2" name="AutoShape 27"/>
          <p:cNvSpPr>
            <a:spLocks noChangeArrowheads="1"/>
          </p:cNvSpPr>
          <p:nvPr/>
        </p:nvSpPr>
        <p:spPr bwMode="auto">
          <a:xfrm>
            <a:off x="2843213" y="2781300"/>
            <a:ext cx="2879725" cy="1871663"/>
          </a:xfrm>
          <a:prstGeom prst="wedgeRoundRectCallout">
            <a:avLst>
              <a:gd name="adj1" fmla="val -89028"/>
              <a:gd name="adj2" fmla="val 39227"/>
              <a:gd name="adj3" fmla="val 16667"/>
            </a:avLst>
          </a:prstGeom>
          <a:solidFill>
            <a:srgbClr val="FFCCFF"/>
          </a:solidFill>
          <a:ln w="9525">
            <a:solidFill>
              <a:schemeClr val="tx1"/>
            </a:solidFill>
            <a:miter lim="800000"/>
            <a:headEnd/>
            <a:tailEnd/>
          </a:ln>
        </p:spPr>
        <p:txBody>
          <a:bodyPr/>
          <a:lstStyle/>
          <a:p>
            <a:pPr eaLnBrk="0" hangingPunct="0"/>
            <a:r>
              <a:rPr lang="en-US" b="1" i="1"/>
              <a:t>The consonants in English are represented in the left wheel, those in  German in the right one.</a:t>
            </a:r>
          </a:p>
        </p:txBody>
      </p:sp>
      <p:sp>
        <p:nvSpPr>
          <p:cNvPr id="3" name="AutoShape 27"/>
          <p:cNvSpPr>
            <a:spLocks noChangeArrowheads="1"/>
          </p:cNvSpPr>
          <p:nvPr/>
        </p:nvSpPr>
        <p:spPr bwMode="auto">
          <a:xfrm>
            <a:off x="3132138" y="4652963"/>
            <a:ext cx="2879725" cy="2205037"/>
          </a:xfrm>
          <a:prstGeom prst="wedgeRoundRectCallout">
            <a:avLst>
              <a:gd name="adj1" fmla="val -95204"/>
              <a:gd name="adj2" fmla="val -60079"/>
              <a:gd name="adj3" fmla="val 16667"/>
            </a:avLst>
          </a:prstGeom>
          <a:solidFill>
            <a:srgbClr val="FFCCFF"/>
          </a:solidFill>
          <a:ln w="9525">
            <a:solidFill>
              <a:schemeClr val="tx1"/>
            </a:solidFill>
            <a:miter lim="800000"/>
            <a:headEnd/>
            <a:tailEnd/>
          </a:ln>
        </p:spPr>
        <p:txBody>
          <a:bodyPr/>
          <a:lstStyle/>
          <a:p>
            <a:pPr eaLnBrk="0" hangingPunct="0"/>
            <a:r>
              <a:rPr lang="en-US" b="1" i="1"/>
              <a:t>The task for the student is to find among a list of English words the word corresponding to each German item…. Like this…</a:t>
            </a:r>
          </a:p>
        </p:txBody>
      </p:sp>
      <p:sp>
        <p:nvSpPr>
          <p:cNvPr id="132103" name="Text Box 11"/>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B1EF9A1B-FE94-4B79-8A51-0AFE907C24DD}" type="slidenum">
              <a:rPr lang="fr-FR" sz="2400" b="1">
                <a:solidFill>
                  <a:schemeClr val="accent2"/>
                </a:solidFill>
              </a:rPr>
              <a:pPr algn="ctr" eaLnBrk="0" hangingPunct="0">
                <a:spcBef>
                  <a:spcPct val="50000"/>
                </a:spcBef>
              </a:pPr>
              <a:t>57</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500"/>
                                  </p:stCondLst>
                                  <p:childTnLst>
                                    <p:set>
                                      <p:cBhvr>
                                        <p:cTn id="6" dur="1" fill="hold">
                                          <p:stCondLst>
                                            <p:cond delay="0"/>
                                          </p:stCondLst>
                                        </p:cTn>
                                        <p:tgtEl>
                                          <p:spTgt spid="104475"/>
                                        </p:tgtEl>
                                        <p:attrNameLst>
                                          <p:attrName>style.visibility</p:attrName>
                                        </p:attrNameLst>
                                      </p:cBhvr>
                                      <p:to>
                                        <p:strVal val="visible"/>
                                      </p:to>
                                    </p:set>
                                    <p:animEffect transition="in" filter="wipe(up)">
                                      <p:cBhvr>
                                        <p:cTn id="7" dur="1000"/>
                                        <p:tgtEl>
                                          <p:spTgt spid="1044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6"/>
          <p:cNvSpPr>
            <a:spLocks noGrp="1" noChangeArrowheads="1"/>
          </p:cNvSpPr>
          <p:nvPr>
            <p:ph type="sldNum" sz="quarter" idx="12"/>
          </p:nvPr>
        </p:nvSpPr>
        <p:spPr>
          <a:noFill/>
          <a:ln>
            <a:miter lim="800000"/>
            <a:headEnd/>
            <a:tailEnd/>
          </a:ln>
        </p:spPr>
        <p:txBody>
          <a:bodyPr/>
          <a:lstStyle/>
          <a:p>
            <a:fld id="{A848BCBC-CA11-471C-AA97-2E5BCBD9EED0}" type="slidenum">
              <a:rPr lang="fr-FR" smtClean="0"/>
              <a:pPr/>
              <a:t>58</a:t>
            </a:fld>
            <a:endParaRPr lang="fr-FR" smtClean="0"/>
          </a:p>
        </p:txBody>
      </p:sp>
      <p:pic>
        <p:nvPicPr>
          <p:cNvPr id="134146" name="Picture 2"/>
          <p:cNvPicPr>
            <a:picLocks noChangeAspect="1" noChangeArrowheads="1"/>
          </p:cNvPicPr>
          <p:nvPr/>
        </p:nvPicPr>
        <p:blipFill>
          <a:blip r:embed="rId3"/>
          <a:srcRect/>
          <a:stretch>
            <a:fillRect/>
          </a:stretch>
        </p:blipFill>
        <p:spPr bwMode="auto">
          <a:xfrm>
            <a:off x="2609850" y="0"/>
            <a:ext cx="6534150" cy="6858000"/>
          </a:xfrm>
          <a:prstGeom prst="rect">
            <a:avLst/>
          </a:prstGeom>
          <a:noFill/>
          <a:ln w="9525">
            <a:noFill/>
            <a:miter lim="800000"/>
            <a:headEnd/>
            <a:tailEnd/>
          </a:ln>
        </p:spPr>
      </p:pic>
      <p:sp>
        <p:nvSpPr>
          <p:cNvPr id="134147" name="Text Box 3"/>
          <p:cNvSpPr txBox="1">
            <a:spLocks noChangeArrowheads="1"/>
          </p:cNvSpPr>
          <p:nvPr/>
        </p:nvSpPr>
        <p:spPr bwMode="auto">
          <a:xfrm>
            <a:off x="0" y="11113"/>
            <a:ext cx="2339975" cy="6846887"/>
          </a:xfrm>
          <a:prstGeom prst="rect">
            <a:avLst/>
          </a:prstGeom>
          <a:solidFill>
            <a:srgbClr val="CCEFFC"/>
          </a:solidFill>
          <a:ln w="9525">
            <a:noFill/>
            <a:miter lim="800000"/>
            <a:headEnd/>
            <a:tailEnd/>
          </a:ln>
        </p:spPr>
        <p:txBody>
          <a:bodyPr/>
          <a:lstStyle/>
          <a:p>
            <a:pPr eaLnBrk="0" hangingPunct="0">
              <a:lnSpc>
                <a:spcPct val="80000"/>
              </a:lnSpc>
              <a:spcBef>
                <a:spcPct val="50000"/>
              </a:spcBef>
            </a:pPr>
            <a:endParaRPr lang="en-US" b="1"/>
          </a:p>
        </p:txBody>
      </p:sp>
      <p:sp>
        <p:nvSpPr>
          <p:cNvPr id="134148" name="Text Box 4"/>
          <p:cNvSpPr txBox="1">
            <a:spLocks noChangeArrowheads="1"/>
          </p:cNvSpPr>
          <p:nvPr/>
        </p:nvSpPr>
        <p:spPr bwMode="auto">
          <a:xfrm>
            <a:off x="5003800" y="1268413"/>
            <a:ext cx="4032250" cy="476250"/>
          </a:xfrm>
          <a:prstGeom prst="rect">
            <a:avLst/>
          </a:prstGeom>
          <a:solidFill>
            <a:srgbClr val="CC3300"/>
          </a:solidFill>
          <a:ln w="19050">
            <a:solidFill>
              <a:schemeClr val="tx1"/>
            </a:solidFill>
            <a:miter lim="800000"/>
            <a:headEnd/>
            <a:tailEnd/>
          </a:ln>
        </p:spPr>
        <p:txBody>
          <a:bodyPr>
            <a:spAutoFit/>
          </a:bodyPr>
          <a:lstStyle/>
          <a:p>
            <a:pPr algn="ctr" eaLnBrk="0" hangingPunct="0">
              <a:spcBef>
                <a:spcPct val="50000"/>
              </a:spcBef>
              <a:tabLst>
                <a:tab pos="1793875" algn="l"/>
              </a:tabLst>
            </a:pPr>
            <a:r>
              <a:rPr lang="fr-FR" sz="2400" b="1">
                <a:solidFill>
                  <a:schemeClr val="bg1"/>
                </a:solidFill>
              </a:rPr>
              <a:t>(German after English)</a:t>
            </a:r>
          </a:p>
        </p:txBody>
      </p:sp>
      <p:sp>
        <p:nvSpPr>
          <p:cNvPr id="134149" name="Text Box 5"/>
          <p:cNvSpPr txBox="1">
            <a:spLocks noChangeArrowheads="1"/>
          </p:cNvSpPr>
          <p:nvPr/>
        </p:nvSpPr>
        <p:spPr bwMode="auto">
          <a:xfrm>
            <a:off x="0" y="3333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CAKE</a:t>
            </a:r>
          </a:p>
        </p:txBody>
      </p:sp>
      <p:sp>
        <p:nvSpPr>
          <p:cNvPr id="134150" name="Text Box 6"/>
          <p:cNvSpPr txBox="1">
            <a:spLocks noChangeArrowheads="1"/>
          </p:cNvSpPr>
          <p:nvPr/>
        </p:nvSpPr>
        <p:spPr bwMode="auto">
          <a:xfrm>
            <a:off x="0" y="11113"/>
            <a:ext cx="2339975" cy="6846887"/>
          </a:xfrm>
          <a:prstGeom prst="rect">
            <a:avLst/>
          </a:prstGeom>
          <a:solidFill>
            <a:srgbClr val="CCEFFC"/>
          </a:solidFill>
          <a:ln w="9525">
            <a:noFill/>
            <a:miter lim="800000"/>
            <a:headEnd/>
            <a:tailEnd/>
          </a:ln>
        </p:spPr>
        <p:txBody>
          <a:bodyPr/>
          <a:lstStyle/>
          <a:p>
            <a:pPr eaLnBrk="0" hangingPunct="0">
              <a:lnSpc>
                <a:spcPct val="80000"/>
              </a:lnSpc>
              <a:spcBef>
                <a:spcPct val="50000"/>
              </a:spcBef>
            </a:pPr>
            <a:endParaRPr lang="en-US" b="1"/>
          </a:p>
        </p:txBody>
      </p:sp>
      <p:sp>
        <p:nvSpPr>
          <p:cNvPr id="134151" name="Text Box 7"/>
          <p:cNvSpPr txBox="1">
            <a:spLocks noChangeArrowheads="1"/>
          </p:cNvSpPr>
          <p:nvPr/>
        </p:nvSpPr>
        <p:spPr bwMode="auto">
          <a:xfrm>
            <a:off x="0" y="3333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CAKE</a:t>
            </a:r>
          </a:p>
        </p:txBody>
      </p:sp>
      <p:sp>
        <p:nvSpPr>
          <p:cNvPr id="134152" name="Text Box 8"/>
          <p:cNvSpPr txBox="1">
            <a:spLocks noChangeArrowheads="1"/>
          </p:cNvSpPr>
          <p:nvPr/>
        </p:nvSpPr>
        <p:spPr bwMode="auto">
          <a:xfrm>
            <a:off x="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a:t>CARD</a:t>
            </a:r>
          </a:p>
        </p:txBody>
      </p:sp>
      <p:sp>
        <p:nvSpPr>
          <p:cNvPr id="134153" name="Text Box 9"/>
          <p:cNvSpPr txBox="1">
            <a:spLocks noChangeArrowheads="1"/>
          </p:cNvSpPr>
          <p:nvPr/>
        </p:nvSpPr>
        <p:spPr bwMode="auto">
          <a:xfrm>
            <a:off x="0" y="14128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CAT</a:t>
            </a:r>
          </a:p>
        </p:txBody>
      </p:sp>
      <p:sp>
        <p:nvSpPr>
          <p:cNvPr id="134154" name="Text Box 10"/>
          <p:cNvSpPr txBox="1">
            <a:spLocks noChangeArrowheads="1"/>
          </p:cNvSpPr>
          <p:nvPr/>
        </p:nvSpPr>
        <p:spPr bwMode="auto">
          <a:xfrm>
            <a:off x="0" y="1989138"/>
            <a:ext cx="865188" cy="336550"/>
          </a:xfrm>
          <a:prstGeom prst="rect">
            <a:avLst/>
          </a:prstGeom>
          <a:noFill/>
          <a:ln w="9525">
            <a:noFill/>
            <a:miter lim="800000"/>
            <a:headEnd/>
            <a:tailEnd/>
          </a:ln>
        </p:spPr>
        <p:txBody>
          <a:bodyPr>
            <a:spAutoFit/>
          </a:bodyPr>
          <a:lstStyle/>
          <a:p>
            <a:pPr eaLnBrk="0" hangingPunct="0">
              <a:spcBef>
                <a:spcPct val="50000"/>
              </a:spcBef>
            </a:pPr>
            <a:r>
              <a:rPr lang="en-US" sz="1600"/>
              <a:t>COMB</a:t>
            </a:r>
          </a:p>
        </p:txBody>
      </p:sp>
      <p:sp>
        <p:nvSpPr>
          <p:cNvPr id="134155" name="Text Box 11"/>
          <p:cNvSpPr txBox="1">
            <a:spLocks noChangeArrowheads="1"/>
          </p:cNvSpPr>
          <p:nvPr/>
        </p:nvSpPr>
        <p:spPr bwMode="auto">
          <a:xfrm>
            <a:off x="0" y="2565400"/>
            <a:ext cx="865188" cy="336550"/>
          </a:xfrm>
          <a:prstGeom prst="rect">
            <a:avLst/>
          </a:prstGeom>
          <a:noFill/>
          <a:ln w="9525">
            <a:noFill/>
            <a:miter lim="800000"/>
            <a:headEnd/>
            <a:tailEnd/>
          </a:ln>
        </p:spPr>
        <p:txBody>
          <a:bodyPr>
            <a:spAutoFit/>
          </a:bodyPr>
          <a:lstStyle/>
          <a:p>
            <a:pPr eaLnBrk="0" hangingPunct="0">
              <a:spcBef>
                <a:spcPct val="50000"/>
              </a:spcBef>
            </a:pPr>
            <a:r>
              <a:rPr lang="en-US" sz="1600"/>
              <a:t>COME</a:t>
            </a:r>
          </a:p>
        </p:txBody>
      </p:sp>
      <p:sp>
        <p:nvSpPr>
          <p:cNvPr id="134156" name="Text Box 12"/>
          <p:cNvSpPr txBox="1">
            <a:spLocks noChangeArrowheads="1"/>
          </p:cNvSpPr>
          <p:nvPr/>
        </p:nvSpPr>
        <p:spPr bwMode="auto">
          <a:xfrm>
            <a:off x="0" y="3260725"/>
            <a:ext cx="865188" cy="336550"/>
          </a:xfrm>
          <a:prstGeom prst="rect">
            <a:avLst/>
          </a:prstGeom>
          <a:noFill/>
          <a:ln w="9525">
            <a:noFill/>
            <a:miter lim="800000"/>
            <a:headEnd/>
            <a:tailEnd/>
          </a:ln>
        </p:spPr>
        <p:txBody>
          <a:bodyPr>
            <a:spAutoFit/>
          </a:bodyPr>
          <a:lstStyle/>
          <a:p>
            <a:pPr eaLnBrk="0" hangingPunct="0">
              <a:spcBef>
                <a:spcPct val="50000"/>
              </a:spcBef>
            </a:pPr>
            <a:r>
              <a:rPr lang="en-US" sz="1600"/>
              <a:t>COOK</a:t>
            </a:r>
          </a:p>
        </p:txBody>
      </p:sp>
      <p:sp>
        <p:nvSpPr>
          <p:cNvPr id="134157" name="Text Box 13"/>
          <p:cNvSpPr txBox="1">
            <a:spLocks noChangeArrowheads="1"/>
          </p:cNvSpPr>
          <p:nvPr/>
        </p:nvSpPr>
        <p:spPr bwMode="auto">
          <a:xfrm>
            <a:off x="0" y="3933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DOOR</a:t>
            </a:r>
          </a:p>
        </p:txBody>
      </p:sp>
      <p:sp>
        <p:nvSpPr>
          <p:cNvPr id="134158" name="Text Box 14"/>
          <p:cNvSpPr txBox="1">
            <a:spLocks noChangeArrowheads="1"/>
          </p:cNvSpPr>
          <p:nvPr/>
        </p:nvSpPr>
        <p:spPr bwMode="auto">
          <a:xfrm>
            <a:off x="0" y="4581525"/>
            <a:ext cx="865188" cy="336550"/>
          </a:xfrm>
          <a:prstGeom prst="rect">
            <a:avLst/>
          </a:prstGeom>
          <a:noFill/>
          <a:ln w="9525">
            <a:noFill/>
            <a:miter lim="800000"/>
            <a:headEnd/>
            <a:tailEnd/>
          </a:ln>
        </p:spPr>
        <p:txBody>
          <a:bodyPr>
            <a:spAutoFit/>
          </a:bodyPr>
          <a:lstStyle/>
          <a:p>
            <a:pPr eaLnBrk="0" hangingPunct="0">
              <a:spcBef>
                <a:spcPct val="50000"/>
              </a:spcBef>
            </a:pPr>
            <a:r>
              <a:rPr lang="en-US" sz="1600"/>
              <a:t>DRINK</a:t>
            </a:r>
          </a:p>
        </p:txBody>
      </p:sp>
      <p:sp>
        <p:nvSpPr>
          <p:cNvPr id="134159" name="Text Box 15"/>
          <p:cNvSpPr txBox="1">
            <a:spLocks noChangeArrowheads="1"/>
          </p:cNvSpPr>
          <p:nvPr/>
        </p:nvSpPr>
        <p:spPr bwMode="auto">
          <a:xfrm>
            <a:off x="0" y="5300663"/>
            <a:ext cx="865188" cy="336550"/>
          </a:xfrm>
          <a:prstGeom prst="rect">
            <a:avLst/>
          </a:prstGeom>
          <a:noFill/>
          <a:ln w="9525">
            <a:noFill/>
            <a:miter lim="800000"/>
            <a:headEnd/>
            <a:tailEnd/>
          </a:ln>
        </p:spPr>
        <p:txBody>
          <a:bodyPr>
            <a:spAutoFit/>
          </a:bodyPr>
          <a:lstStyle/>
          <a:p>
            <a:pPr eaLnBrk="0" hangingPunct="0">
              <a:spcBef>
                <a:spcPct val="50000"/>
              </a:spcBef>
            </a:pPr>
            <a:r>
              <a:rPr lang="en-US" sz="1600"/>
              <a:t>EAT</a:t>
            </a:r>
          </a:p>
        </p:txBody>
      </p:sp>
      <p:sp>
        <p:nvSpPr>
          <p:cNvPr id="134160" name="Text Box 16"/>
          <p:cNvSpPr txBox="1">
            <a:spLocks noChangeArrowheads="1"/>
          </p:cNvSpPr>
          <p:nvPr/>
        </p:nvSpPr>
        <p:spPr bwMode="auto">
          <a:xfrm>
            <a:off x="0" y="6092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GIVE</a:t>
            </a:r>
          </a:p>
        </p:txBody>
      </p:sp>
      <p:sp>
        <p:nvSpPr>
          <p:cNvPr id="134161" name="Text Box 17"/>
          <p:cNvSpPr txBox="1">
            <a:spLocks noChangeArrowheads="1"/>
          </p:cNvSpPr>
          <p:nvPr/>
        </p:nvSpPr>
        <p:spPr bwMode="auto">
          <a:xfrm>
            <a:off x="1258888" y="333375"/>
            <a:ext cx="865187" cy="336550"/>
          </a:xfrm>
          <a:prstGeom prst="rect">
            <a:avLst/>
          </a:prstGeom>
          <a:noFill/>
          <a:ln w="9525">
            <a:noFill/>
            <a:miter lim="800000"/>
            <a:headEnd/>
            <a:tailEnd/>
          </a:ln>
        </p:spPr>
        <p:txBody>
          <a:bodyPr>
            <a:spAutoFit/>
          </a:bodyPr>
          <a:lstStyle/>
          <a:p>
            <a:pPr eaLnBrk="0" hangingPunct="0">
              <a:spcBef>
                <a:spcPct val="50000"/>
              </a:spcBef>
            </a:pPr>
            <a:r>
              <a:rPr lang="en-US" sz="1600"/>
              <a:t>HAVE</a:t>
            </a:r>
          </a:p>
        </p:txBody>
      </p:sp>
      <p:sp>
        <p:nvSpPr>
          <p:cNvPr id="134162" name="Text Box 18"/>
          <p:cNvSpPr txBox="1">
            <a:spLocks noChangeArrowheads="1"/>
          </p:cNvSpPr>
          <p:nvPr/>
        </p:nvSpPr>
        <p:spPr bwMode="auto">
          <a:xfrm>
            <a:off x="118745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a:t>HOPE</a:t>
            </a:r>
          </a:p>
        </p:txBody>
      </p:sp>
      <p:sp>
        <p:nvSpPr>
          <p:cNvPr id="134163" name="Text Box 19"/>
          <p:cNvSpPr txBox="1">
            <a:spLocks noChangeArrowheads="1"/>
          </p:cNvSpPr>
          <p:nvPr/>
        </p:nvSpPr>
        <p:spPr bwMode="auto">
          <a:xfrm>
            <a:off x="1187450" y="1412875"/>
            <a:ext cx="1223963" cy="336550"/>
          </a:xfrm>
          <a:prstGeom prst="rect">
            <a:avLst/>
          </a:prstGeom>
          <a:noFill/>
          <a:ln w="9525">
            <a:noFill/>
            <a:miter lim="800000"/>
            <a:headEnd/>
            <a:tailEnd/>
          </a:ln>
        </p:spPr>
        <p:txBody>
          <a:bodyPr>
            <a:spAutoFit/>
          </a:bodyPr>
          <a:lstStyle/>
          <a:p>
            <a:pPr eaLnBrk="0" hangingPunct="0">
              <a:spcBef>
                <a:spcPct val="50000"/>
              </a:spcBef>
            </a:pPr>
            <a:r>
              <a:rPr lang="en-US" sz="1600"/>
              <a:t>HUNDRED</a:t>
            </a:r>
          </a:p>
        </p:txBody>
      </p:sp>
      <p:sp>
        <p:nvSpPr>
          <p:cNvPr id="134164" name="Text Box 20"/>
          <p:cNvSpPr txBox="1">
            <a:spLocks noChangeArrowheads="1"/>
          </p:cNvSpPr>
          <p:nvPr/>
        </p:nvSpPr>
        <p:spPr bwMode="auto">
          <a:xfrm>
            <a:off x="1187450" y="1989138"/>
            <a:ext cx="865188" cy="336550"/>
          </a:xfrm>
          <a:prstGeom prst="rect">
            <a:avLst/>
          </a:prstGeom>
          <a:noFill/>
          <a:ln w="9525">
            <a:noFill/>
            <a:miter lim="800000"/>
            <a:headEnd/>
            <a:tailEnd/>
          </a:ln>
        </p:spPr>
        <p:txBody>
          <a:bodyPr>
            <a:spAutoFit/>
          </a:bodyPr>
          <a:lstStyle/>
          <a:p>
            <a:pPr eaLnBrk="0" hangingPunct="0">
              <a:spcBef>
                <a:spcPct val="50000"/>
              </a:spcBef>
            </a:pPr>
            <a:r>
              <a:rPr lang="en-US" sz="1600"/>
              <a:t>MAKE</a:t>
            </a:r>
          </a:p>
        </p:txBody>
      </p:sp>
      <p:sp>
        <p:nvSpPr>
          <p:cNvPr id="134165" name="Text Box 21"/>
          <p:cNvSpPr txBox="1">
            <a:spLocks noChangeArrowheads="1"/>
          </p:cNvSpPr>
          <p:nvPr/>
        </p:nvSpPr>
        <p:spPr bwMode="auto">
          <a:xfrm>
            <a:off x="1185863" y="2565400"/>
            <a:ext cx="865187" cy="336550"/>
          </a:xfrm>
          <a:prstGeom prst="rect">
            <a:avLst/>
          </a:prstGeom>
          <a:noFill/>
          <a:ln w="9525">
            <a:noFill/>
            <a:miter lim="800000"/>
            <a:headEnd/>
            <a:tailEnd/>
          </a:ln>
        </p:spPr>
        <p:txBody>
          <a:bodyPr>
            <a:spAutoFit/>
          </a:bodyPr>
          <a:lstStyle/>
          <a:p>
            <a:pPr eaLnBrk="0" hangingPunct="0">
              <a:spcBef>
                <a:spcPct val="50000"/>
              </a:spcBef>
            </a:pPr>
            <a:r>
              <a:rPr lang="en-US" sz="1600"/>
              <a:t>OPEN</a:t>
            </a:r>
          </a:p>
        </p:txBody>
      </p:sp>
      <p:sp>
        <p:nvSpPr>
          <p:cNvPr id="134166" name="Text Box 22"/>
          <p:cNvSpPr txBox="1">
            <a:spLocks noChangeArrowheads="1"/>
          </p:cNvSpPr>
          <p:nvPr/>
        </p:nvSpPr>
        <p:spPr bwMode="auto">
          <a:xfrm>
            <a:off x="1185863" y="3260725"/>
            <a:ext cx="865187" cy="336550"/>
          </a:xfrm>
          <a:prstGeom prst="rect">
            <a:avLst/>
          </a:prstGeom>
          <a:noFill/>
          <a:ln w="9525">
            <a:noFill/>
            <a:miter lim="800000"/>
            <a:headEnd/>
            <a:tailEnd/>
          </a:ln>
        </p:spPr>
        <p:txBody>
          <a:bodyPr>
            <a:spAutoFit/>
          </a:bodyPr>
          <a:lstStyle/>
          <a:p>
            <a:pPr eaLnBrk="0" hangingPunct="0">
              <a:spcBef>
                <a:spcPct val="50000"/>
              </a:spcBef>
            </a:pPr>
            <a:r>
              <a:rPr lang="en-US" sz="1600"/>
              <a:t>OVER</a:t>
            </a:r>
          </a:p>
        </p:txBody>
      </p:sp>
      <p:sp>
        <p:nvSpPr>
          <p:cNvPr id="134167" name="Text Box 23"/>
          <p:cNvSpPr txBox="1">
            <a:spLocks noChangeArrowheads="1"/>
          </p:cNvSpPr>
          <p:nvPr/>
        </p:nvSpPr>
        <p:spPr bwMode="auto">
          <a:xfrm>
            <a:off x="1185863" y="3933825"/>
            <a:ext cx="1082675" cy="336550"/>
          </a:xfrm>
          <a:prstGeom prst="rect">
            <a:avLst/>
          </a:prstGeom>
          <a:noFill/>
          <a:ln w="9525">
            <a:noFill/>
            <a:miter lim="800000"/>
            <a:headEnd/>
            <a:tailEnd/>
          </a:ln>
        </p:spPr>
        <p:txBody>
          <a:bodyPr>
            <a:spAutoFit/>
          </a:bodyPr>
          <a:lstStyle/>
          <a:p>
            <a:pPr eaLnBrk="0" hangingPunct="0">
              <a:spcBef>
                <a:spcPct val="50000"/>
              </a:spcBef>
            </a:pPr>
            <a:r>
              <a:rPr lang="en-US" sz="1600"/>
              <a:t>POUND</a:t>
            </a:r>
          </a:p>
        </p:txBody>
      </p:sp>
      <p:sp>
        <p:nvSpPr>
          <p:cNvPr id="134168" name="Text Box 24"/>
          <p:cNvSpPr txBox="1">
            <a:spLocks noChangeArrowheads="1"/>
          </p:cNvSpPr>
          <p:nvPr/>
        </p:nvSpPr>
        <p:spPr bwMode="auto">
          <a:xfrm>
            <a:off x="1185863" y="4581525"/>
            <a:ext cx="1154112" cy="336550"/>
          </a:xfrm>
          <a:prstGeom prst="rect">
            <a:avLst/>
          </a:prstGeom>
          <a:noFill/>
          <a:ln w="9525">
            <a:noFill/>
            <a:miter lim="800000"/>
            <a:headEnd/>
            <a:tailEnd/>
          </a:ln>
        </p:spPr>
        <p:txBody>
          <a:bodyPr>
            <a:spAutoFit/>
          </a:bodyPr>
          <a:lstStyle/>
          <a:p>
            <a:pPr eaLnBrk="0" hangingPunct="0">
              <a:spcBef>
                <a:spcPct val="50000"/>
              </a:spcBef>
            </a:pPr>
            <a:r>
              <a:rPr lang="en-US" sz="1600"/>
              <a:t>SEVEN</a:t>
            </a:r>
          </a:p>
        </p:txBody>
      </p:sp>
      <p:sp>
        <p:nvSpPr>
          <p:cNvPr id="134169" name="Text Box 25"/>
          <p:cNvSpPr txBox="1">
            <a:spLocks noChangeArrowheads="1"/>
          </p:cNvSpPr>
          <p:nvPr/>
        </p:nvSpPr>
        <p:spPr bwMode="auto">
          <a:xfrm>
            <a:off x="1185863" y="5324475"/>
            <a:ext cx="865187" cy="336550"/>
          </a:xfrm>
          <a:prstGeom prst="rect">
            <a:avLst/>
          </a:prstGeom>
          <a:noFill/>
          <a:ln w="9525">
            <a:noFill/>
            <a:miter lim="800000"/>
            <a:headEnd/>
            <a:tailEnd/>
          </a:ln>
        </p:spPr>
        <p:txBody>
          <a:bodyPr>
            <a:spAutoFit/>
          </a:bodyPr>
          <a:lstStyle/>
          <a:p>
            <a:pPr eaLnBrk="0" hangingPunct="0">
              <a:spcBef>
                <a:spcPct val="50000"/>
              </a:spcBef>
            </a:pPr>
            <a:r>
              <a:rPr lang="en-US" sz="1600"/>
              <a:t>SHIP</a:t>
            </a:r>
          </a:p>
        </p:txBody>
      </p:sp>
      <p:sp>
        <p:nvSpPr>
          <p:cNvPr id="134170" name="Text Box 26"/>
          <p:cNvSpPr txBox="1">
            <a:spLocks noChangeArrowheads="1"/>
          </p:cNvSpPr>
          <p:nvPr/>
        </p:nvSpPr>
        <p:spPr bwMode="auto">
          <a:xfrm>
            <a:off x="1116013" y="6400800"/>
            <a:ext cx="865187" cy="457200"/>
          </a:xfrm>
          <a:prstGeom prst="rect">
            <a:avLst/>
          </a:prstGeom>
          <a:noFill/>
          <a:ln w="9525">
            <a:noFill/>
            <a:miter lim="800000"/>
            <a:headEnd/>
            <a:tailEnd/>
          </a:ln>
        </p:spPr>
        <p:txBody>
          <a:bodyPr>
            <a:spAutoFit/>
          </a:bodyPr>
          <a:lstStyle/>
          <a:p>
            <a:pPr algn="ctr" eaLnBrk="0" hangingPunct="0">
              <a:spcBef>
                <a:spcPct val="50000"/>
              </a:spcBef>
            </a:pPr>
            <a:r>
              <a:rPr lang="en-US" sz="2400" b="1"/>
              <a:t>…</a:t>
            </a:r>
          </a:p>
        </p:txBody>
      </p:sp>
      <p:grpSp>
        <p:nvGrpSpPr>
          <p:cNvPr id="134171" name="Group 27"/>
          <p:cNvGrpSpPr>
            <a:grpSpLocks/>
          </p:cNvGrpSpPr>
          <p:nvPr/>
        </p:nvGrpSpPr>
        <p:grpSpPr bwMode="auto">
          <a:xfrm>
            <a:off x="2051050" y="130175"/>
            <a:ext cx="792163" cy="6597650"/>
            <a:chOff x="1292" y="0"/>
            <a:chExt cx="499" cy="4156"/>
          </a:xfrm>
        </p:grpSpPr>
        <p:sp>
          <p:nvSpPr>
            <p:cNvPr id="134175" name="AutoShape 28"/>
            <p:cNvSpPr>
              <a:spLocks/>
            </p:cNvSpPr>
            <p:nvPr/>
          </p:nvSpPr>
          <p:spPr bwMode="auto">
            <a:xfrm>
              <a:off x="1292" y="0"/>
              <a:ext cx="363" cy="4156"/>
            </a:xfrm>
            <a:prstGeom prst="rightBrace">
              <a:avLst>
                <a:gd name="adj1" fmla="val 95409"/>
                <a:gd name="adj2" fmla="val 69347"/>
              </a:avLst>
            </a:prstGeom>
            <a:noFill/>
            <a:ln w="28575">
              <a:solidFill>
                <a:srgbClr val="0000CC"/>
              </a:solidFill>
              <a:round/>
              <a:headEnd/>
              <a:tailEnd/>
            </a:ln>
          </p:spPr>
          <p:txBody>
            <a:bodyPr wrap="none" anchor="ctr"/>
            <a:lstStyle/>
            <a:p>
              <a:pPr algn="ctr" eaLnBrk="0" hangingPunct="0"/>
              <a:endParaRPr lang="en-US">
                <a:solidFill>
                  <a:srgbClr val="663300"/>
                </a:solidFill>
              </a:endParaRPr>
            </a:p>
          </p:txBody>
        </p:sp>
        <p:sp>
          <p:nvSpPr>
            <p:cNvPr id="134176" name="Line 29"/>
            <p:cNvSpPr>
              <a:spLocks noChangeShapeType="1"/>
            </p:cNvSpPr>
            <p:nvPr/>
          </p:nvSpPr>
          <p:spPr bwMode="auto">
            <a:xfrm>
              <a:off x="1655" y="2886"/>
              <a:ext cx="136" cy="0"/>
            </a:xfrm>
            <a:prstGeom prst="line">
              <a:avLst/>
            </a:prstGeom>
            <a:noFill/>
            <a:ln w="38100">
              <a:solidFill>
                <a:srgbClr val="0000CC"/>
              </a:solidFill>
              <a:round/>
              <a:headEnd/>
              <a:tailEnd type="triangle" w="med" len="med"/>
            </a:ln>
          </p:spPr>
          <p:txBody>
            <a:bodyPr/>
            <a:lstStyle/>
            <a:p>
              <a:endParaRPr lang="fr-FR"/>
            </a:p>
          </p:txBody>
        </p:sp>
      </p:grpSp>
      <p:sp>
        <p:nvSpPr>
          <p:cNvPr id="134172" name="Text Box 30"/>
          <p:cNvSpPr txBox="1">
            <a:spLocks noChangeArrowheads="1"/>
          </p:cNvSpPr>
          <p:nvPr/>
        </p:nvSpPr>
        <p:spPr bwMode="auto">
          <a:xfrm>
            <a:off x="1187450" y="6092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SPEAK</a:t>
            </a:r>
          </a:p>
        </p:txBody>
      </p:sp>
      <p:sp>
        <p:nvSpPr>
          <p:cNvPr id="244767" name="Text Box 31"/>
          <p:cNvSpPr txBox="1">
            <a:spLocks noChangeArrowheads="1"/>
          </p:cNvSpPr>
          <p:nvPr/>
        </p:nvSpPr>
        <p:spPr bwMode="auto">
          <a:xfrm>
            <a:off x="6011863" y="476250"/>
            <a:ext cx="1152525" cy="415925"/>
          </a:xfrm>
          <a:prstGeom prst="rect">
            <a:avLst/>
          </a:prstGeom>
          <a:noFill/>
          <a:ln w="19050">
            <a:solidFill>
              <a:srgbClr val="FF3300"/>
            </a:solidFill>
            <a:miter lim="800000"/>
            <a:headEnd/>
            <a:tailEnd/>
          </a:ln>
        </p:spPr>
        <p:txBody>
          <a:bodyPr>
            <a:spAutoFit/>
          </a:bodyPr>
          <a:lstStyle/>
          <a:p>
            <a:pPr algn="ctr" eaLnBrk="0" hangingPunct="0">
              <a:spcBef>
                <a:spcPct val="50000"/>
              </a:spcBef>
            </a:pPr>
            <a:r>
              <a:rPr lang="en-US" sz="2000" b="1">
                <a:solidFill>
                  <a:srgbClr val="FF3300"/>
                </a:solidFill>
              </a:rPr>
              <a:t>?</a:t>
            </a:r>
          </a:p>
        </p:txBody>
      </p:sp>
      <p:sp>
        <p:nvSpPr>
          <p:cNvPr id="134174" name="Text Box 33"/>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9EBB6752-EF10-4594-9CB4-890223C4CA96}" type="slidenum">
              <a:rPr lang="fr-FR" sz="2400" b="1">
                <a:solidFill>
                  <a:schemeClr val="accent2"/>
                </a:solidFill>
              </a:rPr>
              <a:pPr algn="ctr" eaLnBrk="0" hangingPunct="0">
                <a:spcBef>
                  <a:spcPct val="50000"/>
                </a:spcBef>
              </a:pPr>
              <a:t>58</a:t>
            </a:fld>
            <a:endParaRPr lang="fr-FR" sz="2400" b="1">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44767"/>
                                        </p:tgtEl>
                                        <p:attrNameLst>
                                          <p:attrName>style.visibility</p:attrName>
                                        </p:attrNameLst>
                                      </p:cBhvr>
                                      <p:to>
                                        <p:strVal val="visible"/>
                                      </p:to>
                                    </p:set>
                                    <p:animEffect transition="in" filter="wipe(down)">
                                      <p:cBhvr>
                                        <p:cTn id="7" dur="580">
                                          <p:stCondLst>
                                            <p:cond delay="0"/>
                                          </p:stCondLst>
                                        </p:cTn>
                                        <p:tgtEl>
                                          <p:spTgt spid="244767"/>
                                        </p:tgtEl>
                                      </p:cBhvr>
                                    </p:animEffect>
                                    <p:anim calcmode="lin" valueType="num">
                                      <p:cBhvr>
                                        <p:cTn id="8" dur="1822" tmFilter="0,0; 0.14,0.36; 0.43,0.73; 0.71,0.91; 1.0,1.0">
                                          <p:stCondLst>
                                            <p:cond delay="0"/>
                                          </p:stCondLst>
                                        </p:cTn>
                                        <p:tgtEl>
                                          <p:spTgt spid="24476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476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476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476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4767"/>
                                        </p:tgtEl>
                                        <p:attrNameLst>
                                          <p:attrName>ppt_y</p:attrName>
                                        </p:attrNameLst>
                                      </p:cBhvr>
                                      <p:tavLst>
                                        <p:tav tm="0" fmla="#ppt_y-sin(pi*$)/81">
                                          <p:val>
                                            <p:fltVal val="0"/>
                                          </p:val>
                                        </p:tav>
                                        <p:tav tm="100000">
                                          <p:val>
                                            <p:fltVal val="1"/>
                                          </p:val>
                                        </p:tav>
                                      </p:tavLst>
                                    </p:anim>
                                    <p:animScale>
                                      <p:cBhvr>
                                        <p:cTn id="13" dur="26">
                                          <p:stCondLst>
                                            <p:cond delay="650"/>
                                          </p:stCondLst>
                                        </p:cTn>
                                        <p:tgtEl>
                                          <p:spTgt spid="244767"/>
                                        </p:tgtEl>
                                      </p:cBhvr>
                                      <p:to x="100000" y="60000"/>
                                    </p:animScale>
                                    <p:animScale>
                                      <p:cBhvr>
                                        <p:cTn id="14" dur="166" decel="50000">
                                          <p:stCondLst>
                                            <p:cond delay="676"/>
                                          </p:stCondLst>
                                        </p:cTn>
                                        <p:tgtEl>
                                          <p:spTgt spid="244767"/>
                                        </p:tgtEl>
                                      </p:cBhvr>
                                      <p:to x="100000" y="100000"/>
                                    </p:animScale>
                                    <p:animScale>
                                      <p:cBhvr>
                                        <p:cTn id="15" dur="26">
                                          <p:stCondLst>
                                            <p:cond delay="1312"/>
                                          </p:stCondLst>
                                        </p:cTn>
                                        <p:tgtEl>
                                          <p:spTgt spid="244767"/>
                                        </p:tgtEl>
                                      </p:cBhvr>
                                      <p:to x="100000" y="80000"/>
                                    </p:animScale>
                                    <p:animScale>
                                      <p:cBhvr>
                                        <p:cTn id="16" dur="166" decel="50000">
                                          <p:stCondLst>
                                            <p:cond delay="1338"/>
                                          </p:stCondLst>
                                        </p:cTn>
                                        <p:tgtEl>
                                          <p:spTgt spid="244767"/>
                                        </p:tgtEl>
                                      </p:cBhvr>
                                      <p:to x="100000" y="100000"/>
                                    </p:animScale>
                                    <p:animScale>
                                      <p:cBhvr>
                                        <p:cTn id="17" dur="26">
                                          <p:stCondLst>
                                            <p:cond delay="1642"/>
                                          </p:stCondLst>
                                        </p:cTn>
                                        <p:tgtEl>
                                          <p:spTgt spid="244767"/>
                                        </p:tgtEl>
                                      </p:cBhvr>
                                      <p:to x="100000" y="90000"/>
                                    </p:animScale>
                                    <p:animScale>
                                      <p:cBhvr>
                                        <p:cTn id="18" dur="166" decel="50000">
                                          <p:stCondLst>
                                            <p:cond delay="1668"/>
                                          </p:stCondLst>
                                        </p:cTn>
                                        <p:tgtEl>
                                          <p:spTgt spid="244767"/>
                                        </p:tgtEl>
                                      </p:cBhvr>
                                      <p:to x="100000" y="100000"/>
                                    </p:animScale>
                                    <p:animScale>
                                      <p:cBhvr>
                                        <p:cTn id="19" dur="26">
                                          <p:stCondLst>
                                            <p:cond delay="1808"/>
                                          </p:stCondLst>
                                        </p:cTn>
                                        <p:tgtEl>
                                          <p:spTgt spid="244767"/>
                                        </p:tgtEl>
                                      </p:cBhvr>
                                      <p:to x="100000" y="95000"/>
                                    </p:animScale>
                                    <p:animScale>
                                      <p:cBhvr>
                                        <p:cTn id="20" dur="166" decel="50000">
                                          <p:stCondLst>
                                            <p:cond delay="1834"/>
                                          </p:stCondLst>
                                        </p:cTn>
                                        <p:tgtEl>
                                          <p:spTgt spid="24476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6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6"/>
          <p:cNvSpPr>
            <a:spLocks noGrp="1" noChangeArrowheads="1"/>
          </p:cNvSpPr>
          <p:nvPr>
            <p:ph type="sldNum" sz="quarter" idx="12"/>
          </p:nvPr>
        </p:nvSpPr>
        <p:spPr>
          <a:noFill/>
          <a:ln>
            <a:miter lim="800000"/>
            <a:headEnd/>
            <a:tailEnd/>
          </a:ln>
        </p:spPr>
        <p:txBody>
          <a:bodyPr/>
          <a:lstStyle/>
          <a:p>
            <a:fld id="{0EA29DFF-A426-4519-A07A-AAF303CB3458}" type="slidenum">
              <a:rPr lang="fr-FR" smtClean="0"/>
              <a:pPr/>
              <a:t>59</a:t>
            </a:fld>
            <a:endParaRPr lang="fr-FR" smtClean="0"/>
          </a:p>
        </p:txBody>
      </p:sp>
      <p:pic>
        <p:nvPicPr>
          <p:cNvPr id="136194" name="Picture 2"/>
          <p:cNvPicPr>
            <a:picLocks noChangeAspect="1" noChangeArrowheads="1"/>
          </p:cNvPicPr>
          <p:nvPr/>
        </p:nvPicPr>
        <p:blipFill>
          <a:blip r:embed="rId3"/>
          <a:srcRect/>
          <a:stretch>
            <a:fillRect/>
          </a:stretch>
        </p:blipFill>
        <p:spPr bwMode="auto">
          <a:xfrm>
            <a:off x="2609850" y="0"/>
            <a:ext cx="6534150" cy="6858000"/>
          </a:xfrm>
          <a:prstGeom prst="rect">
            <a:avLst/>
          </a:prstGeom>
          <a:noFill/>
          <a:ln w="9525">
            <a:noFill/>
            <a:miter lim="800000"/>
            <a:headEnd/>
            <a:tailEnd/>
          </a:ln>
        </p:spPr>
      </p:pic>
      <p:sp>
        <p:nvSpPr>
          <p:cNvPr id="136195" name="Text Box 3"/>
          <p:cNvSpPr txBox="1">
            <a:spLocks noChangeArrowheads="1"/>
          </p:cNvSpPr>
          <p:nvPr/>
        </p:nvSpPr>
        <p:spPr bwMode="auto">
          <a:xfrm>
            <a:off x="0" y="11113"/>
            <a:ext cx="2339975" cy="6846887"/>
          </a:xfrm>
          <a:prstGeom prst="rect">
            <a:avLst/>
          </a:prstGeom>
          <a:solidFill>
            <a:srgbClr val="CCEFFC"/>
          </a:solidFill>
          <a:ln w="9525">
            <a:noFill/>
            <a:miter lim="800000"/>
            <a:headEnd/>
            <a:tailEnd/>
          </a:ln>
        </p:spPr>
        <p:txBody>
          <a:bodyPr/>
          <a:lstStyle/>
          <a:p>
            <a:pPr eaLnBrk="0" hangingPunct="0">
              <a:lnSpc>
                <a:spcPct val="80000"/>
              </a:lnSpc>
              <a:spcBef>
                <a:spcPct val="50000"/>
              </a:spcBef>
            </a:pPr>
            <a:endParaRPr lang="en-US" b="1"/>
          </a:p>
        </p:txBody>
      </p:sp>
      <p:sp>
        <p:nvSpPr>
          <p:cNvPr id="136196" name="Text Box 4"/>
          <p:cNvSpPr txBox="1">
            <a:spLocks noChangeArrowheads="1"/>
          </p:cNvSpPr>
          <p:nvPr/>
        </p:nvSpPr>
        <p:spPr bwMode="auto">
          <a:xfrm>
            <a:off x="5003800" y="1268413"/>
            <a:ext cx="4032250" cy="476250"/>
          </a:xfrm>
          <a:prstGeom prst="rect">
            <a:avLst/>
          </a:prstGeom>
          <a:solidFill>
            <a:srgbClr val="CC3300"/>
          </a:solidFill>
          <a:ln w="19050">
            <a:solidFill>
              <a:schemeClr val="tx1"/>
            </a:solidFill>
            <a:miter lim="800000"/>
            <a:headEnd/>
            <a:tailEnd/>
          </a:ln>
        </p:spPr>
        <p:txBody>
          <a:bodyPr>
            <a:spAutoFit/>
          </a:bodyPr>
          <a:lstStyle/>
          <a:p>
            <a:pPr algn="ctr" eaLnBrk="0" hangingPunct="0">
              <a:spcBef>
                <a:spcPct val="50000"/>
              </a:spcBef>
              <a:tabLst>
                <a:tab pos="1793875" algn="l"/>
              </a:tabLst>
            </a:pPr>
            <a:r>
              <a:rPr lang="fr-FR" sz="2400" b="1">
                <a:solidFill>
                  <a:schemeClr val="bg1"/>
                </a:solidFill>
              </a:rPr>
              <a:t>(German after English)</a:t>
            </a:r>
          </a:p>
        </p:txBody>
      </p:sp>
      <p:sp>
        <p:nvSpPr>
          <p:cNvPr id="136197" name="Text Box 5"/>
          <p:cNvSpPr txBox="1">
            <a:spLocks noChangeArrowheads="1"/>
          </p:cNvSpPr>
          <p:nvPr/>
        </p:nvSpPr>
        <p:spPr bwMode="auto">
          <a:xfrm>
            <a:off x="0" y="3333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CAKE</a:t>
            </a:r>
          </a:p>
        </p:txBody>
      </p:sp>
      <p:sp>
        <p:nvSpPr>
          <p:cNvPr id="136198" name="Text Box 6"/>
          <p:cNvSpPr txBox="1">
            <a:spLocks noChangeArrowheads="1"/>
          </p:cNvSpPr>
          <p:nvPr/>
        </p:nvSpPr>
        <p:spPr bwMode="auto">
          <a:xfrm>
            <a:off x="0" y="0"/>
            <a:ext cx="2339975" cy="6846888"/>
          </a:xfrm>
          <a:prstGeom prst="rect">
            <a:avLst/>
          </a:prstGeom>
          <a:solidFill>
            <a:srgbClr val="CCEFFC"/>
          </a:solidFill>
          <a:ln w="9525">
            <a:noFill/>
            <a:miter lim="800000"/>
            <a:headEnd/>
            <a:tailEnd/>
          </a:ln>
        </p:spPr>
        <p:txBody>
          <a:bodyPr/>
          <a:lstStyle/>
          <a:p>
            <a:pPr eaLnBrk="0" hangingPunct="0">
              <a:lnSpc>
                <a:spcPct val="80000"/>
              </a:lnSpc>
              <a:spcBef>
                <a:spcPct val="50000"/>
              </a:spcBef>
            </a:pPr>
            <a:endParaRPr lang="en-US" b="1"/>
          </a:p>
        </p:txBody>
      </p:sp>
      <p:sp>
        <p:nvSpPr>
          <p:cNvPr id="136199" name="Text Box 7"/>
          <p:cNvSpPr txBox="1">
            <a:spLocks noChangeArrowheads="1"/>
          </p:cNvSpPr>
          <p:nvPr/>
        </p:nvSpPr>
        <p:spPr bwMode="auto">
          <a:xfrm>
            <a:off x="0" y="3333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CAKE</a:t>
            </a:r>
          </a:p>
        </p:txBody>
      </p:sp>
      <p:sp>
        <p:nvSpPr>
          <p:cNvPr id="136200" name="Text Box 8"/>
          <p:cNvSpPr txBox="1">
            <a:spLocks noChangeArrowheads="1"/>
          </p:cNvSpPr>
          <p:nvPr/>
        </p:nvSpPr>
        <p:spPr bwMode="auto">
          <a:xfrm>
            <a:off x="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a:t>CARD</a:t>
            </a:r>
          </a:p>
        </p:txBody>
      </p:sp>
      <p:sp>
        <p:nvSpPr>
          <p:cNvPr id="136201" name="Text Box 9"/>
          <p:cNvSpPr txBox="1">
            <a:spLocks noChangeArrowheads="1"/>
          </p:cNvSpPr>
          <p:nvPr/>
        </p:nvSpPr>
        <p:spPr bwMode="auto">
          <a:xfrm>
            <a:off x="0" y="14128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CAT</a:t>
            </a:r>
          </a:p>
        </p:txBody>
      </p:sp>
      <p:sp>
        <p:nvSpPr>
          <p:cNvPr id="136202" name="Text Box 10"/>
          <p:cNvSpPr txBox="1">
            <a:spLocks noChangeArrowheads="1"/>
          </p:cNvSpPr>
          <p:nvPr/>
        </p:nvSpPr>
        <p:spPr bwMode="auto">
          <a:xfrm>
            <a:off x="0" y="1989138"/>
            <a:ext cx="865188" cy="336550"/>
          </a:xfrm>
          <a:prstGeom prst="rect">
            <a:avLst/>
          </a:prstGeom>
          <a:noFill/>
          <a:ln w="9525">
            <a:noFill/>
            <a:miter lim="800000"/>
            <a:headEnd/>
            <a:tailEnd/>
          </a:ln>
        </p:spPr>
        <p:txBody>
          <a:bodyPr>
            <a:spAutoFit/>
          </a:bodyPr>
          <a:lstStyle/>
          <a:p>
            <a:pPr eaLnBrk="0" hangingPunct="0">
              <a:spcBef>
                <a:spcPct val="50000"/>
              </a:spcBef>
            </a:pPr>
            <a:r>
              <a:rPr lang="en-US" sz="1600"/>
              <a:t>COMB</a:t>
            </a:r>
          </a:p>
        </p:txBody>
      </p:sp>
      <p:sp>
        <p:nvSpPr>
          <p:cNvPr id="136203" name="Text Box 11"/>
          <p:cNvSpPr txBox="1">
            <a:spLocks noChangeArrowheads="1"/>
          </p:cNvSpPr>
          <p:nvPr/>
        </p:nvSpPr>
        <p:spPr bwMode="auto">
          <a:xfrm>
            <a:off x="0" y="2565400"/>
            <a:ext cx="865188" cy="336550"/>
          </a:xfrm>
          <a:prstGeom prst="rect">
            <a:avLst/>
          </a:prstGeom>
          <a:noFill/>
          <a:ln w="9525">
            <a:noFill/>
            <a:miter lim="800000"/>
            <a:headEnd/>
            <a:tailEnd/>
          </a:ln>
        </p:spPr>
        <p:txBody>
          <a:bodyPr>
            <a:spAutoFit/>
          </a:bodyPr>
          <a:lstStyle/>
          <a:p>
            <a:pPr eaLnBrk="0" hangingPunct="0">
              <a:spcBef>
                <a:spcPct val="50000"/>
              </a:spcBef>
            </a:pPr>
            <a:r>
              <a:rPr lang="en-US" sz="1600"/>
              <a:t>COME</a:t>
            </a:r>
          </a:p>
        </p:txBody>
      </p:sp>
      <p:sp>
        <p:nvSpPr>
          <p:cNvPr id="136204" name="Text Box 12"/>
          <p:cNvSpPr txBox="1">
            <a:spLocks noChangeArrowheads="1"/>
          </p:cNvSpPr>
          <p:nvPr/>
        </p:nvSpPr>
        <p:spPr bwMode="auto">
          <a:xfrm>
            <a:off x="0" y="3260725"/>
            <a:ext cx="865188" cy="336550"/>
          </a:xfrm>
          <a:prstGeom prst="rect">
            <a:avLst/>
          </a:prstGeom>
          <a:noFill/>
          <a:ln w="9525">
            <a:noFill/>
            <a:miter lim="800000"/>
            <a:headEnd/>
            <a:tailEnd/>
          </a:ln>
        </p:spPr>
        <p:txBody>
          <a:bodyPr>
            <a:spAutoFit/>
          </a:bodyPr>
          <a:lstStyle/>
          <a:p>
            <a:pPr eaLnBrk="0" hangingPunct="0">
              <a:spcBef>
                <a:spcPct val="50000"/>
              </a:spcBef>
            </a:pPr>
            <a:r>
              <a:rPr lang="en-US" sz="1600"/>
              <a:t>COOK</a:t>
            </a:r>
          </a:p>
        </p:txBody>
      </p:sp>
      <p:sp>
        <p:nvSpPr>
          <p:cNvPr id="136205" name="Text Box 13"/>
          <p:cNvSpPr txBox="1">
            <a:spLocks noChangeArrowheads="1"/>
          </p:cNvSpPr>
          <p:nvPr/>
        </p:nvSpPr>
        <p:spPr bwMode="auto">
          <a:xfrm>
            <a:off x="0" y="3933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DOOR</a:t>
            </a:r>
          </a:p>
        </p:txBody>
      </p:sp>
      <p:sp>
        <p:nvSpPr>
          <p:cNvPr id="136206" name="Text Box 14"/>
          <p:cNvSpPr txBox="1">
            <a:spLocks noChangeArrowheads="1"/>
          </p:cNvSpPr>
          <p:nvPr/>
        </p:nvSpPr>
        <p:spPr bwMode="auto">
          <a:xfrm>
            <a:off x="0" y="4581525"/>
            <a:ext cx="865188" cy="336550"/>
          </a:xfrm>
          <a:prstGeom prst="rect">
            <a:avLst/>
          </a:prstGeom>
          <a:noFill/>
          <a:ln w="9525">
            <a:noFill/>
            <a:miter lim="800000"/>
            <a:headEnd/>
            <a:tailEnd/>
          </a:ln>
        </p:spPr>
        <p:txBody>
          <a:bodyPr>
            <a:spAutoFit/>
          </a:bodyPr>
          <a:lstStyle/>
          <a:p>
            <a:pPr eaLnBrk="0" hangingPunct="0">
              <a:spcBef>
                <a:spcPct val="50000"/>
              </a:spcBef>
            </a:pPr>
            <a:r>
              <a:rPr lang="en-US" sz="1600"/>
              <a:t>DRINK</a:t>
            </a:r>
          </a:p>
        </p:txBody>
      </p:sp>
      <p:sp>
        <p:nvSpPr>
          <p:cNvPr id="136207" name="Text Box 15"/>
          <p:cNvSpPr txBox="1">
            <a:spLocks noChangeArrowheads="1"/>
          </p:cNvSpPr>
          <p:nvPr/>
        </p:nvSpPr>
        <p:spPr bwMode="auto">
          <a:xfrm>
            <a:off x="0" y="5300663"/>
            <a:ext cx="865188" cy="336550"/>
          </a:xfrm>
          <a:prstGeom prst="rect">
            <a:avLst/>
          </a:prstGeom>
          <a:noFill/>
          <a:ln w="9525">
            <a:noFill/>
            <a:miter lim="800000"/>
            <a:headEnd/>
            <a:tailEnd/>
          </a:ln>
        </p:spPr>
        <p:txBody>
          <a:bodyPr>
            <a:spAutoFit/>
          </a:bodyPr>
          <a:lstStyle/>
          <a:p>
            <a:pPr eaLnBrk="0" hangingPunct="0">
              <a:spcBef>
                <a:spcPct val="50000"/>
              </a:spcBef>
            </a:pPr>
            <a:r>
              <a:rPr lang="en-US" sz="1600"/>
              <a:t>EAT</a:t>
            </a:r>
          </a:p>
        </p:txBody>
      </p:sp>
      <p:sp>
        <p:nvSpPr>
          <p:cNvPr id="136208" name="Text Box 16"/>
          <p:cNvSpPr txBox="1">
            <a:spLocks noChangeArrowheads="1"/>
          </p:cNvSpPr>
          <p:nvPr/>
        </p:nvSpPr>
        <p:spPr bwMode="auto">
          <a:xfrm>
            <a:off x="0" y="6092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GIVE</a:t>
            </a:r>
          </a:p>
        </p:txBody>
      </p:sp>
      <p:sp>
        <p:nvSpPr>
          <p:cNvPr id="136209" name="Text Box 17"/>
          <p:cNvSpPr txBox="1">
            <a:spLocks noChangeArrowheads="1"/>
          </p:cNvSpPr>
          <p:nvPr/>
        </p:nvSpPr>
        <p:spPr bwMode="auto">
          <a:xfrm>
            <a:off x="1258888" y="333375"/>
            <a:ext cx="865187" cy="336550"/>
          </a:xfrm>
          <a:prstGeom prst="rect">
            <a:avLst/>
          </a:prstGeom>
          <a:noFill/>
          <a:ln w="9525">
            <a:noFill/>
            <a:miter lim="800000"/>
            <a:headEnd/>
            <a:tailEnd/>
          </a:ln>
        </p:spPr>
        <p:txBody>
          <a:bodyPr>
            <a:spAutoFit/>
          </a:bodyPr>
          <a:lstStyle/>
          <a:p>
            <a:pPr eaLnBrk="0" hangingPunct="0">
              <a:spcBef>
                <a:spcPct val="50000"/>
              </a:spcBef>
            </a:pPr>
            <a:r>
              <a:rPr lang="en-US" sz="1600"/>
              <a:t>HAVE</a:t>
            </a:r>
          </a:p>
        </p:txBody>
      </p:sp>
      <p:sp>
        <p:nvSpPr>
          <p:cNvPr id="136210" name="Text Box 18"/>
          <p:cNvSpPr txBox="1">
            <a:spLocks noChangeArrowheads="1"/>
          </p:cNvSpPr>
          <p:nvPr/>
        </p:nvSpPr>
        <p:spPr bwMode="auto">
          <a:xfrm>
            <a:off x="118745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a:t>HOPE</a:t>
            </a:r>
          </a:p>
        </p:txBody>
      </p:sp>
      <p:sp>
        <p:nvSpPr>
          <p:cNvPr id="136211" name="Text Box 19"/>
          <p:cNvSpPr txBox="1">
            <a:spLocks noChangeArrowheads="1"/>
          </p:cNvSpPr>
          <p:nvPr/>
        </p:nvSpPr>
        <p:spPr bwMode="auto">
          <a:xfrm>
            <a:off x="1187450" y="1412875"/>
            <a:ext cx="1223963" cy="336550"/>
          </a:xfrm>
          <a:prstGeom prst="rect">
            <a:avLst/>
          </a:prstGeom>
          <a:noFill/>
          <a:ln w="9525">
            <a:noFill/>
            <a:miter lim="800000"/>
            <a:headEnd/>
            <a:tailEnd/>
          </a:ln>
        </p:spPr>
        <p:txBody>
          <a:bodyPr>
            <a:spAutoFit/>
          </a:bodyPr>
          <a:lstStyle/>
          <a:p>
            <a:pPr eaLnBrk="0" hangingPunct="0">
              <a:spcBef>
                <a:spcPct val="50000"/>
              </a:spcBef>
            </a:pPr>
            <a:r>
              <a:rPr lang="en-US" sz="1600"/>
              <a:t>HUNDRED</a:t>
            </a:r>
          </a:p>
        </p:txBody>
      </p:sp>
      <p:sp>
        <p:nvSpPr>
          <p:cNvPr id="136212" name="Text Box 20"/>
          <p:cNvSpPr txBox="1">
            <a:spLocks noChangeArrowheads="1"/>
          </p:cNvSpPr>
          <p:nvPr/>
        </p:nvSpPr>
        <p:spPr bwMode="auto">
          <a:xfrm>
            <a:off x="1187450" y="1989138"/>
            <a:ext cx="865188" cy="336550"/>
          </a:xfrm>
          <a:prstGeom prst="rect">
            <a:avLst/>
          </a:prstGeom>
          <a:noFill/>
          <a:ln w="9525">
            <a:noFill/>
            <a:miter lim="800000"/>
            <a:headEnd/>
            <a:tailEnd/>
          </a:ln>
        </p:spPr>
        <p:txBody>
          <a:bodyPr>
            <a:spAutoFit/>
          </a:bodyPr>
          <a:lstStyle/>
          <a:p>
            <a:pPr eaLnBrk="0" hangingPunct="0">
              <a:spcBef>
                <a:spcPct val="50000"/>
              </a:spcBef>
            </a:pPr>
            <a:r>
              <a:rPr lang="en-US" sz="1600"/>
              <a:t>MAKE</a:t>
            </a:r>
          </a:p>
        </p:txBody>
      </p:sp>
      <p:sp>
        <p:nvSpPr>
          <p:cNvPr id="136213" name="Text Box 21"/>
          <p:cNvSpPr txBox="1">
            <a:spLocks noChangeArrowheads="1"/>
          </p:cNvSpPr>
          <p:nvPr/>
        </p:nvSpPr>
        <p:spPr bwMode="auto">
          <a:xfrm>
            <a:off x="1185863" y="2565400"/>
            <a:ext cx="865187" cy="336550"/>
          </a:xfrm>
          <a:prstGeom prst="rect">
            <a:avLst/>
          </a:prstGeom>
          <a:noFill/>
          <a:ln w="9525">
            <a:noFill/>
            <a:miter lim="800000"/>
            <a:headEnd/>
            <a:tailEnd/>
          </a:ln>
        </p:spPr>
        <p:txBody>
          <a:bodyPr>
            <a:spAutoFit/>
          </a:bodyPr>
          <a:lstStyle/>
          <a:p>
            <a:pPr eaLnBrk="0" hangingPunct="0">
              <a:spcBef>
                <a:spcPct val="50000"/>
              </a:spcBef>
            </a:pPr>
            <a:r>
              <a:rPr lang="en-US" sz="1600"/>
              <a:t>OPEN</a:t>
            </a:r>
          </a:p>
        </p:txBody>
      </p:sp>
      <p:sp>
        <p:nvSpPr>
          <p:cNvPr id="136214" name="Text Box 22"/>
          <p:cNvSpPr txBox="1">
            <a:spLocks noChangeArrowheads="1"/>
          </p:cNvSpPr>
          <p:nvPr/>
        </p:nvSpPr>
        <p:spPr bwMode="auto">
          <a:xfrm>
            <a:off x="1185863" y="3260725"/>
            <a:ext cx="865187" cy="336550"/>
          </a:xfrm>
          <a:prstGeom prst="rect">
            <a:avLst/>
          </a:prstGeom>
          <a:noFill/>
          <a:ln w="9525">
            <a:noFill/>
            <a:miter lim="800000"/>
            <a:headEnd/>
            <a:tailEnd/>
          </a:ln>
        </p:spPr>
        <p:txBody>
          <a:bodyPr>
            <a:spAutoFit/>
          </a:bodyPr>
          <a:lstStyle/>
          <a:p>
            <a:pPr eaLnBrk="0" hangingPunct="0">
              <a:spcBef>
                <a:spcPct val="50000"/>
              </a:spcBef>
            </a:pPr>
            <a:r>
              <a:rPr lang="en-US" sz="1600"/>
              <a:t>OVER</a:t>
            </a:r>
          </a:p>
        </p:txBody>
      </p:sp>
      <p:sp>
        <p:nvSpPr>
          <p:cNvPr id="136215" name="Text Box 23"/>
          <p:cNvSpPr txBox="1">
            <a:spLocks noChangeArrowheads="1"/>
          </p:cNvSpPr>
          <p:nvPr/>
        </p:nvSpPr>
        <p:spPr bwMode="auto">
          <a:xfrm>
            <a:off x="1185863" y="3933825"/>
            <a:ext cx="1082675" cy="336550"/>
          </a:xfrm>
          <a:prstGeom prst="rect">
            <a:avLst/>
          </a:prstGeom>
          <a:noFill/>
          <a:ln w="9525">
            <a:noFill/>
            <a:miter lim="800000"/>
            <a:headEnd/>
            <a:tailEnd/>
          </a:ln>
        </p:spPr>
        <p:txBody>
          <a:bodyPr>
            <a:spAutoFit/>
          </a:bodyPr>
          <a:lstStyle/>
          <a:p>
            <a:pPr eaLnBrk="0" hangingPunct="0">
              <a:spcBef>
                <a:spcPct val="50000"/>
              </a:spcBef>
            </a:pPr>
            <a:r>
              <a:rPr lang="en-US" sz="1600"/>
              <a:t>POUND</a:t>
            </a:r>
          </a:p>
        </p:txBody>
      </p:sp>
      <p:sp>
        <p:nvSpPr>
          <p:cNvPr id="136216" name="Text Box 24"/>
          <p:cNvSpPr txBox="1">
            <a:spLocks noChangeArrowheads="1"/>
          </p:cNvSpPr>
          <p:nvPr/>
        </p:nvSpPr>
        <p:spPr bwMode="auto">
          <a:xfrm>
            <a:off x="1185863" y="4581525"/>
            <a:ext cx="1154112" cy="336550"/>
          </a:xfrm>
          <a:prstGeom prst="rect">
            <a:avLst/>
          </a:prstGeom>
          <a:noFill/>
          <a:ln w="9525">
            <a:noFill/>
            <a:miter lim="800000"/>
            <a:headEnd/>
            <a:tailEnd/>
          </a:ln>
        </p:spPr>
        <p:txBody>
          <a:bodyPr>
            <a:spAutoFit/>
          </a:bodyPr>
          <a:lstStyle/>
          <a:p>
            <a:pPr eaLnBrk="0" hangingPunct="0">
              <a:spcBef>
                <a:spcPct val="50000"/>
              </a:spcBef>
            </a:pPr>
            <a:r>
              <a:rPr lang="en-US" sz="1600"/>
              <a:t>SEVEN</a:t>
            </a:r>
          </a:p>
        </p:txBody>
      </p:sp>
      <p:sp>
        <p:nvSpPr>
          <p:cNvPr id="136217" name="Text Box 25"/>
          <p:cNvSpPr txBox="1">
            <a:spLocks noChangeArrowheads="1"/>
          </p:cNvSpPr>
          <p:nvPr/>
        </p:nvSpPr>
        <p:spPr bwMode="auto">
          <a:xfrm>
            <a:off x="1185863" y="5324475"/>
            <a:ext cx="865187" cy="336550"/>
          </a:xfrm>
          <a:prstGeom prst="rect">
            <a:avLst/>
          </a:prstGeom>
          <a:noFill/>
          <a:ln w="9525">
            <a:noFill/>
            <a:miter lim="800000"/>
            <a:headEnd/>
            <a:tailEnd/>
          </a:ln>
        </p:spPr>
        <p:txBody>
          <a:bodyPr>
            <a:spAutoFit/>
          </a:bodyPr>
          <a:lstStyle/>
          <a:p>
            <a:pPr eaLnBrk="0" hangingPunct="0">
              <a:spcBef>
                <a:spcPct val="50000"/>
              </a:spcBef>
            </a:pPr>
            <a:r>
              <a:rPr lang="en-US" sz="1600"/>
              <a:t>SHIP</a:t>
            </a:r>
          </a:p>
        </p:txBody>
      </p:sp>
      <p:sp>
        <p:nvSpPr>
          <p:cNvPr id="136218" name="Text Box 26"/>
          <p:cNvSpPr txBox="1">
            <a:spLocks noChangeArrowheads="1"/>
          </p:cNvSpPr>
          <p:nvPr/>
        </p:nvSpPr>
        <p:spPr bwMode="auto">
          <a:xfrm>
            <a:off x="1116013" y="6400800"/>
            <a:ext cx="865187" cy="457200"/>
          </a:xfrm>
          <a:prstGeom prst="rect">
            <a:avLst/>
          </a:prstGeom>
          <a:noFill/>
          <a:ln w="9525">
            <a:noFill/>
            <a:miter lim="800000"/>
            <a:headEnd/>
            <a:tailEnd/>
          </a:ln>
        </p:spPr>
        <p:txBody>
          <a:bodyPr>
            <a:spAutoFit/>
          </a:bodyPr>
          <a:lstStyle/>
          <a:p>
            <a:pPr algn="ctr" eaLnBrk="0" hangingPunct="0">
              <a:spcBef>
                <a:spcPct val="50000"/>
              </a:spcBef>
            </a:pPr>
            <a:r>
              <a:rPr lang="en-US" sz="2400" b="1"/>
              <a:t>…</a:t>
            </a:r>
          </a:p>
        </p:txBody>
      </p:sp>
      <p:grpSp>
        <p:nvGrpSpPr>
          <p:cNvPr id="136219" name="Group 27"/>
          <p:cNvGrpSpPr>
            <a:grpSpLocks/>
          </p:cNvGrpSpPr>
          <p:nvPr/>
        </p:nvGrpSpPr>
        <p:grpSpPr bwMode="auto">
          <a:xfrm>
            <a:off x="2051050" y="130175"/>
            <a:ext cx="792163" cy="6597650"/>
            <a:chOff x="1292" y="0"/>
            <a:chExt cx="499" cy="4156"/>
          </a:xfrm>
        </p:grpSpPr>
        <p:sp>
          <p:nvSpPr>
            <p:cNvPr id="136238" name="AutoShape 28"/>
            <p:cNvSpPr>
              <a:spLocks/>
            </p:cNvSpPr>
            <p:nvPr/>
          </p:nvSpPr>
          <p:spPr bwMode="auto">
            <a:xfrm>
              <a:off x="1292" y="0"/>
              <a:ext cx="363" cy="4156"/>
            </a:xfrm>
            <a:prstGeom prst="rightBrace">
              <a:avLst>
                <a:gd name="adj1" fmla="val 95409"/>
                <a:gd name="adj2" fmla="val 69347"/>
              </a:avLst>
            </a:prstGeom>
            <a:noFill/>
            <a:ln w="28575">
              <a:solidFill>
                <a:srgbClr val="0000CC"/>
              </a:solidFill>
              <a:round/>
              <a:headEnd/>
              <a:tailEnd/>
            </a:ln>
          </p:spPr>
          <p:txBody>
            <a:bodyPr wrap="none" anchor="ctr"/>
            <a:lstStyle/>
            <a:p>
              <a:pPr algn="ctr" eaLnBrk="0" hangingPunct="0"/>
              <a:endParaRPr lang="en-US">
                <a:solidFill>
                  <a:srgbClr val="663300"/>
                </a:solidFill>
              </a:endParaRPr>
            </a:p>
          </p:txBody>
        </p:sp>
        <p:sp>
          <p:nvSpPr>
            <p:cNvPr id="136239" name="Line 29"/>
            <p:cNvSpPr>
              <a:spLocks noChangeShapeType="1"/>
            </p:cNvSpPr>
            <p:nvPr/>
          </p:nvSpPr>
          <p:spPr bwMode="auto">
            <a:xfrm>
              <a:off x="1655" y="2886"/>
              <a:ext cx="136" cy="0"/>
            </a:xfrm>
            <a:prstGeom prst="line">
              <a:avLst/>
            </a:prstGeom>
            <a:noFill/>
            <a:ln w="38100">
              <a:solidFill>
                <a:srgbClr val="0000CC"/>
              </a:solidFill>
              <a:round/>
              <a:headEnd/>
              <a:tailEnd type="triangle" w="med" len="med"/>
            </a:ln>
          </p:spPr>
          <p:txBody>
            <a:bodyPr/>
            <a:lstStyle/>
            <a:p>
              <a:endParaRPr lang="fr-FR"/>
            </a:p>
          </p:txBody>
        </p:sp>
      </p:grpSp>
      <p:sp>
        <p:nvSpPr>
          <p:cNvPr id="136220" name="Text Box 30"/>
          <p:cNvSpPr txBox="1">
            <a:spLocks noChangeArrowheads="1"/>
          </p:cNvSpPr>
          <p:nvPr/>
        </p:nvSpPr>
        <p:spPr bwMode="auto">
          <a:xfrm>
            <a:off x="1187450" y="6092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SPEAK</a:t>
            </a:r>
          </a:p>
        </p:txBody>
      </p:sp>
      <p:sp>
        <p:nvSpPr>
          <p:cNvPr id="246831" name="Text Box 47"/>
          <p:cNvSpPr txBox="1">
            <a:spLocks noChangeArrowheads="1"/>
          </p:cNvSpPr>
          <p:nvPr/>
        </p:nvSpPr>
        <p:spPr bwMode="auto">
          <a:xfrm>
            <a:off x="5867400" y="284163"/>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HOPE</a:t>
            </a:r>
          </a:p>
        </p:txBody>
      </p:sp>
      <p:grpSp>
        <p:nvGrpSpPr>
          <p:cNvPr id="3" name="Group 48"/>
          <p:cNvGrpSpPr>
            <a:grpSpLocks/>
          </p:cNvGrpSpPr>
          <p:nvPr/>
        </p:nvGrpSpPr>
        <p:grpSpPr bwMode="auto">
          <a:xfrm rot="1155302">
            <a:off x="1258888" y="836613"/>
            <a:ext cx="503237" cy="431800"/>
            <a:chOff x="431" y="3294"/>
            <a:chExt cx="317" cy="272"/>
          </a:xfrm>
        </p:grpSpPr>
        <p:sp>
          <p:nvSpPr>
            <p:cNvPr id="136236" name="Line 49"/>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36237" name="Line 50"/>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246835" name="Text Box 51"/>
          <p:cNvSpPr txBox="1">
            <a:spLocks noChangeArrowheads="1"/>
          </p:cNvSpPr>
          <p:nvPr/>
        </p:nvSpPr>
        <p:spPr bwMode="auto">
          <a:xfrm>
            <a:off x="5867400" y="500063"/>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OPEN</a:t>
            </a:r>
          </a:p>
        </p:txBody>
      </p:sp>
      <p:grpSp>
        <p:nvGrpSpPr>
          <p:cNvPr id="4" name="Group 52"/>
          <p:cNvGrpSpPr>
            <a:grpSpLocks/>
          </p:cNvGrpSpPr>
          <p:nvPr/>
        </p:nvGrpSpPr>
        <p:grpSpPr bwMode="auto">
          <a:xfrm rot="1155302">
            <a:off x="1331913" y="2492375"/>
            <a:ext cx="503237" cy="431800"/>
            <a:chOff x="431" y="3294"/>
            <a:chExt cx="317" cy="272"/>
          </a:xfrm>
        </p:grpSpPr>
        <p:sp>
          <p:nvSpPr>
            <p:cNvPr id="136234" name="Line 53"/>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36235" name="Line 54"/>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246839" name="Text Box 55"/>
          <p:cNvSpPr txBox="1">
            <a:spLocks noChangeArrowheads="1"/>
          </p:cNvSpPr>
          <p:nvPr/>
        </p:nvSpPr>
        <p:spPr bwMode="auto">
          <a:xfrm>
            <a:off x="5867400" y="692150"/>
            <a:ext cx="1082675" cy="336550"/>
          </a:xfrm>
          <a:prstGeom prst="rect">
            <a:avLst/>
          </a:prstGeom>
          <a:noFill/>
          <a:ln w="9525">
            <a:noFill/>
            <a:miter lim="800000"/>
            <a:headEnd/>
            <a:tailEnd/>
          </a:ln>
        </p:spPr>
        <p:txBody>
          <a:bodyPr>
            <a:spAutoFit/>
          </a:bodyPr>
          <a:lstStyle/>
          <a:p>
            <a:pPr eaLnBrk="0" hangingPunct="0">
              <a:spcBef>
                <a:spcPct val="50000"/>
              </a:spcBef>
            </a:pPr>
            <a:r>
              <a:rPr lang="en-US" sz="1600" b="1"/>
              <a:t>POUND</a:t>
            </a:r>
          </a:p>
        </p:txBody>
      </p:sp>
      <p:sp>
        <p:nvSpPr>
          <p:cNvPr id="246840" name="Text Box 56"/>
          <p:cNvSpPr txBox="1">
            <a:spLocks noChangeArrowheads="1"/>
          </p:cNvSpPr>
          <p:nvPr/>
        </p:nvSpPr>
        <p:spPr bwMode="auto">
          <a:xfrm>
            <a:off x="586740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SHIP</a:t>
            </a:r>
          </a:p>
        </p:txBody>
      </p:sp>
      <p:grpSp>
        <p:nvGrpSpPr>
          <p:cNvPr id="5" name="Group 57"/>
          <p:cNvGrpSpPr>
            <a:grpSpLocks/>
          </p:cNvGrpSpPr>
          <p:nvPr/>
        </p:nvGrpSpPr>
        <p:grpSpPr bwMode="auto">
          <a:xfrm rot="1155302">
            <a:off x="1258888" y="5229225"/>
            <a:ext cx="503237" cy="431800"/>
            <a:chOff x="431" y="3294"/>
            <a:chExt cx="317" cy="272"/>
          </a:xfrm>
        </p:grpSpPr>
        <p:sp>
          <p:nvSpPr>
            <p:cNvPr id="136232" name="Line 58"/>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36233" name="Line 59"/>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grpSp>
        <p:nvGrpSpPr>
          <p:cNvPr id="6" name="Group 60"/>
          <p:cNvGrpSpPr>
            <a:grpSpLocks/>
          </p:cNvGrpSpPr>
          <p:nvPr/>
        </p:nvGrpSpPr>
        <p:grpSpPr bwMode="auto">
          <a:xfrm rot="1155302">
            <a:off x="1403350" y="3860800"/>
            <a:ext cx="503238" cy="431800"/>
            <a:chOff x="431" y="3294"/>
            <a:chExt cx="317" cy="272"/>
          </a:xfrm>
        </p:grpSpPr>
        <p:sp>
          <p:nvSpPr>
            <p:cNvPr id="136230" name="Line 61"/>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36231" name="Line 62"/>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136229" name="Text Box 63"/>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02495444-AA97-45C4-9668-1357776C536F}" type="slidenum">
              <a:rPr lang="fr-FR" sz="2400" b="1">
                <a:solidFill>
                  <a:schemeClr val="accent2"/>
                </a:solidFill>
              </a:rPr>
              <a:pPr algn="ctr" eaLnBrk="0" hangingPunct="0">
                <a:spcBef>
                  <a:spcPct val="50000"/>
                </a:spcBef>
              </a:pPr>
              <a:t>59</a:t>
            </a:fld>
            <a:endParaRPr lang="fr-FR" sz="2400" b="1">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46831"/>
                                        </p:tgtEl>
                                        <p:attrNameLst>
                                          <p:attrName>style.visibility</p:attrName>
                                        </p:attrNameLst>
                                      </p:cBhvr>
                                      <p:to>
                                        <p:strVal val="visible"/>
                                      </p:to>
                                    </p:set>
                                    <p:animEffect transition="in" filter="wipe(left)">
                                      <p:cBhvr>
                                        <p:cTn id="7" dur="2000"/>
                                        <p:tgtEl>
                                          <p:spTgt spid="246831"/>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6835"/>
                                        </p:tgtEl>
                                        <p:attrNameLst>
                                          <p:attrName>style.visibility</p:attrName>
                                        </p:attrNameLst>
                                      </p:cBhvr>
                                      <p:to>
                                        <p:strVal val="visible"/>
                                      </p:to>
                                    </p:set>
                                    <p:animEffect transition="in" filter="wipe(left)">
                                      <p:cBhvr>
                                        <p:cTn id="14" dur="2000"/>
                                        <p:tgtEl>
                                          <p:spTgt spid="246835"/>
                                        </p:tgtEl>
                                      </p:cBhvr>
                                    </p:animEffec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6839"/>
                                        </p:tgtEl>
                                        <p:attrNameLst>
                                          <p:attrName>style.visibility</p:attrName>
                                        </p:attrNameLst>
                                      </p:cBhvr>
                                      <p:to>
                                        <p:strVal val="visible"/>
                                      </p:to>
                                    </p:set>
                                    <p:animEffect transition="in" filter="wipe(left)">
                                      <p:cBhvr>
                                        <p:cTn id="21" dur="2000"/>
                                        <p:tgtEl>
                                          <p:spTgt spid="246839"/>
                                        </p:tgtEl>
                                      </p:cBhvr>
                                    </p:animEffect>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46840"/>
                                        </p:tgtEl>
                                        <p:attrNameLst>
                                          <p:attrName>style.visibility</p:attrName>
                                        </p:attrNameLst>
                                      </p:cBhvr>
                                      <p:to>
                                        <p:strVal val="visible"/>
                                      </p:to>
                                    </p:set>
                                    <p:animEffect transition="in" filter="wipe(left)">
                                      <p:cBhvr>
                                        <p:cTn id="28" dur="2000"/>
                                        <p:tgtEl>
                                          <p:spTgt spid="246840"/>
                                        </p:tgtEl>
                                      </p:cBhvr>
                                    </p:animEffec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31" grpId="0"/>
      <p:bldP spid="246835" grpId="0"/>
      <p:bldP spid="246839" grpId="0"/>
      <p:bldP spid="2468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6"/>
          <p:cNvSpPr>
            <a:spLocks noGrp="1" noChangeArrowheads="1"/>
          </p:cNvSpPr>
          <p:nvPr>
            <p:ph type="sldNum" sz="quarter" idx="12"/>
          </p:nvPr>
        </p:nvSpPr>
        <p:spPr>
          <a:noFill/>
          <a:ln>
            <a:miter lim="800000"/>
            <a:headEnd/>
            <a:tailEnd/>
          </a:ln>
        </p:spPr>
        <p:txBody>
          <a:bodyPr/>
          <a:lstStyle/>
          <a:p>
            <a:fld id="{1D88ECDB-65F8-46D1-BBF4-99E496A7BDE5}" type="slidenum">
              <a:rPr lang="fr-FR" smtClean="0"/>
              <a:pPr/>
              <a:t>6</a:t>
            </a:fld>
            <a:endParaRPr lang="fr-FR" smtClean="0"/>
          </a:p>
        </p:txBody>
      </p:sp>
      <p:pic>
        <p:nvPicPr>
          <p:cNvPr id="27650" name="Picture 15"/>
          <p:cNvPicPr>
            <a:picLocks noChangeAspect="1" noChangeArrowheads="1"/>
          </p:cNvPicPr>
          <p:nvPr/>
        </p:nvPicPr>
        <p:blipFill>
          <a:blip r:embed="rId3"/>
          <a:srcRect/>
          <a:stretch>
            <a:fillRect/>
          </a:stretch>
        </p:blipFill>
        <p:spPr bwMode="auto">
          <a:xfrm>
            <a:off x="4572000" y="2913063"/>
            <a:ext cx="4572000" cy="3944937"/>
          </a:xfrm>
          <a:prstGeom prst="rect">
            <a:avLst/>
          </a:prstGeom>
          <a:noFill/>
          <a:ln w="9525">
            <a:noFill/>
            <a:miter lim="800000"/>
            <a:headEnd/>
            <a:tailEnd/>
          </a:ln>
        </p:spPr>
      </p:pic>
      <p:sp>
        <p:nvSpPr>
          <p:cNvPr id="27651" name="Rectangle 7"/>
          <p:cNvSpPr>
            <a:spLocks noChangeArrowheads="1"/>
          </p:cNvSpPr>
          <p:nvPr/>
        </p:nvSpPr>
        <p:spPr bwMode="auto">
          <a:xfrm>
            <a:off x="0" y="0"/>
            <a:ext cx="3203575" cy="342900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de-AT"/>
          </a:p>
        </p:txBody>
      </p:sp>
      <p:sp>
        <p:nvSpPr>
          <p:cNvPr id="27652" name="Text Box 8"/>
          <p:cNvSpPr txBox="1">
            <a:spLocks noChangeArrowheads="1"/>
          </p:cNvSpPr>
          <p:nvPr/>
        </p:nvSpPr>
        <p:spPr bwMode="auto">
          <a:xfrm>
            <a:off x="431800" y="981075"/>
            <a:ext cx="2447925"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An example of a teaching material </a:t>
            </a:r>
            <a:br>
              <a:rPr lang="fr-FR" sz="2400">
                <a:solidFill>
                  <a:srgbClr val="F1FEF0"/>
                </a:solidFill>
              </a:rPr>
            </a:br>
            <a:r>
              <a:rPr lang="fr-FR" sz="2400">
                <a:solidFill>
                  <a:srgbClr val="F1FEF0"/>
                </a:solidFill>
              </a:rPr>
              <a:t>(YOU are the learners!)</a:t>
            </a:r>
          </a:p>
        </p:txBody>
      </p:sp>
      <p:sp>
        <p:nvSpPr>
          <p:cNvPr id="27653" name="Text Box 31"/>
          <p:cNvSpPr txBox="1">
            <a:spLocks noChangeArrowheads="1"/>
          </p:cNvSpPr>
          <p:nvPr/>
        </p:nvSpPr>
        <p:spPr bwMode="auto">
          <a:xfrm>
            <a:off x="827088" y="233363"/>
            <a:ext cx="1800225" cy="531812"/>
          </a:xfrm>
          <a:prstGeom prst="rect">
            <a:avLst/>
          </a:prstGeom>
          <a:solidFill>
            <a:srgbClr val="FFFF66"/>
          </a:solidFill>
          <a:ln w="12700">
            <a:solidFill>
              <a:schemeClr val="tx1"/>
            </a:solidFill>
            <a:miter lim="800000"/>
            <a:headEnd/>
            <a:tailEnd/>
          </a:ln>
        </p:spPr>
        <p:txBody>
          <a:bodyPr>
            <a:spAutoFit/>
          </a:bodyPr>
          <a:lstStyle/>
          <a:p>
            <a:pPr algn="ctr" eaLnBrk="0" hangingPunct="0">
              <a:spcBef>
                <a:spcPct val="50000"/>
              </a:spcBef>
            </a:pPr>
            <a:r>
              <a:rPr lang="fr-FR" sz="2800" b="1">
                <a:solidFill>
                  <a:srgbClr val="0000CC"/>
                </a:solidFill>
              </a:rPr>
              <a:t>First step</a:t>
            </a:r>
          </a:p>
        </p:txBody>
      </p:sp>
      <p:pic>
        <p:nvPicPr>
          <p:cNvPr id="27654" name="Picture 34"/>
          <p:cNvPicPr>
            <a:picLocks noChangeAspect="1" noChangeArrowheads="1"/>
          </p:cNvPicPr>
          <p:nvPr/>
        </p:nvPicPr>
        <p:blipFill>
          <a:blip r:embed="rId4"/>
          <a:srcRect/>
          <a:stretch>
            <a:fillRect/>
          </a:stretch>
        </p:blipFill>
        <p:spPr bwMode="auto">
          <a:xfrm>
            <a:off x="3635375" y="0"/>
            <a:ext cx="1141413" cy="2528888"/>
          </a:xfrm>
          <a:prstGeom prst="rect">
            <a:avLst/>
          </a:prstGeom>
          <a:noFill/>
          <a:ln w="9525">
            <a:noFill/>
            <a:round/>
            <a:headEnd/>
            <a:tailEnd/>
          </a:ln>
        </p:spPr>
      </p:pic>
      <p:sp>
        <p:nvSpPr>
          <p:cNvPr id="27655" name="AutoShape 35"/>
          <p:cNvSpPr>
            <a:spLocks noChangeArrowheads="1"/>
          </p:cNvSpPr>
          <p:nvPr/>
        </p:nvSpPr>
        <p:spPr bwMode="auto">
          <a:xfrm>
            <a:off x="5219700" y="1341438"/>
            <a:ext cx="3744913" cy="1511300"/>
          </a:xfrm>
          <a:prstGeom prst="wedgeEllipseCallout">
            <a:avLst>
              <a:gd name="adj1" fmla="val -71236"/>
              <a:gd name="adj2" fmla="val -80986"/>
            </a:avLst>
          </a:prstGeom>
          <a:solidFill>
            <a:schemeClr val="accent1"/>
          </a:solidFill>
          <a:ln w="9525">
            <a:solidFill>
              <a:schemeClr val="tx1"/>
            </a:solidFill>
            <a:miter lim="800000"/>
            <a:headEnd/>
            <a:tailEnd/>
          </a:ln>
        </p:spPr>
        <p:txBody>
          <a:bodyPr/>
          <a:lstStyle/>
          <a:p>
            <a:pPr algn="ctr" eaLnBrk="0" hangingPunct="0"/>
            <a:r>
              <a:rPr lang="fr-FR" sz="2400"/>
              <a:t>Now, you may </a:t>
            </a:r>
            <a:r>
              <a:rPr lang="en-US" sz="2400"/>
              <a:t>have a look at the keys !!! </a:t>
            </a:r>
            <a:endParaRPr lang="fr-FR" sz="3200" b="1">
              <a:solidFill>
                <a:srgbClr val="FF3300"/>
              </a:solidFill>
            </a:endParaRPr>
          </a:p>
        </p:txBody>
      </p:sp>
      <p:sp>
        <p:nvSpPr>
          <p:cNvPr id="116745" name="Text Box 9"/>
          <p:cNvSpPr txBox="1">
            <a:spLocks noChangeArrowheads="1"/>
          </p:cNvSpPr>
          <p:nvPr/>
        </p:nvSpPr>
        <p:spPr bwMode="auto">
          <a:xfrm>
            <a:off x="0" y="6481763"/>
            <a:ext cx="8675688" cy="376237"/>
          </a:xfrm>
          <a:prstGeom prst="rect">
            <a:avLst/>
          </a:prstGeom>
          <a:solidFill>
            <a:srgbClr val="FEFFCC"/>
          </a:solidFill>
          <a:ln w="9525">
            <a:solidFill>
              <a:schemeClr val="tx1"/>
            </a:solidFill>
            <a:miter lim="800000"/>
            <a:headEnd/>
            <a:tailEnd/>
          </a:ln>
        </p:spPr>
        <p:txBody>
          <a:bodyPr>
            <a:spAutoFit/>
          </a:bodyPr>
          <a:lstStyle/>
          <a:p>
            <a:pPr eaLnBrk="0" hangingPunct="0"/>
            <a:r>
              <a:rPr lang="en-US">
                <a:solidFill>
                  <a:schemeClr val="accent2"/>
                </a:solidFill>
              </a:rPr>
              <a:t>*    Download the document </a:t>
            </a:r>
            <a:r>
              <a:rPr lang="en-US" i="1">
                <a:solidFill>
                  <a:schemeClr val="accent2"/>
                </a:solidFill>
              </a:rPr>
              <a:t>Some languages of Europe… and elsewhere – </a:t>
            </a:r>
            <a:r>
              <a:rPr lang="en-US" b="1" i="1">
                <a:solidFill>
                  <a:schemeClr val="accent2"/>
                </a:solidFill>
                <a:hlinkClick r:id="rId5"/>
              </a:rPr>
              <a:t>Keys</a:t>
            </a:r>
            <a:endParaRPr lang="en-US" b="1" i="1">
              <a:solidFill>
                <a:schemeClr val="accent2"/>
              </a:solidFill>
            </a:endParaRPr>
          </a:p>
        </p:txBody>
      </p:sp>
      <p:sp>
        <p:nvSpPr>
          <p:cNvPr id="27657" name="Text Box 10"/>
          <p:cNvSpPr txBox="1">
            <a:spLocks noChangeArrowheads="1"/>
          </p:cNvSpPr>
          <p:nvPr/>
        </p:nvSpPr>
        <p:spPr bwMode="auto">
          <a:xfrm>
            <a:off x="8675688" y="6388100"/>
            <a:ext cx="468312"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2B14B4CB-FFD1-4ED3-B960-76F1024CC904}" type="slidenum">
              <a:rPr lang="fr-FR" sz="2400" b="1">
                <a:solidFill>
                  <a:schemeClr val="accent2"/>
                </a:solidFill>
              </a:rPr>
              <a:pPr algn="ctr" eaLnBrk="0" hangingPunct="0">
                <a:spcBef>
                  <a:spcPct val="50000"/>
                </a:spcBef>
              </a:pPr>
              <a:t>6</a:t>
            </a:fld>
            <a:endParaRPr lang="fr-FR" sz="2400" b="1">
              <a:solidFill>
                <a:schemeClr val="accent2"/>
              </a:solidFill>
            </a:endParaRPr>
          </a:p>
        </p:txBody>
      </p:sp>
      <p:sp>
        <p:nvSpPr>
          <p:cNvPr id="100388" name="AutoShape 36"/>
          <p:cNvSpPr>
            <a:spLocks noChangeArrowheads="1"/>
          </p:cNvSpPr>
          <p:nvPr/>
        </p:nvSpPr>
        <p:spPr bwMode="auto">
          <a:xfrm>
            <a:off x="755650" y="5516563"/>
            <a:ext cx="6696075" cy="1081087"/>
          </a:xfrm>
          <a:prstGeom prst="wedgeEllipseCallout">
            <a:avLst>
              <a:gd name="adj1" fmla="val -34282"/>
              <a:gd name="adj2" fmla="val -119310"/>
            </a:avLst>
          </a:prstGeom>
          <a:solidFill>
            <a:schemeClr val="accent1"/>
          </a:solidFill>
          <a:ln w="9525">
            <a:solidFill>
              <a:schemeClr val="tx1"/>
            </a:solidFill>
            <a:miter lim="800000"/>
            <a:headEnd/>
            <a:tailEnd/>
          </a:ln>
        </p:spPr>
        <p:txBody>
          <a:bodyPr/>
          <a:lstStyle/>
          <a:p>
            <a:pPr algn="ctr" eaLnBrk="0" hangingPunct="0"/>
            <a:r>
              <a:rPr lang="fr-FR" sz="2400"/>
              <a:t>Check whether everything is OK</a:t>
            </a:r>
            <a:br>
              <a:rPr lang="fr-FR" sz="2400"/>
            </a:br>
            <a:r>
              <a:rPr lang="fr-FR" sz="2400"/>
              <a:t> (</a:t>
            </a:r>
            <a:r>
              <a:rPr lang="fr-FR"/>
              <a:t>Pair work if possible…)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1000"/>
                                  </p:stCondLst>
                                  <p:childTnLst>
                                    <p:set>
                                      <p:cBhvr>
                                        <p:cTn id="6" dur="1" fill="hold">
                                          <p:stCondLst>
                                            <p:cond delay="0"/>
                                          </p:stCondLst>
                                        </p:cTn>
                                        <p:tgtEl>
                                          <p:spTgt spid="116745"/>
                                        </p:tgtEl>
                                        <p:attrNameLst>
                                          <p:attrName>style.visibility</p:attrName>
                                        </p:attrNameLst>
                                      </p:cBhvr>
                                      <p:to>
                                        <p:strVal val="visible"/>
                                      </p:to>
                                    </p:set>
                                    <p:animEffect transition="in" filter="wipe(down)">
                                      <p:cBhvr>
                                        <p:cTn id="7" dur="580">
                                          <p:stCondLst>
                                            <p:cond delay="0"/>
                                          </p:stCondLst>
                                        </p:cTn>
                                        <p:tgtEl>
                                          <p:spTgt spid="116745"/>
                                        </p:tgtEl>
                                      </p:cBhvr>
                                    </p:animEffect>
                                    <p:anim calcmode="lin" valueType="num">
                                      <p:cBhvr>
                                        <p:cTn id="8" dur="1822" tmFilter="0,0; 0.14,0.36; 0.43,0.73; 0.71,0.91; 1.0,1.0">
                                          <p:stCondLst>
                                            <p:cond delay="0"/>
                                          </p:stCondLst>
                                        </p:cTn>
                                        <p:tgtEl>
                                          <p:spTgt spid="1167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67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67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67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6745"/>
                                        </p:tgtEl>
                                        <p:attrNameLst>
                                          <p:attrName>ppt_y</p:attrName>
                                        </p:attrNameLst>
                                      </p:cBhvr>
                                      <p:tavLst>
                                        <p:tav tm="0" fmla="#ppt_y-sin(pi*$)/81">
                                          <p:val>
                                            <p:fltVal val="0"/>
                                          </p:val>
                                        </p:tav>
                                        <p:tav tm="100000">
                                          <p:val>
                                            <p:fltVal val="1"/>
                                          </p:val>
                                        </p:tav>
                                      </p:tavLst>
                                    </p:anim>
                                    <p:animScale>
                                      <p:cBhvr>
                                        <p:cTn id="13" dur="26">
                                          <p:stCondLst>
                                            <p:cond delay="650"/>
                                          </p:stCondLst>
                                        </p:cTn>
                                        <p:tgtEl>
                                          <p:spTgt spid="116745"/>
                                        </p:tgtEl>
                                      </p:cBhvr>
                                      <p:to x="100000" y="60000"/>
                                    </p:animScale>
                                    <p:animScale>
                                      <p:cBhvr>
                                        <p:cTn id="14" dur="166" decel="50000">
                                          <p:stCondLst>
                                            <p:cond delay="676"/>
                                          </p:stCondLst>
                                        </p:cTn>
                                        <p:tgtEl>
                                          <p:spTgt spid="116745"/>
                                        </p:tgtEl>
                                      </p:cBhvr>
                                      <p:to x="100000" y="100000"/>
                                    </p:animScale>
                                    <p:animScale>
                                      <p:cBhvr>
                                        <p:cTn id="15" dur="26">
                                          <p:stCondLst>
                                            <p:cond delay="1312"/>
                                          </p:stCondLst>
                                        </p:cTn>
                                        <p:tgtEl>
                                          <p:spTgt spid="116745"/>
                                        </p:tgtEl>
                                      </p:cBhvr>
                                      <p:to x="100000" y="80000"/>
                                    </p:animScale>
                                    <p:animScale>
                                      <p:cBhvr>
                                        <p:cTn id="16" dur="166" decel="50000">
                                          <p:stCondLst>
                                            <p:cond delay="1338"/>
                                          </p:stCondLst>
                                        </p:cTn>
                                        <p:tgtEl>
                                          <p:spTgt spid="116745"/>
                                        </p:tgtEl>
                                      </p:cBhvr>
                                      <p:to x="100000" y="100000"/>
                                    </p:animScale>
                                    <p:animScale>
                                      <p:cBhvr>
                                        <p:cTn id="17" dur="26">
                                          <p:stCondLst>
                                            <p:cond delay="1642"/>
                                          </p:stCondLst>
                                        </p:cTn>
                                        <p:tgtEl>
                                          <p:spTgt spid="116745"/>
                                        </p:tgtEl>
                                      </p:cBhvr>
                                      <p:to x="100000" y="90000"/>
                                    </p:animScale>
                                    <p:animScale>
                                      <p:cBhvr>
                                        <p:cTn id="18" dur="166" decel="50000">
                                          <p:stCondLst>
                                            <p:cond delay="1668"/>
                                          </p:stCondLst>
                                        </p:cTn>
                                        <p:tgtEl>
                                          <p:spTgt spid="116745"/>
                                        </p:tgtEl>
                                      </p:cBhvr>
                                      <p:to x="100000" y="100000"/>
                                    </p:animScale>
                                    <p:animScale>
                                      <p:cBhvr>
                                        <p:cTn id="19" dur="26">
                                          <p:stCondLst>
                                            <p:cond delay="1808"/>
                                          </p:stCondLst>
                                        </p:cTn>
                                        <p:tgtEl>
                                          <p:spTgt spid="116745"/>
                                        </p:tgtEl>
                                      </p:cBhvr>
                                      <p:to x="100000" y="95000"/>
                                    </p:animScale>
                                    <p:animScale>
                                      <p:cBhvr>
                                        <p:cTn id="20" dur="166" decel="50000">
                                          <p:stCondLst>
                                            <p:cond delay="1834"/>
                                          </p:stCondLst>
                                        </p:cTn>
                                        <p:tgtEl>
                                          <p:spTgt spid="116745"/>
                                        </p:tgtEl>
                                      </p:cBhvr>
                                      <p:to x="100000" y="100000"/>
                                    </p:animScale>
                                  </p:childTnLst>
                                </p:cTn>
                              </p:par>
                            </p:childTnLst>
                          </p:cTn>
                        </p:par>
                        <p:par>
                          <p:cTn id="21" fill="hold">
                            <p:stCondLst>
                              <p:cond delay="3000"/>
                            </p:stCondLst>
                            <p:childTnLst>
                              <p:par>
                                <p:cTn id="22" presetID="1" presetClass="entr" presetSubtype="0" fill="hold" grpId="0" nodeType="afterEffect">
                                  <p:stCondLst>
                                    <p:cond delay="2000"/>
                                  </p:stCondLst>
                                  <p:childTnLst>
                                    <p:set>
                                      <p:cBhvr>
                                        <p:cTn id="23" dur="1" fill="hold">
                                          <p:stCondLst>
                                            <p:cond delay="0"/>
                                          </p:stCondLst>
                                        </p:cTn>
                                        <p:tgtEl>
                                          <p:spTgt spid="100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5" grpId="0" animBg="1"/>
      <p:bldP spid="10038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6"/>
          <p:cNvSpPr>
            <a:spLocks noGrp="1" noChangeArrowheads="1"/>
          </p:cNvSpPr>
          <p:nvPr>
            <p:ph type="sldNum" sz="quarter" idx="12"/>
          </p:nvPr>
        </p:nvSpPr>
        <p:spPr>
          <a:noFill/>
          <a:ln>
            <a:miter lim="800000"/>
            <a:headEnd/>
            <a:tailEnd/>
          </a:ln>
        </p:spPr>
        <p:txBody>
          <a:bodyPr/>
          <a:lstStyle/>
          <a:p>
            <a:fld id="{CB50503F-B404-4C20-B197-477D375A9921}" type="slidenum">
              <a:rPr lang="fr-FR" smtClean="0"/>
              <a:pPr/>
              <a:t>60</a:t>
            </a:fld>
            <a:endParaRPr lang="fr-FR" smtClean="0"/>
          </a:p>
        </p:txBody>
      </p:sp>
      <p:pic>
        <p:nvPicPr>
          <p:cNvPr id="138242" name="Picture 2"/>
          <p:cNvPicPr>
            <a:picLocks noChangeAspect="1" noChangeArrowheads="1"/>
          </p:cNvPicPr>
          <p:nvPr/>
        </p:nvPicPr>
        <p:blipFill>
          <a:blip r:embed="rId3"/>
          <a:srcRect/>
          <a:stretch>
            <a:fillRect/>
          </a:stretch>
        </p:blipFill>
        <p:spPr bwMode="auto">
          <a:xfrm>
            <a:off x="2609850" y="0"/>
            <a:ext cx="6534150" cy="6858000"/>
          </a:xfrm>
          <a:prstGeom prst="rect">
            <a:avLst/>
          </a:prstGeom>
          <a:noFill/>
          <a:ln w="9525">
            <a:noFill/>
            <a:miter lim="800000"/>
            <a:headEnd/>
            <a:tailEnd/>
          </a:ln>
        </p:spPr>
      </p:pic>
      <p:sp>
        <p:nvSpPr>
          <p:cNvPr id="138243" name="Text Box 3"/>
          <p:cNvSpPr txBox="1">
            <a:spLocks noChangeArrowheads="1"/>
          </p:cNvSpPr>
          <p:nvPr/>
        </p:nvSpPr>
        <p:spPr bwMode="auto">
          <a:xfrm>
            <a:off x="0" y="11113"/>
            <a:ext cx="2339975" cy="6846887"/>
          </a:xfrm>
          <a:prstGeom prst="rect">
            <a:avLst/>
          </a:prstGeom>
          <a:solidFill>
            <a:srgbClr val="CCEFFC"/>
          </a:solidFill>
          <a:ln w="9525">
            <a:noFill/>
            <a:miter lim="800000"/>
            <a:headEnd/>
            <a:tailEnd/>
          </a:ln>
        </p:spPr>
        <p:txBody>
          <a:bodyPr/>
          <a:lstStyle/>
          <a:p>
            <a:pPr eaLnBrk="0" hangingPunct="0">
              <a:lnSpc>
                <a:spcPct val="80000"/>
              </a:lnSpc>
              <a:spcBef>
                <a:spcPct val="50000"/>
              </a:spcBef>
            </a:pPr>
            <a:endParaRPr lang="en-US" b="1"/>
          </a:p>
        </p:txBody>
      </p:sp>
      <p:sp>
        <p:nvSpPr>
          <p:cNvPr id="138244" name="Text Box 4"/>
          <p:cNvSpPr txBox="1">
            <a:spLocks noChangeArrowheads="1"/>
          </p:cNvSpPr>
          <p:nvPr/>
        </p:nvSpPr>
        <p:spPr bwMode="auto">
          <a:xfrm>
            <a:off x="5003800" y="1268413"/>
            <a:ext cx="4032250" cy="476250"/>
          </a:xfrm>
          <a:prstGeom prst="rect">
            <a:avLst/>
          </a:prstGeom>
          <a:solidFill>
            <a:srgbClr val="CC3300"/>
          </a:solidFill>
          <a:ln w="19050">
            <a:solidFill>
              <a:schemeClr val="tx1"/>
            </a:solidFill>
            <a:miter lim="800000"/>
            <a:headEnd/>
            <a:tailEnd/>
          </a:ln>
        </p:spPr>
        <p:txBody>
          <a:bodyPr>
            <a:spAutoFit/>
          </a:bodyPr>
          <a:lstStyle/>
          <a:p>
            <a:pPr algn="ctr" eaLnBrk="0" hangingPunct="0">
              <a:spcBef>
                <a:spcPct val="50000"/>
              </a:spcBef>
              <a:tabLst>
                <a:tab pos="1793875" algn="l"/>
              </a:tabLst>
            </a:pPr>
            <a:r>
              <a:rPr lang="fr-FR" sz="2400" b="1">
                <a:solidFill>
                  <a:schemeClr val="bg1"/>
                </a:solidFill>
              </a:rPr>
              <a:t>(German after English)</a:t>
            </a:r>
          </a:p>
        </p:txBody>
      </p:sp>
      <p:sp>
        <p:nvSpPr>
          <p:cNvPr id="138245" name="Text Box 5"/>
          <p:cNvSpPr txBox="1">
            <a:spLocks noChangeArrowheads="1"/>
          </p:cNvSpPr>
          <p:nvPr/>
        </p:nvSpPr>
        <p:spPr bwMode="auto">
          <a:xfrm>
            <a:off x="0" y="3333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CAKE</a:t>
            </a:r>
          </a:p>
        </p:txBody>
      </p:sp>
      <p:sp>
        <p:nvSpPr>
          <p:cNvPr id="138246" name="Text Box 6"/>
          <p:cNvSpPr txBox="1">
            <a:spLocks noChangeArrowheads="1"/>
          </p:cNvSpPr>
          <p:nvPr/>
        </p:nvSpPr>
        <p:spPr bwMode="auto">
          <a:xfrm>
            <a:off x="0" y="11113"/>
            <a:ext cx="2339975" cy="6846887"/>
          </a:xfrm>
          <a:prstGeom prst="rect">
            <a:avLst/>
          </a:prstGeom>
          <a:solidFill>
            <a:srgbClr val="CCEFFC"/>
          </a:solidFill>
          <a:ln w="9525">
            <a:noFill/>
            <a:miter lim="800000"/>
            <a:headEnd/>
            <a:tailEnd/>
          </a:ln>
        </p:spPr>
        <p:txBody>
          <a:bodyPr/>
          <a:lstStyle/>
          <a:p>
            <a:pPr eaLnBrk="0" hangingPunct="0">
              <a:lnSpc>
                <a:spcPct val="80000"/>
              </a:lnSpc>
              <a:spcBef>
                <a:spcPct val="50000"/>
              </a:spcBef>
            </a:pPr>
            <a:endParaRPr lang="en-US" b="1"/>
          </a:p>
        </p:txBody>
      </p:sp>
      <p:sp>
        <p:nvSpPr>
          <p:cNvPr id="138247" name="Text Box 7"/>
          <p:cNvSpPr txBox="1">
            <a:spLocks noChangeArrowheads="1"/>
          </p:cNvSpPr>
          <p:nvPr/>
        </p:nvSpPr>
        <p:spPr bwMode="auto">
          <a:xfrm>
            <a:off x="0" y="3333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CAKE</a:t>
            </a:r>
          </a:p>
        </p:txBody>
      </p:sp>
      <p:sp>
        <p:nvSpPr>
          <p:cNvPr id="138248" name="Text Box 8"/>
          <p:cNvSpPr txBox="1">
            <a:spLocks noChangeArrowheads="1"/>
          </p:cNvSpPr>
          <p:nvPr/>
        </p:nvSpPr>
        <p:spPr bwMode="auto">
          <a:xfrm>
            <a:off x="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a:t>CARD</a:t>
            </a:r>
          </a:p>
        </p:txBody>
      </p:sp>
      <p:sp>
        <p:nvSpPr>
          <p:cNvPr id="138249" name="Text Box 9"/>
          <p:cNvSpPr txBox="1">
            <a:spLocks noChangeArrowheads="1"/>
          </p:cNvSpPr>
          <p:nvPr/>
        </p:nvSpPr>
        <p:spPr bwMode="auto">
          <a:xfrm>
            <a:off x="0" y="14128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CAT</a:t>
            </a:r>
          </a:p>
        </p:txBody>
      </p:sp>
      <p:sp>
        <p:nvSpPr>
          <p:cNvPr id="138250" name="Text Box 10"/>
          <p:cNvSpPr txBox="1">
            <a:spLocks noChangeArrowheads="1"/>
          </p:cNvSpPr>
          <p:nvPr/>
        </p:nvSpPr>
        <p:spPr bwMode="auto">
          <a:xfrm>
            <a:off x="0" y="1989138"/>
            <a:ext cx="865188" cy="336550"/>
          </a:xfrm>
          <a:prstGeom prst="rect">
            <a:avLst/>
          </a:prstGeom>
          <a:noFill/>
          <a:ln w="9525">
            <a:noFill/>
            <a:miter lim="800000"/>
            <a:headEnd/>
            <a:tailEnd/>
          </a:ln>
        </p:spPr>
        <p:txBody>
          <a:bodyPr>
            <a:spAutoFit/>
          </a:bodyPr>
          <a:lstStyle/>
          <a:p>
            <a:pPr eaLnBrk="0" hangingPunct="0">
              <a:spcBef>
                <a:spcPct val="50000"/>
              </a:spcBef>
            </a:pPr>
            <a:r>
              <a:rPr lang="en-US" sz="1600"/>
              <a:t>COMB</a:t>
            </a:r>
          </a:p>
        </p:txBody>
      </p:sp>
      <p:sp>
        <p:nvSpPr>
          <p:cNvPr id="138251" name="Text Box 11"/>
          <p:cNvSpPr txBox="1">
            <a:spLocks noChangeArrowheads="1"/>
          </p:cNvSpPr>
          <p:nvPr/>
        </p:nvSpPr>
        <p:spPr bwMode="auto">
          <a:xfrm>
            <a:off x="0" y="2565400"/>
            <a:ext cx="865188" cy="336550"/>
          </a:xfrm>
          <a:prstGeom prst="rect">
            <a:avLst/>
          </a:prstGeom>
          <a:noFill/>
          <a:ln w="9525">
            <a:noFill/>
            <a:miter lim="800000"/>
            <a:headEnd/>
            <a:tailEnd/>
          </a:ln>
        </p:spPr>
        <p:txBody>
          <a:bodyPr>
            <a:spAutoFit/>
          </a:bodyPr>
          <a:lstStyle/>
          <a:p>
            <a:pPr eaLnBrk="0" hangingPunct="0">
              <a:spcBef>
                <a:spcPct val="50000"/>
              </a:spcBef>
            </a:pPr>
            <a:r>
              <a:rPr lang="en-US" sz="1600"/>
              <a:t>COME</a:t>
            </a:r>
          </a:p>
        </p:txBody>
      </p:sp>
      <p:sp>
        <p:nvSpPr>
          <p:cNvPr id="138252" name="Text Box 12"/>
          <p:cNvSpPr txBox="1">
            <a:spLocks noChangeArrowheads="1"/>
          </p:cNvSpPr>
          <p:nvPr/>
        </p:nvSpPr>
        <p:spPr bwMode="auto">
          <a:xfrm>
            <a:off x="0" y="3260725"/>
            <a:ext cx="865188" cy="336550"/>
          </a:xfrm>
          <a:prstGeom prst="rect">
            <a:avLst/>
          </a:prstGeom>
          <a:noFill/>
          <a:ln w="9525">
            <a:noFill/>
            <a:miter lim="800000"/>
            <a:headEnd/>
            <a:tailEnd/>
          </a:ln>
        </p:spPr>
        <p:txBody>
          <a:bodyPr>
            <a:spAutoFit/>
          </a:bodyPr>
          <a:lstStyle/>
          <a:p>
            <a:pPr eaLnBrk="0" hangingPunct="0">
              <a:spcBef>
                <a:spcPct val="50000"/>
              </a:spcBef>
            </a:pPr>
            <a:r>
              <a:rPr lang="en-US" sz="1600"/>
              <a:t>COOK</a:t>
            </a:r>
          </a:p>
        </p:txBody>
      </p:sp>
      <p:sp>
        <p:nvSpPr>
          <p:cNvPr id="138253" name="Text Box 13"/>
          <p:cNvSpPr txBox="1">
            <a:spLocks noChangeArrowheads="1"/>
          </p:cNvSpPr>
          <p:nvPr/>
        </p:nvSpPr>
        <p:spPr bwMode="auto">
          <a:xfrm>
            <a:off x="0" y="3933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DOOR</a:t>
            </a:r>
          </a:p>
        </p:txBody>
      </p:sp>
      <p:sp>
        <p:nvSpPr>
          <p:cNvPr id="138254" name="Text Box 14"/>
          <p:cNvSpPr txBox="1">
            <a:spLocks noChangeArrowheads="1"/>
          </p:cNvSpPr>
          <p:nvPr/>
        </p:nvSpPr>
        <p:spPr bwMode="auto">
          <a:xfrm>
            <a:off x="0" y="4581525"/>
            <a:ext cx="865188" cy="336550"/>
          </a:xfrm>
          <a:prstGeom prst="rect">
            <a:avLst/>
          </a:prstGeom>
          <a:noFill/>
          <a:ln w="9525">
            <a:noFill/>
            <a:miter lim="800000"/>
            <a:headEnd/>
            <a:tailEnd/>
          </a:ln>
        </p:spPr>
        <p:txBody>
          <a:bodyPr>
            <a:spAutoFit/>
          </a:bodyPr>
          <a:lstStyle/>
          <a:p>
            <a:pPr eaLnBrk="0" hangingPunct="0">
              <a:spcBef>
                <a:spcPct val="50000"/>
              </a:spcBef>
            </a:pPr>
            <a:r>
              <a:rPr lang="en-US" sz="1600"/>
              <a:t>DRINK</a:t>
            </a:r>
          </a:p>
        </p:txBody>
      </p:sp>
      <p:sp>
        <p:nvSpPr>
          <p:cNvPr id="138255" name="Text Box 15"/>
          <p:cNvSpPr txBox="1">
            <a:spLocks noChangeArrowheads="1"/>
          </p:cNvSpPr>
          <p:nvPr/>
        </p:nvSpPr>
        <p:spPr bwMode="auto">
          <a:xfrm>
            <a:off x="0" y="5300663"/>
            <a:ext cx="865188" cy="336550"/>
          </a:xfrm>
          <a:prstGeom prst="rect">
            <a:avLst/>
          </a:prstGeom>
          <a:noFill/>
          <a:ln w="9525">
            <a:noFill/>
            <a:miter lim="800000"/>
            <a:headEnd/>
            <a:tailEnd/>
          </a:ln>
        </p:spPr>
        <p:txBody>
          <a:bodyPr>
            <a:spAutoFit/>
          </a:bodyPr>
          <a:lstStyle/>
          <a:p>
            <a:pPr eaLnBrk="0" hangingPunct="0">
              <a:spcBef>
                <a:spcPct val="50000"/>
              </a:spcBef>
            </a:pPr>
            <a:r>
              <a:rPr lang="en-US" sz="1600"/>
              <a:t>EAT</a:t>
            </a:r>
          </a:p>
        </p:txBody>
      </p:sp>
      <p:sp>
        <p:nvSpPr>
          <p:cNvPr id="138256" name="Text Box 16"/>
          <p:cNvSpPr txBox="1">
            <a:spLocks noChangeArrowheads="1"/>
          </p:cNvSpPr>
          <p:nvPr/>
        </p:nvSpPr>
        <p:spPr bwMode="auto">
          <a:xfrm>
            <a:off x="0" y="6092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GIVE</a:t>
            </a:r>
          </a:p>
        </p:txBody>
      </p:sp>
      <p:sp>
        <p:nvSpPr>
          <p:cNvPr id="138257" name="Text Box 17"/>
          <p:cNvSpPr txBox="1">
            <a:spLocks noChangeArrowheads="1"/>
          </p:cNvSpPr>
          <p:nvPr/>
        </p:nvSpPr>
        <p:spPr bwMode="auto">
          <a:xfrm>
            <a:off x="1258888" y="333375"/>
            <a:ext cx="865187" cy="336550"/>
          </a:xfrm>
          <a:prstGeom prst="rect">
            <a:avLst/>
          </a:prstGeom>
          <a:noFill/>
          <a:ln w="9525">
            <a:noFill/>
            <a:miter lim="800000"/>
            <a:headEnd/>
            <a:tailEnd/>
          </a:ln>
        </p:spPr>
        <p:txBody>
          <a:bodyPr>
            <a:spAutoFit/>
          </a:bodyPr>
          <a:lstStyle/>
          <a:p>
            <a:pPr eaLnBrk="0" hangingPunct="0">
              <a:spcBef>
                <a:spcPct val="50000"/>
              </a:spcBef>
            </a:pPr>
            <a:r>
              <a:rPr lang="en-US" sz="1600"/>
              <a:t>HAVE</a:t>
            </a:r>
          </a:p>
        </p:txBody>
      </p:sp>
      <p:sp>
        <p:nvSpPr>
          <p:cNvPr id="138258" name="Text Box 18"/>
          <p:cNvSpPr txBox="1">
            <a:spLocks noChangeArrowheads="1"/>
          </p:cNvSpPr>
          <p:nvPr/>
        </p:nvSpPr>
        <p:spPr bwMode="auto">
          <a:xfrm>
            <a:off x="118745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a:t>HOPE</a:t>
            </a:r>
          </a:p>
        </p:txBody>
      </p:sp>
      <p:sp>
        <p:nvSpPr>
          <p:cNvPr id="138259" name="Text Box 19"/>
          <p:cNvSpPr txBox="1">
            <a:spLocks noChangeArrowheads="1"/>
          </p:cNvSpPr>
          <p:nvPr/>
        </p:nvSpPr>
        <p:spPr bwMode="auto">
          <a:xfrm>
            <a:off x="1187450" y="1412875"/>
            <a:ext cx="1223963" cy="336550"/>
          </a:xfrm>
          <a:prstGeom prst="rect">
            <a:avLst/>
          </a:prstGeom>
          <a:noFill/>
          <a:ln w="9525">
            <a:noFill/>
            <a:miter lim="800000"/>
            <a:headEnd/>
            <a:tailEnd/>
          </a:ln>
        </p:spPr>
        <p:txBody>
          <a:bodyPr>
            <a:spAutoFit/>
          </a:bodyPr>
          <a:lstStyle/>
          <a:p>
            <a:pPr eaLnBrk="0" hangingPunct="0">
              <a:spcBef>
                <a:spcPct val="50000"/>
              </a:spcBef>
            </a:pPr>
            <a:r>
              <a:rPr lang="en-US" sz="1600"/>
              <a:t>HUNDRED</a:t>
            </a:r>
          </a:p>
        </p:txBody>
      </p:sp>
      <p:sp>
        <p:nvSpPr>
          <p:cNvPr id="138260" name="Text Box 20"/>
          <p:cNvSpPr txBox="1">
            <a:spLocks noChangeArrowheads="1"/>
          </p:cNvSpPr>
          <p:nvPr/>
        </p:nvSpPr>
        <p:spPr bwMode="auto">
          <a:xfrm>
            <a:off x="1187450" y="1989138"/>
            <a:ext cx="865188" cy="336550"/>
          </a:xfrm>
          <a:prstGeom prst="rect">
            <a:avLst/>
          </a:prstGeom>
          <a:noFill/>
          <a:ln w="9525">
            <a:noFill/>
            <a:miter lim="800000"/>
            <a:headEnd/>
            <a:tailEnd/>
          </a:ln>
        </p:spPr>
        <p:txBody>
          <a:bodyPr>
            <a:spAutoFit/>
          </a:bodyPr>
          <a:lstStyle/>
          <a:p>
            <a:pPr eaLnBrk="0" hangingPunct="0">
              <a:spcBef>
                <a:spcPct val="50000"/>
              </a:spcBef>
            </a:pPr>
            <a:r>
              <a:rPr lang="en-US" sz="1600"/>
              <a:t>MAKE</a:t>
            </a:r>
          </a:p>
        </p:txBody>
      </p:sp>
      <p:sp>
        <p:nvSpPr>
          <p:cNvPr id="138261" name="Text Box 21"/>
          <p:cNvSpPr txBox="1">
            <a:spLocks noChangeArrowheads="1"/>
          </p:cNvSpPr>
          <p:nvPr/>
        </p:nvSpPr>
        <p:spPr bwMode="auto">
          <a:xfrm>
            <a:off x="1187450" y="2565400"/>
            <a:ext cx="865188" cy="336550"/>
          </a:xfrm>
          <a:prstGeom prst="rect">
            <a:avLst/>
          </a:prstGeom>
          <a:noFill/>
          <a:ln w="9525">
            <a:noFill/>
            <a:miter lim="800000"/>
            <a:headEnd/>
            <a:tailEnd/>
          </a:ln>
        </p:spPr>
        <p:txBody>
          <a:bodyPr>
            <a:spAutoFit/>
          </a:bodyPr>
          <a:lstStyle/>
          <a:p>
            <a:pPr eaLnBrk="0" hangingPunct="0">
              <a:spcBef>
                <a:spcPct val="50000"/>
              </a:spcBef>
            </a:pPr>
            <a:r>
              <a:rPr lang="en-US" sz="1600"/>
              <a:t>OPEN</a:t>
            </a:r>
          </a:p>
        </p:txBody>
      </p:sp>
      <p:sp>
        <p:nvSpPr>
          <p:cNvPr id="138262" name="Text Box 22"/>
          <p:cNvSpPr txBox="1">
            <a:spLocks noChangeArrowheads="1"/>
          </p:cNvSpPr>
          <p:nvPr/>
        </p:nvSpPr>
        <p:spPr bwMode="auto">
          <a:xfrm>
            <a:off x="1185863" y="3260725"/>
            <a:ext cx="865187" cy="336550"/>
          </a:xfrm>
          <a:prstGeom prst="rect">
            <a:avLst/>
          </a:prstGeom>
          <a:noFill/>
          <a:ln w="9525">
            <a:noFill/>
            <a:miter lim="800000"/>
            <a:headEnd/>
            <a:tailEnd/>
          </a:ln>
        </p:spPr>
        <p:txBody>
          <a:bodyPr>
            <a:spAutoFit/>
          </a:bodyPr>
          <a:lstStyle/>
          <a:p>
            <a:pPr eaLnBrk="0" hangingPunct="0">
              <a:spcBef>
                <a:spcPct val="50000"/>
              </a:spcBef>
            </a:pPr>
            <a:r>
              <a:rPr lang="en-US" sz="1600"/>
              <a:t>OVER</a:t>
            </a:r>
          </a:p>
        </p:txBody>
      </p:sp>
      <p:sp>
        <p:nvSpPr>
          <p:cNvPr id="138263" name="Text Box 23"/>
          <p:cNvSpPr txBox="1">
            <a:spLocks noChangeArrowheads="1"/>
          </p:cNvSpPr>
          <p:nvPr/>
        </p:nvSpPr>
        <p:spPr bwMode="auto">
          <a:xfrm>
            <a:off x="1185863" y="3933825"/>
            <a:ext cx="1082675" cy="336550"/>
          </a:xfrm>
          <a:prstGeom prst="rect">
            <a:avLst/>
          </a:prstGeom>
          <a:noFill/>
          <a:ln w="9525">
            <a:noFill/>
            <a:miter lim="800000"/>
            <a:headEnd/>
            <a:tailEnd/>
          </a:ln>
        </p:spPr>
        <p:txBody>
          <a:bodyPr>
            <a:spAutoFit/>
          </a:bodyPr>
          <a:lstStyle/>
          <a:p>
            <a:pPr eaLnBrk="0" hangingPunct="0">
              <a:spcBef>
                <a:spcPct val="50000"/>
              </a:spcBef>
            </a:pPr>
            <a:r>
              <a:rPr lang="en-US" sz="1600"/>
              <a:t>POUND</a:t>
            </a:r>
          </a:p>
        </p:txBody>
      </p:sp>
      <p:sp>
        <p:nvSpPr>
          <p:cNvPr id="138264" name="Text Box 24"/>
          <p:cNvSpPr txBox="1">
            <a:spLocks noChangeArrowheads="1"/>
          </p:cNvSpPr>
          <p:nvPr/>
        </p:nvSpPr>
        <p:spPr bwMode="auto">
          <a:xfrm>
            <a:off x="1185863" y="4581525"/>
            <a:ext cx="1154112" cy="336550"/>
          </a:xfrm>
          <a:prstGeom prst="rect">
            <a:avLst/>
          </a:prstGeom>
          <a:noFill/>
          <a:ln w="9525">
            <a:noFill/>
            <a:miter lim="800000"/>
            <a:headEnd/>
            <a:tailEnd/>
          </a:ln>
        </p:spPr>
        <p:txBody>
          <a:bodyPr>
            <a:spAutoFit/>
          </a:bodyPr>
          <a:lstStyle/>
          <a:p>
            <a:pPr eaLnBrk="0" hangingPunct="0">
              <a:spcBef>
                <a:spcPct val="50000"/>
              </a:spcBef>
            </a:pPr>
            <a:r>
              <a:rPr lang="en-US" sz="1600"/>
              <a:t>SEVEN</a:t>
            </a:r>
          </a:p>
        </p:txBody>
      </p:sp>
      <p:sp>
        <p:nvSpPr>
          <p:cNvPr id="138265" name="Text Box 25"/>
          <p:cNvSpPr txBox="1">
            <a:spLocks noChangeArrowheads="1"/>
          </p:cNvSpPr>
          <p:nvPr/>
        </p:nvSpPr>
        <p:spPr bwMode="auto">
          <a:xfrm>
            <a:off x="1185863" y="5324475"/>
            <a:ext cx="865187" cy="336550"/>
          </a:xfrm>
          <a:prstGeom prst="rect">
            <a:avLst/>
          </a:prstGeom>
          <a:noFill/>
          <a:ln w="9525">
            <a:noFill/>
            <a:miter lim="800000"/>
            <a:headEnd/>
            <a:tailEnd/>
          </a:ln>
        </p:spPr>
        <p:txBody>
          <a:bodyPr>
            <a:spAutoFit/>
          </a:bodyPr>
          <a:lstStyle/>
          <a:p>
            <a:pPr eaLnBrk="0" hangingPunct="0">
              <a:spcBef>
                <a:spcPct val="50000"/>
              </a:spcBef>
            </a:pPr>
            <a:r>
              <a:rPr lang="en-US" sz="1600"/>
              <a:t>SHIP</a:t>
            </a:r>
          </a:p>
        </p:txBody>
      </p:sp>
      <p:sp>
        <p:nvSpPr>
          <p:cNvPr id="138266" name="Text Box 26"/>
          <p:cNvSpPr txBox="1">
            <a:spLocks noChangeArrowheads="1"/>
          </p:cNvSpPr>
          <p:nvPr/>
        </p:nvSpPr>
        <p:spPr bwMode="auto">
          <a:xfrm>
            <a:off x="1116013" y="6400800"/>
            <a:ext cx="865187" cy="457200"/>
          </a:xfrm>
          <a:prstGeom prst="rect">
            <a:avLst/>
          </a:prstGeom>
          <a:noFill/>
          <a:ln w="9525">
            <a:noFill/>
            <a:miter lim="800000"/>
            <a:headEnd/>
            <a:tailEnd/>
          </a:ln>
        </p:spPr>
        <p:txBody>
          <a:bodyPr>
            <a:spAutoFit/>
          </a:bodyPr>
          <a:lstStyle/>
          <a:p>
            <a:pPr algn="ctr" eaLnBrk="0" hangingPunct="0">
              <a:spcBef>
                <a:spcPct val="50000"/>
              </a:spcBef>
            </a:pPr>
            <a:r>
              <a:rPr lang="en-US" sz="2400" b="1"/>
              <a:t>…</a:t>
            </a:r>
          </a:p>
        </p:txBody>
      </p:sp>
      <p:grpSp>
        <p:nvGrpSpPr>
          <p:cNvPr id="138267" name="Group 27"/>
          <p:cNvGrpSpPr>
            <a:grpSpLocks/>
          </p:cNvGrpSpPr>
          <p:nvPr/>
        </p:nvGrpSpPr>
        <p:grpSpPr bwMode="auto">
          <a:xfrm>
            <a:off x="2051050" y="130175"/>
            <a:ext cx="792163" cy="6597650"/>
            <a:chOff x="1292" y="0"/>
            <a:chExt cx="499" cy="4156"/>
          </a:xfrm>
        </p:grpSpPr>
        <p:sp>
          <p:nvSpPr>
            <p:cNvPr id="138287" name="AutoShape 28"/>
            <p:cNvSpPr>
              <a:spLocks/>
            </p:cNvSpPr>
            <p:nvPr/>
          </p:nvSpPr>
          <p:spPr bwMode="auto">
            <a:xfrm>
              <a:off x="1292" y="0"/>
              <a:ext cx="363" cy="4156"/>
            </a:xfrm>
            <a:prstGeom prst="rightBrace">
              <a:avLst>
                <a:gd name="adj1" fmla="val 95409"/>
                <a:gd name="adj2" fmla="val 69347"/>
              </a:avLst>
            </a:prstGeom>
            <a:noFill/>
            <a:ln w="28575">
              <a:solidFill>
                <a:srgbClr val="0000CC"/>
              </a:solidFill>
              <a:round/>
              <a:headEnd/>
              <a:tailEnd/>
            </a:ln>
          </p:spPr>
          <p:txBody>
            <a:bodyPr wrap="none" anchor="ctr"/>
            <a:lstStyle/>
            <a:p>
              <a:pPr algn="ctr" eaLnBrk="0" hangingPunct="0"/>
              <a:endParaRPr lang="en-US">
                <a:solidFill>
                  <a:srgbClr val="663300"/>
                </a:solidFill>
              </a:endParaRPr>
            </a:p>
          </p:txBody>
        </p:sp>
        <p:sp>
          <p:nvSpPr>
            <p:cNvPr id="138288" name="Line 29"/>
            <p:cNvSpPr>
              <a:spLocks noChangeShapeType="1"/>
            </p:cNvSpPr>
            <p:nvPr/>
          </p:nvSpPr>
          <p:spPr bwMode="auto">
            <a:xfrm>
              <a:off x="1655" y="2886"/>
              <a:ext cx="136" cy="0"/>
            </a:xfrm>
            <a:prstGeom prst="line">
              <a:avLst/>
            </a:prstGeom>
            <a:noFill/>
            <a:ln w="38100">
              <a:solidFill>
                <a:srgbClr val="0000CC"/>
              </a:solidFill>
              <a:round/>
              <a:headEnd/>
              <a:tailEnd type="triangle" w="med" len="med"/>
            </a:ln>
          </p:spPr>
          <p:txBody>
            <a:bodyPr/>
            <a:lstStyle/>
            <a:p>
              <a:endParaRPr lang="fr-FR"/>
            </a:p>
          </p:txBody>
        </p:sp>
      </p:grpSp>
      <p:sp>
        <p:nvSpPr>
          <p:cNvPr id="138268" name="Text Box 30"/>
          <p:cNvSpPr txBox="1">
            <a:spLocks noChangeArrowheads="1"/>
          </p:cNvSpPr>
          <p:nvPr/>
        </p:nvSpPr>
        <p:spPr bwMode="auto">
          <a:xfrm>
            <a:off x="1187450" y="6092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SPEAK</a:t>
            </a:r>
          </a:p>
        </p:txBody>
      </p:sp>
      <p:sp>
        <p:nvSpPr>
          <p:cNvPr id="240674" name="Text Box 34"/>
          <p:cNvSpPr txBox="1">
            <a:spLocks noChangeArrowheads="1"/>
          </p:cNvSpPr>
          <p:nvPr/>
        </p:nvSpPr>
        <p:spPr bwMode="auto">
          <a:xfrm>
            <a:off x="2843213" y="2636838"/>
            <a:ext cx="1152525" cy="415925"/>
          </a:xfrm>
          <a:prstGeom prst="rect">
            <a:avLst/>
          </a:prstGeom>
          <a:noFill/>
          <a:ln w="19050">
            <a:solidFill>
              <a:srgbClr val="FF3300"/>
            </a:solidFill>
            <a:miter lim="800000"/>
            <a:headEnd/>
            <a:tailEnd/>
          </a:ln>
        </p:spPr>
        <p:txBody>
          <a:bodyPr>
            <a:spAutoFit/>
          </a:bodyPr>
          <a:lstStyle/>
          <a:p>
            <a:pPr algn="ctr" eaLnBrk="0" hangingPunct="0">
              <a:spcBef>
                <a:spcPct val="50000"/>
              </a:spcBef>
            </a:pPr>
            <a:r>
              <a:rPr lang="en-US" sz="2000" b="1">
                <a:solidFill>
                  <a:srgbClr val="FF3300"/>
                </a:solidFill>
              </a:rPr>
              <a:t>?</a:t>
            </a:r>
          </a:p>
        </p:txBody>
      </p:sp>
      <p:sp>
        <p:nvSpPr>
          <p:cNvPr id="138270" name="Text Box 36"/>
          <p:cNvSpPr txBox="1">
            <a:spLocks noChangeArrowheads="1"/>
          </p:cNvSpPr>
          <p:nvPr/>
        </p:nvSpPr>
        <p:spPr bwMode="auto">
          <a:xfrm>
            <a:off x="5867400" y="500063"/>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OPEN</a:t>
            </a:r>
          </a:p>
        </p:txBody>
      </p:sp>
      <p:sp>
        <p:nvSpPr>
          <p:cNvPr id="138271" name="Text Box 37"/>
          <p:cNvSpPr txBox="1">
            <a:spLocks noChangeArrowheads="1"/>
          </p:cNvSpPr>
          <p:nvPr/>
        </p:nvSpPr>
        <p:spPr bwMode="auto">
          <a:xfrm>
            <a:off x="586740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SHIP</a:t>
            </a:r>
          </a:p>
        </p:txBody>
      </p:sp>
      <p:sp>
        <p:nvSpPr>
          <p:cNvPr id="138272" name="Text Box 38"/>
          <p:cNvSpPr txBox="1">
            <a:spLocks noChangeArrowheads="1"/>
          </p:cNvSpPr>
          <p:nvPr/>
        </p:nvSpPr>
        <p:spPr bwMode="auto">
          <a:xfrm>
            <a:off x="5867400" y="284163"/>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HOPE</a:t>
            </a:r>
          </a:p>
        </p:txBody>
      </p:sp>
      <p:sp>
        <p:nvSpPr>
          <p:cNvPr id="138273" name="Text Box 39"/>
          <p:cNvSpPr txBox="1">
            <a:spLocks noChangeArrowheads="1"/>
          </p:cNvSpPr>
          <p:nvPr/>
        </p:nvSpPr>
        <p:spPr bwMode="auto">
          <a:xfrm>
            <a:off x="5867400" y="692150"/>
            <a:ext cx="1082675" cy="336550"/>
          </a:xfrm>
          <a:prstGeom prst="rect">
            <a:avLst/>
          </a:prstGeom>
          <a:noFill/>
          <a:ln w="9525">
            <a:noFill/>
            <a:miter lim="800000"/>
            <a:headEnd/>
            <a:tailEnd/>
          </a:ln>
        </p:spPr>
        <p:txBody>
          <a:bodyPr>
            <a:spAutoFit/>
          </a:bodyPr>
          <a:lstStyle/>
          <a:p>
            <a:pPr eaLnBrk="0" hangingPunct="0">
              <a:spcBef>
                <a:spcPct val="50000"/>
              </a:spcBef>
            </a:pPr>
            <a:r>
              <a:rPr lang="en-US" sz="1600" b="1"/>
              <a:t>POUND</a:t>
            </a:r>
          </a:p>
        </p:txBody>
      </p:sp>
      <p:grpSp>
        <p:nvGrpSpPr>
          <p:cNvPr id="138274" name="Group 40"/>
          <p:cNvGrpSpPr>
            <a:grpSpLocks/>
          </p:cNvGrpSpPr>
          <p:nvPr/>
        </p:nvGrpSpPr>
        <p:grpSpPr bwMode="auto">
          <a:xfrm rot="1155302">
            <a:off x="1258888" y="836613"/>
            <a:ext cx="503237" cy="431800"/>
            <a:chOff x="431" y="3294"/>
            <a:chExt cx="317" cy="272"/>
          </a:xfrm>
        </p:grpSpPr>
        <p:sp>
          <p:nvSpPr>
            <p:cNvPr id="138285" name="Line 41"/>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38286" name="Line 42"/>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grpSp>
        <p:nvGrpSpPr>
          <p:cNvPr id="138275" name="Group 43"/>
          <p:cNvGrpSpPr>
            <a:grpSpLocks/>
          </p:cNvGrpSpPr>
          <p:nvPr/>
        </p:nvGrpSpPr>
        <p:grpSpPr bwMode="auto">
          <a:xfrm rot="1155302">
            <a:off x="1331913" y="2492375"/>
            <a:ext cx="503237" cy="431800"/>
            <a:chOff x="431" y="3294"/>
            <a:chExt cx="317" cy="272"/>
          </a:xfrm>
        </p:grpSpPr>
        <p:sp>
          <p:nvSpPr>
            <p:cNvPr id="138283" name="Line 44"/>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38284" name="Line 45"/>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grpSp>
        <p:nvGrpSpPr>
          <p:cNvPr id="138276" name="Group 46"/>
          <p:cNvGrpSpPr>
            <a:grpSpLocks/>
          </p:cNvGrpSpPr>
          <p:nvPr/>
        </p:nvGrpSpPr>
        <p:grpSpPr bwMode="auto">
          <a:xfrm rot="1155302">
            <a:off x="1403350" y="3860800"/>
            <a:ext cx="503238" cy="431800"/>
            <a:chOff x="431" y="3294"/>
            <a:chExt cx="317" cy="272"/>
          </a:xfrm>
        </p:grpSpPr>
        <p:sp>
          <p:nvSpPr>
            <p:cNvPr id="138281" name="Line 47"/>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38282" name="Line 48"/>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grpSp>
        <p:nvGrpSpPr>
          <p:cNvPr id="138277" name="Group 49"/>
          <p:cNvGrpSpPr>
            <a:grpSpLocks/>
          </p:cNvGrpSpPr>
          <p:nvPr/>
        </p:nvGrpSpPr>
        <p:grpSpPr bwMode="auto">
          <a:xfrm rot="1155302">
            <a:off x="1258888" y="5229225"/>
            <a:ext cx="503237" cy="431800"/>
            <a:chOff x="431" y="3294"/>
            <a:chExt cx="317" cy="272"/>
          </a:xfrm>
        </p:grpSpPr>
        <p:sp>
          <p:nvSpPr>
            <p:cNvPr id="138279" name="Line 50"/>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38280" name="Line 51"/>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138278" name="Text Box 52"/>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FD4C1DF2-65F7-4741-BD3F-8794A1987948}" type="slidenum">
              <a:rPr lang="fr-FR" sz="2400" b="1">
                <a:solidFill>
                  <a:schemeClr val="accent2"/>
                </a:solidFill>
              </a:rPr>
              <a:pPr algn="ctr" eaLnBrk="0" hangingPunct="0">
                <a:spcBef>
                  <a:spcPct val="50000"/>
                </a:spcBef>
              </a:pPr>
              <a:t>60</a:t>
            </a:fld>
            <a:endParaRPr lang="fr-FR" sz="2400" b="1">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500"/>
                                  </p:stCondLst>
                                  <p:childTnLst>
                                    <p:set>
                                      <p:cBhvr>
                                        <p:cTn id="6" dur="1" fill="hold">
                                          <p:stCondLst>
                                            <p:cond delay="0"/>
                                          </p:stCondLst>
                                        </p:cTn>
                                        <p:tgtEl>
                                          <p:spTgt spid="240674"/>
                                        </p:tgtEl>
                                        <p:attrNameLst>
                                          <p:attrName>style.visibility</p:attrName>
                                        </p:attrNameLst>
                                      </p:cBhvr>
                                      <p:to>
                                        <p:strVal val="visible"/>
                                      </p:to>
                                    </p:set>
                                    <p:animEffect transition="in" filter="wipe(down)">
                                      <p:cBhvr>
                                        <p:cTn id="7" dur="580">
                                          <p:stCondLst>
                                            <p:cond delay="0"/>
                                          </p:stCondLst>
                                        </p:cTn>
                                        <p:tgtEl>
                                          <p:spTgt spid="240674"/>
                                        </p:tgtEl>
                                      </p:cBhvr>
                                    </p:animEffect>
                                    <p:anim calcmode="lin" valueType="num">
                                      <p:cBhvr>
                                        <p:cTn id="8" dur="1822" tmFilter="0,0; 0.14,0.36; 0.43,0.73; 0.71,0.91; 1.0,1.0">
                                          <p:stCondLst>
                                            <p:cond delay="0"/>
                                          </p:stCondLst>
                                        </p:cTn>
                                        <p:tgtEl>
                                          <p:spTgt spid="2406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06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06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06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067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0674"/>
                                        </p:tgtEl>
                                      </p:cBhvr>
                                      <p:to x="100000" y="60000"/>
                                    </p:animScale>
                                    <p:animScale>
                                      <p:cBhvr>
                                        <p:cTn id="14" dur="166" decel="50000">
                                          <p:stCondLst>
                                            <p:cond delay="676"/>
                                          </p:stCondLst>
                                        </p:cTn>
                                        <p:tgtEl>
                                          <p:spTgt spid="240674"/>
                                        </p:tgtEl>
                                      </p:cBhvr>
                                      <p:to x="100000" y="100000"/>
                                    </p:animScale>
                                    <p:animScale>
                                      <p:cBhvr>
                                        <p:cTn id="15" dur="26">
                                          <p:stCondLst>
                                            <p:cond delay="1312"/>
                                          </p:stCondLst>
                                        </p:cTn>
                                        <p:tgtEl>
                                          <p:spTgt spid="240674"/>
                                        </p:tgtEl>
                                      </p:cBhvr>
                                      <p:to x="100000" y="80000"/>
                                    </p:animScale>
                                    <p:animScale>
                                      <p:cBhvr>
                                        <p:cTn id="16" dur="166" decel="50000">
                                          <p:stCondLst>
                                            <p:cond delay="1338"/>
                                          </p:stCondLst>
                                        </p:cTn>
                                        <p:tgtEl>
                                          <p:spTgt spid="240674"/>
                                        </p:tgtEl>
                                      </p:cBhvr>
                                      <p:to x="100000" y="100000"/>
                                    </p:animScale>
                                    <p:animScale>
                                      <p:cBhvr>
                                        <p:cTn id="17" dur="26">
                                          <p:stCondLst>
                                            <p:cond delay="1642"/>
                                          </p:stCondLst>
                                        </p:cTn>
                                        <p:tgtEl>
                                          <p:spTgt spid="240674"/>
                                        </p:tgtEl>
                                      </p:cBhvr>
                                      <p:to x="100000" y="90000"/>
                                    </p:animScale>
                                    <p:animScale>
                                      <p:cBhvr>
                                        <p:cTn id="18" dur="166" decel="50000">
                                          <p:stCondLst>
                                            <p:cond delay="1668"/>
                                          </p:stCondLst>
                                        </p:cTn>
                                        <p:tgtEl>
                                          <p:spTgt spid="240674"/>
                                        </p:tgtEl>
                                      </p:cBhvr>
                                      <p:to x="100000" y="100000"/>
                                    </p:animScale>
                                    <p:animScale>
                                      <p:cBhvr>
                                        <p:cTn id="19" dur="26">
                                          <p:stCondLst>
                                            <p:cond delay="1808"/>
                                          </p:stCondLst>
                                        </p:cTn>
                                        <p:tgtEl>
                                          <p:spTgt spid="240674"/>
                                        </p:tgtEl>
                                      </p:cBhvr>
                                      <p:to x="100000" y="95000"/>
                                    </p:animScale>
                                    <p:animScale>
                                      <p:cBhvr>
                                        <p:cTn id="20" dur="166" decel="50000">
                                          <p:stCondLst>
                                            <p:cond delay="1834"/>
                                          </p:stCondLst>
                                        </p:cTn>
                                        <p:tgtEl>
                                          <p:spTgt spid="2406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7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6"/>
          <p:cNvSpPr>
            <a:spLocks noGrp="1" noChangeArrowheads="1"/>
          </p:cNvSpPr>
          <p:nvPr>
            <p:ph type="sldNum" sz="quarter" idx="12"/>
          </p:nvPr>
        </p:nvSpPr>
        <p:spPr>
          <a:noFill/>
          <a:ln>
            <a:miter lim="800000"/>
            <a:headEnd/>
            <a:tailEnd/>
          </a:ln>
        </p:spPr>
        <p:txBody>
          <a:bodyPr/>
          <a:lstStyle/>
          <a:p>
            <a:fld id="{80AED325-E0EF-48AA-A878-A2B035436C9E}" type="slidenum">
              <a:rPr lang="fr-FR" smtClean="0"/>
              <a:pPr/>
              <a:t>61</a:t>
            </a:fld>
            <a:endParaRPr lang="fr-FR" smtClean="0"/>
          </a:p>
        </p:txBody>
      </p:sp>
      <p:pic>
        <p:nvPicPr>
          <p:cNvPr id="140290" name="Picture 2"/>
          <p:cNvPicPr>
            <a:picLocks noChangeAspect="1" noChangeArrowheads="1"/>
          </p:cNvPicPr>
          <p:nvPr/>
        </p:nvPicPr>
        <p:blipFill>
          <a:blip r:embed="rId3"/>
          <a:srcRect/>
          <a:stretch>
            <a:fillRect/>
          </a:stretch>
        </p:blipFill>
        <p:spPr bwMode="auto">
          <a:xfrm>
            <a:off x="2609850" y="0"/>
            <a:ext cx="6534150" cy="6858000"/>
          </a:xfrm>
          <a:prstGeom prst="rect">
            <a:avLst/>
          </a:prstGeom>
          <a:noFill/>
          <a:ln w="9525">
            <a:noFill/>
            <a:miter lim="800000"/>
            <a:headEnd/>
            <a:tailEnd/>
          </a:ln>
        </p:spPr>
      </p:pic>
      <p:sp>
        <p:nvSpPr>
          <p:cNvPr id="140291" name="Text Box 3"/>
          <p:cNvSpPr txBox="1">
            <a:spLocks noChangeArrowheads="1"/>
          </p:cNvSpPr>
          <p:nvPr/>
        </p:nvSpPr>
        <p:spPr bwMode="auto">
          <a:xfrm>
            <a:off x="0" y="11113"/>
            <a:ext cx="2339975" cy="6846887"/>
          </a:xfrm>
          <a:prstGeom prst="rect">
            <a:avLst/>
          </a:prstGeom>
          <a:solidFill>
            <a:srgbClr val="CCEFFC"/>
          </a:solidFill>
          <a:ln w="9525">
            <a:noFill/>
            <a:miter lim="800000"/>
            <a:headEnd/>
            <a:tailEnd/>
          </a:ln>
        </p:spPr>
        <p:txBody>
          <a:bodyPr/>
          <a:lstStyle/>
          <a:p>
            <a:pPr eaLnBrk="0" hangingPunct="0">
              <a:lnSpc>
                <a:spcPct val="80000"/>
              </a:lnSpc>
              <a:spcBef>
                <a:spcPct val="50000"/>
              </a:spcBef>
            </a:pPr>
            <a:endParaRPr lang="en-US" b="1"/>
          </a:p>
        </p:txBody>
      </p:sp>
      <p:sp>
        <p:nvSpPr>
          <p:cNvPr id="140292" name="Text Box 4"/>
          <p:cNvSpPr txBox="1">
            <a:spLocks noChangeArrowheads="1"/>
          </p:cNvSpPr>
          <p:nvPr/>
        </p:nvSpPr>
        <p:spPr bwMode="auto">
          <a:xfrm>
            <a:off x="5003800" y="1268413"/>
            <a:ext cx="4032250" cy="476250"/>
          </a:xfrm>
          <a:prstGeom prst="rect">
            <a:avLst/>
          </a:prstGeom>
          <a:solidFill>
            <a:srgbClr val="CC3300"/>
          </a:solidFill>
          <a:ln w="19050">
            <a:solidFill>
              <a:schemeClr val="tx1"/>
            </a:solidFill>
            <a:miter lim="800000"/>
            <a:headEnd/>
            <a:tailEnd/>
          </a:ln>
        </p:spPr>
        <p:txBody>
          <a:bodyPr>
            <a:spAutoFit/>
          </a:bodyPr>
          <a:lstStyle/>
          <a:p>
            <a:pPr algn="ctr" eaLnBrk="0" hangingPunct="0">
              <a:spcBef>
                <a:spcPct val="50000"/>
              </a:spcBef>
              <a:tabLst>
                <a:tab pos="1793875" algn="l"/>
              </a:tabLst>
            </a:pPr>
            <a:r>
              <a:rPr lang="fr-FR" sz="2400" b="1">
                <a:solidFill>
                  <a:schemeClr val="bg1"/>
                </a:solidFill>
              </a:rPr>
              <a:t>(German after English)</a:t>
            </a:r>
          </a:p>
        </p:txBody>
      </p:sp>
      <p:sp>
        <p:nvSpPr>
          <p:cNvPr id="140293" name="Text Box 5"/>
          <p:cNvSpPr txBox="1">
            <a:spLocks noChangeArrowheads="1"/>
          </p:cNvSpPr>
          <p:nvPr/>
        </p:nvSpPr>
        <p:spPr bwMode="auto">
          <a:xfrm>
            <a:off x="0" y="3333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CAKE</a:t>
            </a:r>
          </a:p>
        </p:txBody>
      </p:sp>
      <p:sp>
        <p:nvSpPr>
          <p:cNvPr id="140294" name="Text Box 6"/>
          <p:cNvSpPr txBox="1">
            <a:spLocks noChangeArrowheads="1"/>
          </p:cNvSpPr>
          <p:nvPr/>
        </p:nvSpPr>
        <p:spPr bwMode="auto">
          <a:xfrm>
            <a:off x="0" y="0"/>
            <a:ext cx="2339975" cy="6846888"/>
          </a:xfrm>
          <a:prstGeom prst="rect">
            <a:avLst/>
          </a:prstGeom>
          <a:solidFill>
            <a:srgbClr val="CCEFFC"/>
          </a:solidFill>
          <a:ln w="9525">
            <a:noFill/>
            <a:miter lim="800000"/>
            <a:headEnd/>
            <a:tailEnd/>
          </a:ln>
        </p:spPr>
        <p:txBody>
          <a:bodyPr/>
          <a:lstStyle/>
          <a:p>
            <a:pPr eaLnBrk="0" hangingPunct="0">
              <a:lnSpc>
                <a:spcPct val="80000"/>
              </a:lnSpc>
              <a:spcBef>
                <a:spcPct val="50000"/>
              </a:spcBef>
            </a:pPr>
            <a:endParaRPr lang="en-US" b="1"/>
          </a:p>
        </p:txBody>
      </p:sp>
      <p:sp>
        <p:nvSpPr>
          <p:cNvPr id="140295" name="Text Box 7"/>
          <p:cNvSpPr txBox="1">
            <a:spLocks noChangeArrowheads="1"/>
          </p:cNvSpPr>
          <p:nvPr/>
        </p:nvSpPr>
        <p:spPr bwMode="auto">
          <a:xfrm>
            <a:off x="0" y="3333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CAKE</a:t>
            </a:r>
          </a:p>
        </p:txBody>
      </p:sp>
      <p:sp>
        <p:nvSpPr>
          <p:cNvPr id="140296" name="Text Box 8"/>
          <p:cNvSpPr txBox="1">
            <a:spLocks noChangeArrowheads="1"/>
          </p:cNvSpPr>
          <p:nvPr/>
        </p:nvSpPr>
        <p:spPr bwMode="auto">
          <a:xfrm>
            <a:off x="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a:t>CARD</a:t>
            </a:r>
          </a:p>
        </p:txBody>
      </p:sp>
      <p:sp>
        <p:nvSpPr>
          <p:cNvPr id="140297" name="Text Box 9"/>
          <p:cNvSpPr txBox="1">
            <a:spLocks noChangeArrowheads="1"/>
          </p:cNvSpPr>
          <p:nvPr/>
        </p:nvSpPr>
        <p:spPr bwMode="auto">
          <a:xfrm>
            <a:off x="0" y="14128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CAT</a:t>
            </a:r>
          </a:p>
        </p:txBody>
      </p:sp>
      <p:sp>
        <p:nvSpPr>
          <p:cNvPr id="140298" name="Text Box 10"/>
          <p:cNvSpPr txBox="1">
            <a:spLocks noChangeArrowheads="1"/>
          </p:cNvSpPr>
          <p:nvPr/>
        </p:nvSpPr>
        <p:spPr bwMode="auto">
          <a:xfrm>
            <a:off x="0" y="1989138"/>
            <a:ext cx="865188" cy="336550"/>
          </a:xfrm>
          <a:prstGeom prst="rect">
            <a:avLst/>
          </a:prstGeom>
          <a:noFill/>
          <a:ln w="9525">
            <a:noFill/>
            <a:miter lim="800000"/>
            <a:headEnd/>
            <a:tailEnd/>
          </a:ln>
        </p:spPr>
        <p:txBody>
          <a:bodyPr>
            <a:spAutoFit/>
          </a:bodyPr>
          <a:lstStyle/>
          <a:p>
            <a:pPr eaLnBrk="0" hangingPunct="0">
              <a:spcBef>
                <a:spcPct val="50000"/>
              </a:spcBef>
            </a:pPr>
            <a:r>
              <a:rPr lang="en-US" sz="1600"/>
              <a:t>COMB</a:t>
            </a:r>
          </a:p>
        </p:txBody>
      </p:sp>
      <p:sp>
        <p:nvSpPr>
          <p:cNvPr id="140299" name="Text Box 11"/>
          <p:cNvSpPr txBox="1">
            <a:spLocks noChangeArrowheads="1"/>
          </p:cNvSpPr>
          <p:nvPr/>
        </p:nvSpPr>
        <p:spPr bwMode="auto">
          <a:xfrm>
            <a:off x="0" y="2565400"/>
            <a:ext cx="865188" cy="336550"/>
          </a:xfrm>
          <a:prstGeom prst="rect">
            <a:avLst/>
          </a:prstGeom>
          <a:noFill/>
          <a:ln w="9525">
            <a:noFill/>
            <a:miter lim="800000"/>
            <a:headEnd/>
            <a:tailEnd/>
          </a:ln>
        </p:spPr>
        <p:txBody>
          <a:bodyPr>
            <a:spAutoFit/>
          </a:bodyPr>
          <a:lstStyle/>
          <a:p>
            <a:pPr eaLnBrk="0" hangingPunct="0">
              <a:spcBef>
                <a:spcPct val="50000"/>
              </a:spcBef>
            </a:pPr>
            <a:r>
              <a:rPr lang="en-US" sz="1600"/>
              <a:t>COME</a:t>
            </a:r>
          </a:p>
        </p:txBody>
      </p:sp>
      <p:sp>
        <p:nvSpPr>
          <p:cNvPr id="140300" name="Text Box 12"/>
          <p:cNvSpPr txBox="1">
            <a:spLocks noChangeArrowheads="1"/>
          </p:cNvSpPr>
          <p:nvPr/>
        </p:nvSpPr>
        <p:spPr bwMode="auto">
          <a:xfrm>
            <a:off x="0" y="3260725"/>
            <a:ext cx="865188" cy="336550"/>
          </a:xfrm>
          <a:prstGeom prst="rect">
            <a:avLst/>
          </a:prstGeom>
          <a:noFill/>
          <a:ln w="9525">
            <a:noFill/>
            <a:miter lim="800000"/>
            <a:headEnd/>
            <a:tailEnd/>
          </a:ln>
        </p:spPr>
        <p:txBody>
          <a:bodyPr>
            <a:spAutoFit/>
          </a:bodyPr>
          <a:lstStyle/>
          <a:p>
            <a:pPr eaLnBrk="0" hangingPunct="0">
              <a:spcBef>
                <a:spcPct val="50000"/>
              </a:spcBef>
            </a:pPr>
            <a:r>
              <a:rPr lang="en-US" sz="1600"/>
              <a:t>COOK</a:t>
            </a:r>
          </a:p>
        </p:txBody>
      </p:sp>
      <p:sp>
        <p:nvSpPr>
          <p:cNvPr id="140301" name="Text Box 13"/>
          <p:cNvSpPr txBox="1">
            <a:spLocks noChangeArrowheads="1"/>
          </p:cNvSpPr>
          <p:nvPr/>
        </p:nvSpPr>
        <p:spPr bwMode="auto">
          <a:xfrm>
            <a:off x="0" y="3933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DOOR</a:t>
            </a:r>
          </a:p>
        </p:txBody>
      </p:sp>
      <p:sp>
        <p:nvSpPr>
          <p:cNvPr id="140302" name="Text Box 14"/>
          <p:cNvSpPr txBox="1">
            <a:spLocks noChangeArrowheads="1"/>
          </p:cNvSpPr>
          <p:nvPr/>
        </p:nvSpPr>
        <p:spPr bwMode="auto">
          <a:xfrm>
            <a:off x="0" y="4581525"/>
            <a:ext cx="865188" cy="336550"/>
          </a:xfrm>
          <a:prstGeom prst="rect">
            <a:avLst/>
          </a:prstGeom>
          <a:noFill/>
          <a:ln w="9525">
            <a:noFill/>
            <a:miter lim="800000"/>
            <a:headEnd/>
            <a:tailEnd/>
          </a:ln>
        </p:spPr>
        <p:txBody>
          <a:bodyPr>
            <a:spAutoFit/>
          </a:bodyPr>
          <a:lstStyle/>
          <a:p>
            <a:pPr eaLnBrk="0" hangingPunct="0">
              <a:spcBef>
                <a:spcPct val="50000"/>
              </a:spcBef>
            </a:pPr>
            <a:r>
              <a:rPr lang="en-US" sz="1600"/>
              <a:t>DRINK</a:t>
            </a:r>
          </a:p>
        </p:txBody>
      </p:sp>
      <p:sp>
        <p:nvSpPr>
          <p:cNvPr id="140303" name="Text Box 15"/>
          <p:cNvSpPr txBox="1">
            <a:spLocks noChangeArrowheads="1"/>
          </p:cNvSpPr>
          <p:nvPr/>
        </p:nvSpPr>
        <p:spPr bwMode="auto">
          <a:xfrm>
            <a:off x="0" y="5300663"/>
            <a:ext cx="865188" cy="336550"/>
          </a:xfrm>
          <a:prstGeom prst="rect">
            <a:avLst/>
          </a:prstGeom>
          <a:noFill/>
          <a:ln w="9525">
            <a:noFill/>
            <a:miter lim="800000"/>
            <a:headEnd/>
            <a:tailEnd/>
          </a:ln>
        </p:spPr>
        <p:txBody>
          <a:bodyPr>
            <a:spAutoFit/>
          </a:bodyPr>
          <a:lstStyle/>
          <a:p>
            <a:pPr eaLnBrk="0" hangingPunct="0">
              <a:spcBef>
                <a:spcPct val="50000"/>
              </a:spcBef>
            </a:pPr>
            <a:r>
              <a:rPr lang="en-US" sz="1600"/>
              <a:t>EAT</a:t>
            </a:r>
          </a:p>
        </p:txBody>
      </p:sp>
      <p:sp>
        <p:nvSpPr>
          <p:cNvPr id="140304" name="Text Box 16"/>
          <p:cNvSpPr txBox="1">
            <a:spLocks noChangeArrowheads="1"/>
          </p:cNvSpPr>
          <p:nvPr/>
        </p:nvSpPr>
        <p:spPr bwMode="auto">
          <a:xfrm>
            <a:off x="0" y="6092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GIVE</a:t>
            </a:r>
          </a:p>
        </p:txBody>
      </p:sp>
      <p:sp>
        <p:nvSpPr>
          <p:cNvPr id="140305" name="Text Box 17"/>
          <p:cNvSpPr txBox="1">
            <a:spLocks noChangeArrowheads="1"/>
          </p:cNvSpPr>
          <p:nvPr/>
        </p:nvSpPr>
        <p:spPr bwMode="auto">
          <a:xfrm>
            <a:off x="1258888" y="333375"/>
            <a:ext cx="865187" cy="336550"/>
          </a:xfrm>
          <a:prstGeom prst="rect">
            <a:avLst/>
          </a:prstGeom>
          <a:noFill/>
          <a:ln w="9525">
            <a:noFill/>
            <a:miter lim="800000"/>
            <a:headEnd/>
            <a:tailEnd/>
          </a:ln>
        </p:spPr>
        <p:txBody>
          <a:bodyPr>
            <a:spAutoFit/>
          </a:bodyPr>
          <a:lstStyle/>
          <a:p>
            <a:pPr eaLnBrk="0" hangingPunct="0">
              <a:spcBef>
                <a:spcPct val="50000"/>
              </a:spcBef>
            </a:pPr>
            <a:r>
              <a:rPr lang="en-US" sz="1600"/>
              <a:t>HAVE</a:t>
            </a:r>
          </a:p>
        </p:txBody>
      </p:sp>
      <p:sp>
        <p:nvSpPr>
          <p:cNvPr id="140306" name="Text Box 18"/>
          <p:cNvSpPr txBox="1">
            <a:spLocks noChangeArrowheads="1"/>
          </p:cNvSpPr>
          <p:nvPr/>
        </p:nvSpPr>
        <p:spPr bwMode="auto">
          <a:xfrm>
            <a:off x="118745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a:t>HOPE</a:t>
            </a:r>
          </a:p>
        </p:txBody>
      </p:sp>
      <p:sp>
        <p:nvSpPr>
          <p:cNvPr id="140307" name="Text Box 19"/>
          <p:cNvSpPr txBox="1">
            <a:spLocks noChangeArrowheads="1"/>
          </p:cNvSpPr>
          <p:nvPr/>
        </p:nvSpPr>
        <p:spPr bwMode="auto">
          <a:xfrm>
            <a:off x="1187450" y="1412875"/>
            <a:ext cx="1223963" cy="336550"/>
          </a:xfrm>
          <a:prstGeom prst="rect">
            <a:avLst/>
          </a:prstGeom>
          <a:noFill/>
          <a:ln w="9525">
            <a:noFill/>
            <a:miter lim="800000"/>
            <a:headEnd/>
            <a:tailEnd/>
          </a:ln>
        </p:spPr>
        <p:txBody>
          <a:bodyPr>
            <a:spAutoFit/>
          </a:bodyPr>
          <a:lstStyle/>
          <a:p>
            <a:pPr eaLnBrk="0" hangingPunct="0">
              <a:spcBef>
                <a:spcPct val="50000"/>
              </a:spcBef>
            </a:pPr>
            <a:r>
              <a:rPr lang="en-US" sz="1600"/>
              <a:t>HUNDRED</a:t>
            </a:r>
          </a:p>
        </p:txBody>
      </p:sp>
      <p:sp>
        <p:nvSpPr>
          <p:cNvPr id="140308" name="Text Box 20"/>
          <p:cNvSpPr txBox="1">
            <a:spLocks noChangeArrowheads="1"/>
          </p:cNvSpPr>
          <p:nvPr/>
        </p:nvSpPr>
        <p:spPr bwMode="auto">
          <a:xfrm>
            <a:off x="1187450" y="1989138"/>
            <a:ext cx="865188" cy="336550"/>
          </a:xfrm>
          <a:prstGeom prst="rect">
            <a:avLst/>
          </a:prstGeom>
          <a:noFill/>
          <a:ln w="9525">
            <a:noFill/>
            <a:miter lim="800000"/>
            <a:headEnd/>
            <a:tailEnd/>
          </a:ln>
        </p:spPr>
        <p:txBody>
          <a:bodyPr>
            <a:spAutoFit/>
          </a:bodyPr>
          <a:lstStyle/>
          <a:p>
            <a:pPr eaLnBrk="0" hangingPunct="0">
              <a:spcBef>
                <a:spcPct val="50000"/>
              </a:spcBef>
            </a:pPr>
            <a:r>
              <a:rPr lang="en-US" sz="1600"/>
              <a:t>MAKE</a:t>
            </a:r>
          </a:p>
        </p:txBody>
      </p:sp>
      <p:sp>
        <p:nvSpPr>
          <p:cNvPr id="140309" name="Text Box 21"/>
          <p:cNvSpPr txBox="1">
            <a:spLocks noChangeArrowheads="1"/>
          </p:cNvSpPr>
          <p:nvPr/>
        </p:nvSpPr>
        <p:spPr bwMode="auto">
          <a:xfrm>
            <a:off x="1185863" y="2565400"/>
            <a:ext cx="865187" cy="336550"/>
          </a:xfrm>
          <a:prstGeom prst="rect">
            <a:avLst/>
          </a:prstGeom>
          <a:noFill/>
          <a:ln w="9525">
            <a:noFill/>
            <a:miter lim="800000"/>
            <a:headEnd/>
            <a:tailEnd/>
          </a:ln>
        </p:spPr>
        <p:txBody>
          <a:bodyPr>
            <a:spAutoFit/>
          </a:bodyPr>
          <a:lstStyle/>
          <a:p>
            <a:pPr eaLnBrk="0" hangingPunct="0">
              <a:spcBef>
                <a:spcPct val="50000"/>
              </a:spcBef>
            </a:pPr>
            <a:r>
              <a:rPr lang="en-US" sz="1600"/>
              <a:t>OPEN</a:t>
            </a:r>
          </a:p>
        </p:txBody>
      </p:sp>
      <p:sp>
        <p:nvSpPr>
          <p:cNvPr id="140310" name="Text Box 22"/>
          <p:cNvSpPr txBox="1">
            <a:spLocks noChangeArrowheads="1"/>
          </p:cNvSpPr>
          <p:nvPr/>
        </p:nvSpPr>
        <p:spPr bwMode="auto">
          <a:xfrm>
            <a:off x="1185863" y="3260725"/>
            <a:ext cx="865187" cy="336550"/>
          </a:xfrm>
          <a:prstGeom prst="rect">
            <a:avLst/>
          </a:prstGeom>
          <a:noFill/>
          <a:ln w="9525">
            <a:noFill/>
            <a:miter lim="800000"/>
            <a:headEnd/>
            <a:tailEnd/>
          </a:ln>
        </p:spPr>
        <p:txBody>
          <a:bodyPr>
            <a:spAutoFit/>
          </a:bodyPr>
          <a:lstStyle/>
          <a:p>
            <a:pPr eaLnBrk="0" hangingPunct="0">
              <a:spcBef>
                <a:spcPct val="50000"/>
              </a:spcBef>
            </a:pPr>
            <a:r>
              <a:rPr lang="en-US" sz="1600"/>
              <a:t>OVER</a:t>
            </a:r>
          </a:p>
        </p:txBody>
      </p:sp>
      <p:sp>
        <p:nvSpPr>
          <p:cNvPr id="140311" name="Text Box 23"/>
          <p:cNvSpPr txBox="1">
            <a:spLocks noChangeArrowheads="1"/>
          </p:cNvSpPr>
          <p:nvPr/>
        </p:nvSpPr>
        <p:spPr bwMode="auto">
          <a:xfrm>
            <a:off x="1185863" y="3933825"/>
            <a:ext cx="1082675" cy="336550"/>
          </a:xfrm>
          <a:prstGeom prst="rect">
            <a:avLst/>
          </a:prstGeom>
          <a:noFill/>
          <a:ln w="9525">
            <a:noFill/>
            <a:miter lim="800000"/>
            <a:headEnd/>
            <a:tailEnd/>
          </a:ln>
        </p:spPr>
        <p:txBody>
          <a:bodyPr>
            <a:spAutoFit/>
          </a:bodyPr>
          <a:lstStyle/>
          <a:p>
            <a:pPr eaLnBrk="0" hangingPunct="0">
              <a:spcBef>
                <a:spcPct val="50000"/>
              </a:spcBef>
            </a:pPr>
            <a:r>
              <a:rPr lang="en-US" sz="1600"/>
              <a:t>POUND</a:t>
            </a:r>
          </a:p>
        </p:txBody>
      </p:sp>
      <p:sp>
        <p:nvSpPr>
          <p:cNvPr id="140312" name="Text Box 24"/>
          <p:cNvSpPr txBox="1">
            <a:spLocks noChangeArrowheads="1"/>
          </p:cNvSpPr>
          <p:nvPr/>
        </p:nvSpPr>
        <p:spPr bwMode="auto">
          <a:xfrm>
            <a:off x="1185863" y="4581525"/>
            <a:ext cx="1154112" cy="336550"/>
          </a:xfrm>
          <a:prstGeom prst="rect">
            <a:avLst/>
          </a:prstGeom>
          <a:noFill/>
          <a:ln w="9525">
            <a:noFill/>
            <a:miter lim="800000"/>
            <a:headEnd/>
            <a:tailEnd/>
          </a:ln>
        </p:spPr>
        <p:txBody>
          <a:bodyPr>
            <a:spAutoFit/>
          </a:bodyPr>
          <a:lstStyle/>
          <a:p>
            <a:pPr eaLnBrk="0" hangingPunct="0">
              <a:spcBef>
                <a:spcPct val="50000"/>
              </a:spcBef>
            </a:pPr>
            <a:r>
              <a:rPr lang="en-US" sz="1600"/>
              <a:t>SEVEN</a:t>
            </a:r>
          </a:p>
        </p:txBody>
      </p:sp>
      <p:sp>
        <p:nvSpPr>
          <p:cNvPr id="140313" name="Text Box 25"/>
          <p:cNvSpPr txBox="1">
            <a:spLocks noChangeArrowheads="1"/>
          </p:cNvSpPr>
          <p:nvPr/>
        </p:nvSpPr>
        <p:spPr bwMode="auto">
          <a:xfrm>
            <a:off x="1185863" y="5324475"/>
            <a:ext cx="865187" cy="336550"/>
          </a:xfrm>
          <a:prstGeom prst="rect">
            <a:avLst/>
          </a:prstGeom>
          <a:noFill/>
          <a:ln w="9525">
            <a:noFill/>
            <a:miter lim="800000"/>
            <a:headEnd/>
            <a:tailEnd/>
          </a:ln>
        </p:spPr>
        <p:txBody>
          <a:bodyPr>
            <a:spAutoFit/>
          </a:bodyPr>
          <a:lstStyle/>
          <a:p>
            <a:pPr eaLnBrk="0" hangingPunct="0">
              <a:spcBef>
                <a:spcPct val="50000"/>
              </a:spcBef>
            </a:pPr>
            <a:r>
              <a:rPr lang="en-US" sz="1600"/>
              <a:t>SHIP</a:t>
            </a:r>
          </a:p>
        </p:txBody>
      </p:sp>
      <p:sp>
        <p:nvSpPr>
          <p:cNvPr id="140314" name="Text Box 26"/>
          <p:cNvSpPr txBox="1">
            <a:spLocks noChangeArrowheads="1"/>
          </p:cNvSpPr>
          <p:nvPr/>
        </p:nvSpPr>
        <p:spPr bwMode="auto">
          <a:xfrm>
            <a:off x="1116013" y="6400800"/>
            <a:ext cx="865187" cy="457200"/>
          </a:xfrm>
          <a:prstGeom prst="rect">
            <a:avLst/>
          </a:prstGeom>
          <a:noFill/>
          <a:ln w="9525">
            <a:noFill/>
            <a:miter lim="800000"/>
            <a:headEnd/>
            <a:tailEnd/>
          </a:ln>
        </p:spPr>
        <p:txBody>
          <a:bodyPr>
            <a:spAutoFit/>
          </a:bodyPr>
          <a:lstStyle/>
          <a:p>
            <a:pPr algn="ctr" eaLnBrk="0" hangingPunct="0">
              <a:spcBef>
                <a:spcPct val="50000"/>
              </a:spcBef>
            </a:pPr>
            <a:r>
              <a:rPr lang="en-US" sz="2400" b="1"/>
              <a:t>…</a:t>
            </a:r>
          </a:p>
        </p:txBody>
      </p:sp>
      <p:grpSp>
        <p:nvGrpSpPr>
          <p:cNvPr id="140315" name="Group 27"/>
          <p:cNvGrpSpPr>
            <a:grpSpLocks/>
          </p:cNvGrpSpPr>
          <p:nvPr/>
        </p:nvGrpSpPr>
        <p:grpSpPr bwMode="auto">
          <a:xfrm>
            <a:off x="2051050" y="130175"/>
            <a:ext cx="792163" cy="6597650"/>
            <a:chOff x="1292" y="0"/>
            <a:chExt cx="499" cy="4156"/>
          </a:xfrm>
        </p:grpSpPr>
        <p:sp>
          <p:nvSpPr>
            <p:cNvPr id="140352" name="AutoShape 28"/>
            <p:cNvSpPr>
              <a:spLocks/>
            </p:cNvSpPr>
            <p:nvPr/>
          </p:nvSpPr>
          <p:spPr bwMode="auto">
            <a:xfrm>
              <a:off x="1292" y="0"/>
              <a:ext cx="363" cy="4156"/>
            </a:xfrm>
            <a:prstGeom prst="rightBrace">
              <a:avLst>
                <a:gd name="adj1" fmla="val 95409"/>
                <a:gd name="adj2" fmla="val 69347"/>
              </a:avLst>
            </a:prstGeom>
            <a:noFill/>
            <a:ln w="28575">
              <a:solidFill>
                <a:srgbClr val="0000CC"/>
              </a:solidFill>
              <a:round/>
              <a:headEnd/>
              <a:tailEnd/>
            </a:ln>
          </p:spPr>
          <p:txBody>
            <a:bodyPr wrap="none" anchor="ctr"/>
            <a:lstStyle/>
            <a:p>
              <a:pPr algn="ctr" eaLnBrk="0" hangingPunct="0"/>
              <a:endParaRPr lang="en-US">
                <a:solidFill>
                  <a:srgbClr val="663300"/>
                </a:solidFill>
              </a:endParaRPr>
            </a:p>
          </p:txBody>
        </p:sp>
        <p:sp>
          <p:nvSpPr>
            <p:cNvPr id="140353" name="Line 29"/>
            <p:cNvSpPr>
              <a:spLocks noChangeShapeType="1"/>
            </p:cNvSpPr>
            <p:nvPr/>
          </p:nvSpPr>
          <p:spPr bwMode="auto">
            <a:xfrm>
              <a:off x="1655" y="2886"/>
              <a:ext cx="136" cy="0"/>
            </a:xfrm>
            <a:prstGeom prst="line">
              <a:avLst/>
            </a:prstGeom>
            <a:noFill/>
            <a:ln w="38100">
              <a:solidFill>
                <a:srgbClr val="0000CC"/>
              </a:solidFill>
              <a:round/>
              <a:headEnd/>
              <a:tailEnd type="triangle" w="med" len="med"/>
            </a:ln>
          </p:spPr>
          <p:txBody>
            <a:bodyPr/>
            <a:lstStyle/>
            <a:p>
              <a:endParaRPr lang="fr-FR"/>
            </a:p>
          </p:txBody>
        </p:sp>
      </p:grpSp>
      <p:sp>
        <p:nvSpPr>
          <p:cNvPr id="140316" name="Text Box 30"/>
          <p:cNvSpPr txBox="1">
            <a:spLocks noChangeArrowheads="1"/>
          </p:cNvSpPr>
          <p:nvPr/>
        </p:nvSpPr>
        <p:spPr bwMode="auto">
          <a:xfrm>
            <a:off x="1187450" y="6092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SPEAK</a:t>
            </a:r>
          </a:p>
        </p:txBody>
      </p:sp>
      <p:sp>
        <p:nvSpPr>
          <p:cNvPr id="242720" name="Rectangle 32"/>
          <p:cNvSpPr>
            <a:spLocks noChangeArrowheads="1"/>
          </p:cNvSpPr>
          <p:nvPr/>
        </p:nvSpPr>
        <p:spPr bwMode="auto">
          <a:xfrm>
            <a:off x="2771775" y="2420938"/>
            <a:ext cx="869950" cy="366712"/>
          </a:xfrm>
          <a:prstGeom prst="rect">
            <a:avLst/>
          </a:prstGeom>
          <a:noFill/>
          <a:ln w="9525">
            <a:noFill/>
            <a:miter lim="800000"/>
            <a:headEnd/>
            <a:tailEnd/>
          </a:ln>
        </p:spPr>
        <p:txBody>
          <a:bodyPr wrap="none">
            <a:spAutoFit/>
          </a:bodyPr>
          <a:lstStyle/>
          <a:p>
            <a:pPr eaLnBrk="0" hangingPunct="0"/>
            <a:r>
              <a:rPr lang="en-US" b="1"/>
              <a:t>COOK</a:t>
            </a:r>
          </a:p>
        </p:txBody>
      </p:sp>
      <p:grpSp>
        <p:nvGrpSpPr>
          <p:cNvPr id="3" name="Group 37"/>
          <p:cNvGrpSpPr>
            <a:grpSpLocks/>
          </p:cNvGrpSpPr>
          <p:nvPr/>
        </p:nvGrpSpPr>
        <p:grpSpPr bwMode="auto">
          <a:xfrm rot="1155302">
            <a:off x="250825" y="3213100"/>
            <a:ext cx="503238" cy="431800"/>
            <a:chOff x="431" y="3294"/>
            <a:chExt cx="317" cy="272"/>
          </a:xfrm>
        </p:grpSpPr>
        <p:sp>
          <p:nvSpPr>
            <p:cNvPr id="140350" name="Line 35"/>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0351" name="Line 36"/>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242726" name="Text Box 38"/>
          <p:cNvSpPr txBox="1">
            <a:spLocks noChangeArrowheads="1"/>
          </p:cNvSpPr>
          <p:nvPr/>
        </p:nvSpPr>
        <p:spPr bwMode="auto">
          <a:xfrm>
            <a:off x="2771775" y="2636838"/>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CAKE</a:t>
            </a:r>
          </a:p>
        </p:txBody>
      </p:sp>
      <p:grpSp>
        <p:nvGrpSpPr>
          <p:cNvPr id="4" name="Group 39"/>
          <p:cNvGrpSpPr>
            <a:grpSpLocks/>
          </p:cNvGrpSpPr>
          <p:nvPr/>
        </p:nvGrpSpPr>
        <p:grpSpPr bwMode="auto">
          <a:xfrm rot="1155302">
            <a:off x="179388" y="333375"/>
            <a:ext cx="503237" cy="431800"/>
            <a:chOff x="431" y="3294"/>
            <a:chExt cx="317" cy="272"/>
          </a:xfrm>
        </p:grpSpPr>
        <p:sp>
          <p:nvSpPr>
            <p:cNvPr id="140348" name="Line 40"/>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0349" name="Line 41"/>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242730" name="Text Box 42"/>
          <p:cNvSpPr txBox="1">
            <a:spLocks noChangeArrowheads="1"/>
          </p:cNvSpPr>
          <p:nvPr/>
        </p:nvSpPr>
        <p:spPr bwMode="auto">
          <a:xfrm>
            <a:off x="2771775" y="2852738"/>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MAKE</a:t>
            </a:r>
          </a:p>
        </p:txBody>
      </p:sp>
      <p:grpSp>
        <p:nvGrpSpPr>
          <p:cNvPr id="5" name="Group 43"/>
          <p:cNvGrpSpPr>
            <a:grpSpLocks/>
          </p:cNvGrpSpPr>
          <p:nvPr/>
        </p:nvGrpSpPr>
        <p:grpSpPr bwMode="auto">
          <a:xfrm rot="1155302">
            <a:off x="1258888" y="1916113"/>
            <a:ext cx="503237" cy="431800"/>
            <a:chOff x="431" y="3294"/>
            <a:chExt cx="317" cy="272"/>
          </a:xfrm>
        </p:grpSpPr>
        <p:sp>
          <p:nvSpPr>
            <p:cNvPr id="140346" name="Line 44"/>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0347" name="Line 45"/>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242734" name="Text Box 46"/>
          <p:cNvSpPr txBox="1">
            <a:spLocks noChangeArrowheads="1"/>
          </p:cNvSpPr>
          <p:nvPr/>
        </p:nvSpPr>
        <p:spPr bwMode="auto">
          <a:xfrm>
            <a:off x="2771775" y="3068638"/>
            <a:ext cx="1008063" cy="336550"/>
          </a:xfrm>
          <a:prstGeom prst="rect">
            <a:avLst/>
          </a:prstGeom>
          <a:noFill/>
          <a:ln w="9525">
            <a:noFill/>
            <a:miter lim="800000"/>
            <a:headEnd/>
            <a:tailEnd/>
          </a:ln>
        </p:spPr>
        <p:txBody>
          <a:bodyPr>
            <a:spAutoFit/>
          </a:bodyPr>
          <a:lstStyle/>
          <a:p>
            <a:pPr eaLnBrk="0" hangingPunct="0">
              <a:spcBef>
                <a:spcPct val="50000"/>
              </a:spcBef>
            </a:pPr>
            <a:r>
              <a:rPr lang="en-US" sz="1600" b="1"/>
              <a:t>SPEAK</a:t>
            </a:r>
          </a:p>
        </p:txBody>
      </p:sp>
      <p:grpSp>
        <p:nvGrpSpPr>
          <p:cNvPr id="6" name="Group 47"/>
          <p:cNvGrpSpPr>
            <a:grpSpLocks/>
          </p:cNvGrpSpPr>
          <p:nvPr/>
        </p:nvGrpSpPr>
        <p:grpSpPr bwMode="auto">
          <a:xfrm rot="1155302">
            <a:off x="1258888" y="6092825"/>
            <a:ext cx="503237" cy="431800"/>
            <a:chOff x="431" y="3294"/>
            <a:chExt cx="317" cy="272"/>
          </a:xfrm>
        </p:grpSpPr>
        <p:sp>
          <p:nvSpPr>
            <p:cNvPr id="140344" name="Line 48"/>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0345" name="Line 49"/>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140325" name="Text Box 50"/>
          <p:cNvSpPr txBox="1">
            <a:spLocks noChangeArrowheads="1"/>
          </p:cNvSpPr>
          <p:nvPr/>
        </p:nvSpPr>
        <p:spPr bwMode="auto">
          <a:xfrm>
            <a:off x="5867400" y="284163"/>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HOPE</a:t>
            </a:r>
          </a:p>
        </p:txBody>
      </p:sp>
      <p:sp>
        <p:nvSpPr>
          <p:cNvPr id="140326" name="Text Box 54"/>
          <p:cNvSpPr txBox="1">
            <a:spLocks noChangeArrowheads="1"/>
          </p:cNvSpPr>
          <p:nvPr/>
        </p:nvSpPr>
        <p:spPr bwMode="auto">
          <a:xfrm>
            <a:off x="5867400" y="500063"/>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OPEN</a:t>
            </a:r>
          </a:p>
        </p:txBody>
      </p:sp>
      <p:sp>
        <p:nvSpPr>
          <p:cNvPr id="140327" name="Text Box 58"/>
          <p:cNvSpPr txBox="1">
            <a:spLocks noChangeArrowheads="1"/>
          </p:cNvSpPr>
          <p:nvPr/>
        </p:nvSpPr>
        <p:spPr bwMode="auto">
          <a:xfrm>
            <a:off x="5867400" y="692150"/>
            <a:ext cx="1082675" cy="336550"/>
          </a:xfrm>
          <a:prstGeom prst="rect">
            <a:avLst/>
          </a:prstGeom>
          <a:noFill/>
          <a:ln w="9525">
            <a:noFill/>
            <a:miter lim="800000"/>
            <a:headEnd/>
            <a:tailEnd/>
          </a:ln>
        </p:spPr>
        <p:txBody>
          <a:bodyPr>
            <a:spAutoFit/>
          </a:bodyPr>
          <a:lstStyle/>
          <a:p>
            <a:pPr eaLnBrk="0" hangingPunct="0">
              <a:spcBef>
                <a:spcPct val="50000"/>
              </a:spcBef>
            </a:pPr>
            <a:r>
              <a:rPr lang="en-US" sz="1600" b="1"/>
              <a:t>POUND</a:t>
            </a:r>
          </a:p>
        </p:txBody>
      </p:sp>
      <p:sp>
        <p:nvSpPr>
          <p:cNvPr id="140328" name="Text Box 59"/>
          <p:cNvSpPr txBox="1">
            <a:spLocks noChangeArrowheads="1"/>
          </p:cNvSpPr>
          <p:nvPr/>
        </p:nvSpPr>
        <p:spPr bwMode="auto">
          <a:xfrm>
            <a:off x="586740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SHIP</a:t>
            </a:r>
          </a:p>
        </p:txBody>
      </p:sp>
      <p:grpSp>
        <p:nvGrpSpPr>
          <p:cNvPr id="140329" name="Group 66"/>
          <p:cNvGrpSpPr>
            <a:grpSpLocks/>
          </p:cNvGrpSpPr>
          <p:nvPr/>
        </p:nvGrpSpPr>
        <p:grpSpPr bwMode="auto">
          <a:xfrm rot="1155302">
            <a:off x="1258888" y="836613"/>
            <a:ext cx="503237" cy="431800"/>
            <a:chOff x="431" y="3294"/>
            <a:chExt cx="317" cy="272"/>
          </a:xfrm>
        </p:grpSpPr>
        <p:sp>
          <p:nvSpPr>
            <p:cNvPr id="140342" name="Line 67"/>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0343" name="Line 68"/>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grpSp>
        <p:nvGrpSpPr>
          <p:cNvPr id="140330" name="Group 69"/>
          <p:cNvGrpSpPr>
            <a:grpSpLocks/>
          </p:cNvGrpSpPr>
          <p:nvPr/>
        </p:nvGrpSpPr>
        <p:grpSpPr bwMode="auto">
          <a:xfrm rot="1155302">
            <a:off x="1331913" y="2492375"/>
            <a:ext cx="503237" cy="431800"/>
            <a:chOff x="431" y="3294"/>
            <a:chExt cx="317" cy="272"/>
          </a:xfrm>
        </p:grpSpPr>
        <p:sp>
          <p:nvSpPr>
            <p:cNvPr id="140340" name="Line 70"/>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0341" name="Line 71"/>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grpSp>
        <p:nvGrpSpPr>
          <p:cNvPr id="140331" name="Group 72"/>
          <p:cNvGrpSpPr>
            <a:grpSpLocks/>
          </p:cNvGrpSpPr>
          <p:nvPr/>
        </p:nvGrpSpPr>
        <p:grpSpPr bwMode="auto">
          <a:xfrm rot="1155302">
            <a:off x="1403350" y="3860800"/>
            <a:ext cx="503238" cy="431800"/>
            <a:chOff x="431" y="3294"/>
            <a:chExt cx="317" cy="272"/>
          </a:xfrm>
        </p:grpSpPr>
        <p:sp>
          <p:nvSpPr>
            <p:cNvPr id="140338" name="Line 73"/>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0339" name="Line 74"/>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grpSp>
        <p:nvGrpSpPr>
          <p:cNvPr id="140332" name="Group 75"/>
          <p:cNvGrpSpPr>
            <a:grpSpLocks/>
          </p:cNvGrpSpPr>
          <p:nvPr/>
        </p:nvGrpSpPr>
        <p:grpSpPr bwMode="auto">
          <a:xfrm rot="1155302">
            <a:off x="1258888" y="5229225"/>
            <a:ext cx="503237" cy="431800"/>
            <a:chOff x="431" y="3294"/>
            <a:chExt cx="317" cy="272"/>
          </a:xfrm>
        </p:grpSpPr>
        <p:sp>
          <p:nvSpPr>
            <p:cNvPr id="140336" name="Line 76"/>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0337" name="Line 77"/>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140333" name="Text Box 80"/>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4C386F32-C94B-47FC-A73F-EF7869BBB942}" type="slidenum">
              <a:rPr lang="fr-FR" sz="2400" b="1">
                <a:solidFill>
                  <a:schemeClr val="accent2"/>
                </a:solidFill>
              </a:rPr>
              <a:pPr algn="ctr" eaLnBrk="0" hangingPunct="0">
                <a:spcBef>
                  <a:spcPct val="50000"/>
                </a:spcBef>
              </a:pPr>
              <a:t>61</a:t>
            </a:fld>
            <a:endParaRPr lang="fr-FR" sz="2400" b="1">
              <a:solidFill>
                <a:schemeClr val="accent2"/>
              </a:solidFill>
            </a:endParaRPr>
          </a:p>
        </p:txBody>
      </p:sp>
      <p:pic>
        <p:nvPicPr>
          <p:cNvPr id="242769" name="Picture 81"/>
          <p:cNvPicPr>
            <a:picLocks noChangeAspect="1" noChangeArrowheads="1"/>
          </p:cNvPicPr>
          <p:nvPr/>
        </p:nvPicPr>
        <p:blipFill>
          <a:blip r:embed="rId4"/>
          <a:srcRect/>
          <a:stretch>
            <a:fillRect/>
          </a:stretch>
        </p:blipFill>
        <p:spPr bwMode="auto">
          <a:xfrm>
            <a:off x="1692275" y="4057650"/>
            <a:ext cx="485775" cy="523875"/>
          </a:xfrm>
          <a:prstGeom prst="rect">
            <a:avLst/>
          </a:prstGeom>
          <a:noFill/>
          <a:ln w="9525">
            <a:noFill/>
            <a:miter lim="800000"/>
            <a:headEnd/>
            <a:tailEnd/>
          </a:ln>
        </p:spPr>
      </p:pic>
      <p:sp>
        <p:nvSpPr>
          <p:cNvPr id="104475" name="AutoShape 27"/>
          <p:cNvSpPr>
            <a:spLocks noChangeArrowheads="1"/>
          </p:cNvSpPr>
          <p:nvPr/>
        </p:nvSpPr>
        <p:spPr bwMode="auto">
          <a:xfrm>
            <a:off x="3995738" y="5949950"/>
            <a:ext cx="2089150" cy="431800"/>
          </a:xfrm>
          <a:prstGeom prst="wedgeRoundRectCallout">
            <a:avLst>
              <a:gd name="adj1" fmla="val -152736"/>
              <a:gd name="adj2" fmla="val -369116"/>
              <a:gd name="adj3" fmla="val 16667"/>
            </a:avLst>
          </a:prstGeom>
          <a:solidFill>
            <a:srgbClr val="FFCCFF"/>
          </a:solidFill>
          <a:ln w="9525">
            <a:solidFill>
              <a:schemeClr val="tx1"/>
            </a:solidFill>
            <a:miter lim="800000"/>
            <a:headEnd/>
            <a:tailEnd/>
          </a:ln>
        </p:spPr>
        <p:txBody>
          <a:bodyPr/>
          <a:lstStyle/>
          <a:p>
            <a:pPr eaLnBrk="0" hangingPunct="0"/>
            <a:r>
              <a:rPr lang="en-US" b="1" i="1"/>
              <a:t>And so 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2720"/>
                                        </p:tgtEl>
                                        <p:attrNameLst>
                                          <p:attrName>style.visibility</p:attrName>
                                        </p:attrNameLst>
                                      </p:cBhvr>
                                      <p:to>
                                        <p:strVal val="visible"/>
                                      </p:to>
                                    </p:set>
                                    <p:animEffect transition="in" filter="wipe(left)">
                                      <p:cBhvr>
                                        <p:cTn id="7" dur="2000"/>
                                        <p:tgtEl>
                                          <p:spTgt spid="242720"/>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2726"/>
                                        </p:tgtEl>
                                        <p:attrNameLst>
                                          <p:attrName>style.visibility</p:attrName>
                                        </p:attrNameLst>
                                      </p:cBhvr>
                                      <p:to>
                                        <p:strVal val="visible"/>
                                      </p:to>
                                    </p:set>
                                    <p:animEffect transition="in" filter="wipe(left)">
                                      <p:cBhvr>
                                        <p:cTn id="14" dur="2000"/>
                                        <p:tgtEl>
                                          <p:spTgt spid="242726"/>
                                        </p:tgtEl>
                                      </p:cBhvr>
                                    </p:animEffec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2730"/>
                                        </p:tgtEl>
                                        <p:attrNameLst>
                                          <p:attrName>style.visibility</p:attrName>
                                        </p:attrNameLst>
                                      </p:cBhvr>
                                      <p:to>
                                        <p:strVal val="visible"/>
                                      </p:to>
                                    </p:set>
                                    <p:animEffect transition="in" filter="wipe(left)">
                                      <p:cBhvr>
                                        <p:cTn id="21" dur="2000"/>
                                        <p:tgtEl>
                                          <p:spTgt spid="242730"/>
                                        </p:tgtEl>
                                      </p:cBhvr>
                                    </p:animEffect>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42734"/>
                                        </p:tgtEl>
                                        <p:attrNameLst>
                                          <p:attrName>style.visibility</p:attrName>
                                        </p:attrNameLst>
                                      </p:cBhvr>
                                      <p:to>
                                        <p:strVal val="visible"/>
                                      </p:to>
                                    </p:set>
                                    <p:animEffect transition="in" filter="wipe(left)">
                                      <p:cBhvr>
                                        <p:cTn id="28" dur="2000"/>
                                        <p:tgtEl>
                                          <p:spTgt spid="242734"/>
                                        </p:tgtEl>
                                      </p:cBhvr>
                                    </p:animEffec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42769"/>
                                        </p:tgtEl>
                                        <p:attrNameLst>
                                          <p:attrName>style.visibility</p:attrName>
                                        </p:attrNameLst>
                                      </p:cBhvr>
                                      <p:to>
                                        <p:strVal val="visible"/>
                                      </p:to>
                                    </p:set>
                                    <p:anim calcmode="lin" valueType="num">
                                      <p:cBhvr>
                                        <p:cTn id="35" dur="1000" fill="hold"/>
                                        <p:tgtEl>
                                          <p:spTgt spid="242769"/>
                                        </p:tgtEl>
                                        <p:attrNameLst>
                                          <p:attrName>ppt_w</p:attrName>
                                        </p:attrNameLst>
                                      </p:cBhvr>
                                      <p:tavLst>
                                        <p:tav tm="0">
                                          <p:val>
                                            <p:strVal val="#ppt_w*0.70"/>
                                          </p:val>
                                        </p:tav>
                                        <p:tav tm="100000">
                                          <p:val>
                                            <p:strVal val="#ppt_w"/>
                                          </p:val>
                                        </p:tav>
                                      </p:tavLst>
                                    </p:anim>
                                    <p:anim calcmode="lin" valueType="num">
                                      <p:cBhvr>
                                        <p:cTn id="36" dur="1000" fill="hold"/>
                                        <p:tgtEl>
                                          <p:spTgt spid="242769"/>
                                        </p:tgtEl>
                                        <p:attrNameLst>
                                          <p:attrName>ppt_h</p:attrName>
                                        </p:attrNameLst>
                                      </p:cBhvr>
                                      <p:tavLst>
                                        <p:tav tm="0">
                                          <p:val>
                                            <p:strVal val="#ppt_h"/>
                                          </p:val>
                                        </p:tav>
                                        <p:tav tm="100000">
                                          <p:val>
                                            <p:strVal val="#ppt_h"/>
                                          </p:val>
                                        </p:tav>
                                      </p:tavLst>
                                    </p:anim>
                                    <p:animEffect transition="in" filter="fade">
                                      <p:cBhvr>
                                        <p:cTn id="37" dur="1000"/>
                                        <p:tgtEl>
                                          <p:spTgt spid="242769"/>
                                        </p:tgtEl>
                                      </p:cBhvr>
                                    </p:animEffect>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104475"/>
                                        </p:tgtEl>
                                        <p:attrNameLst>
                                          <p:attrName>style.visibility</p:attrName>
                                        </p:attrNameLst>
                                      </p:cBhvr>
                                      <p:to>
                                        <p:strVal val="visible"/>
                                      </p:to>
                                    </p:set>
                                    <p:animEffect transition="in" filter="wipe(up)">
                                      <p:cBhvr>
                                        <p:cTn id="41" dur="10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20" grpId="0"/>
      <p:bldP spid="242726" grpId="0"/>
      <p:bldP spid="242730" grpId="0"/>
      <p:bldP spid="242734" grpId="0"/>
      <p:bldP spid="10447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6"/>
          <p:cNvSpPr>
            <a:spLocks noGrp="1" noChangeArrowheads="1"/>
          </p:cNvSpPr>
          <p:nvPr>
            <p:ph type="sldNum" sz="quarter" idx="12"/>
          </p:nvPr>
        </p:nvSpPr>
        <p:spPr>
          <a:noFill/>
          <a:ln>
            <a:miter lim="800000"/>
            <a:headEnd/>
            <a:tailEnd/>
          </a:ln>
        </p:spPr>
        <p:txBody>
          <a:bodyPr/>
          <a:lstStyle/>
          <a:p>
            <a:fld id="{5CC7452F-D49D-45E3-932B-FA4110EDA435}" type="slidenum">
              <a:rPr lang="fr-FR" smtClean="0"/>
              <a:pPr/>
              <a:t>62</a:t>
            </a:fld>
            <a:endParaRPr lang="fr-FR" smtClean="0"/>
          </a:p>
        </p:txBody>
      </p:sp>
      <p:pic>
        <p:nvPicPr>
          <p:cNvPr id="142338" name="Picture 2"/>
          <p:cNvPicPr>
            <a:picLocks noChangeAspect="1" noChangeArrowheads="1"/>
          </p:cNvPicPr>
          <p:nvPr/>
        </p:nvPicPr>
        <p:blipFill>
          <a:blip r:embed="rId3"/>
          <a:srcRect/>
          <a:stretch>
            <a:fillRect/>
          </a:stretch>
        </p:blipFill>
        <p:spPr bwMode="auto">
          <a:xfrm>
            <a:off x="2609850" y="0"/>
            <a:ext cx="6534150" cy="6858000"/>
          </a:xfrm>
          <a:prstGeom prst="rect">
            <a:avLst/>
          </a:prstGeom>
          <a:noFill/>
          <a:ln w="9525">
            <a:noFill/>
            <a:miter lim="800000"/>
            <a:headEnd/>
            <a:tailEnd/>
          </a:ln>
        </p:spPr>
      </p:pic>
      <p:sp>
        <p:nvSpPr>
          <p:cNvPr id="142339" name="Text Box 3"/>
          <p:cNvSpPr txBox="1">
            <a:spLocks noChangeArrowheads="1"/>
          </p:cNvSpPr>
          <p:nvPr/>
        </p:nvSpPr>
        <p:spPr bwMode="auto">
          <a:xfrm>
            <a:off x="0" y="11113"/>
            <a:ext cx="2339975" cy="6846887"/>
          </a:xfrm>
          <a:prstGeom prst="rect">
            <a:avLst/>
          </a:prstGeom>
          <a:solidFill>
            <a:srgbClr val="CCEFFC"/>
          </a:solidFill>
          <a:ln w="9525">
            <a:noFill/>
            <a:miter lim="800000"/>
            <a:headEnd/>
            <a:tailEnd/>
          </a:ln>
        </p:spPr>
        <p:txBody>
          <a:bodyPr/>
          <a:lstStyle/>
          <a:p>
            <a:pPr eaLnBrk="0" hangingPunct="0">
              <a:lnSpc>
                <a:spcPct val="80000"/>
              </a:lnSpc>
              <a:spcBef>
                <a:spcPct val="50000"/>
              </a:spcBef>
            </a:pPr>
            <a:endParaRPr lang="en-US" b="1"/>
          </a:p>
        </p:txBody>
      </p:sp>
      <p:sp>
        <p:nvSpPr>
          <p:cNvPr id="142340" name="Text Box 4"/>
          <p:cNvSpPr txBox="1">
            <a:spLocks noChangeArrowheads="1"/>
          </p:cNvSpPr>
          <p:nvPr/>
        </p:nvSpPr>
        <p:spPr bwMode="auto">
          <a:xfrm>
            <a:off x="5003800" y="1268413"/>
            <a:ext cx="4032250" cy="476250"/>
          </a:xfrm>
          <a:prstGeom prst="rect">
            <a:avLst/>
          </a:prstGeom>
          <a:solidFill>
            <a:srgbClr val="CC3300"/>
          </a:solidFill>
          <a:ln w="19050">
            <a:solidFill>
              <a:schemeClr val="tx1"/>
            </a:solidFill>
            <a:miter lim="800000"/>
            <a:headEnd/>
            <a:tailEnd/>
          </a:ln>
        </p:spPr>
        <p:txBody>
          <a:bodyPr>
            <a:spAutoFit/>
          </a:bodyPr>
          <a:lstStyle/>
          <a:p>
            <a:pPr algn="ctr" eaLnBrk="0" hangingPunct="0">
              <a:spcBef>
                <a:spcPct val="50000"/>
              </a:spcBef>
              <a:tabLst>
                <a:tab pos="1793875" algn="l"/>
              </a:tabLst>
            </a:pPr>
            <a:r>
              <a:rPr lang="fr-FR" sz="2400" b="1">
                <a:solidFill>
                  <a:schemeClr val="bg1"/>
                </a:solidFill>
              </a:rPr>
              <a:t>(German after English)</a:t>
            </a:r>
          </a:p>
        </p:txBody>
      </p:sp>
      <p:sp>
        <p:nvSpPr>
          <p:cNvPr id="142341" name="Text Box 5"/>
          <p:cNvSpPr txBox="1">
            <a:spLocks noChangeArrowheads="1"/>
          </p:cNvSpPr>
          <p:nvPr/>
        </p:nvSpPr>
        <p:spPr bwMode="auto">
          <a:xfrm>
            <a:off x="0" y="3333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CAKE</a:t>
            </a:r>
          </a:p>
        </p:txBody>
      </p:sp>
      <p:sp>
        <p:nvSpPr>
          <p:cNvPr id="142342" name="Text Box 6"/>
          <p:cNvSpPr txBox="1">
            <a:spLocks noChangeArrowheads="1"/>
          </p:cNvSpPr>
          <p:nvPr/>
        </p:nvSpPr>
        <p:spPr bwMode="auto">
          <a:xfrm>
            <a:off x="0" y="0"/>
            <a:ext cx="2339975" cy="6846888"/>
          </a:xfrm>
          <a:prstGeom prst="rect">
            <a:avLst/>
          </a:prstGeom>
          <a:solidFill>
            <a:srgbClr val="CCEFFC"/>
          </a:solidFill>
          <a:ln w="9525">
            <a:noFill/>
            <a:miter lim="800000"/>
            <a:headEnd/>
            <a:tailEnd/>
          </a:ln>
        </p:spPr>
        <p:txBody>
          <a:bodyPr/>
          <a:lstStyle/>
          <a:p>
            <a:pPr eaLnBrk="0" hangingPunct="0">
              <a:lnSpc>
                <a:spcPct val="80000"/>
              </a:lnSpc>
              <a:spcBef>
                <a:spcPct val="50000"/>
              </a:spcBef>
            </a:pPr>
            <a:endParaRPr lang="en-US" b="1"/>
          </a:p>
        </p:txBody>
      </p:sp>
      <p:sp>
        <p:nvSpPr>
          <p:cNvPr id="142343" name="Text Box 7"/>
          <p:cNvSpPr txBox="1">
            <a:spLocks noChangeArrowheads="1"/>
          </p:cNvSpPr>
          <p:nvPr/>
        </p:nvSpPr>
        <p:spPr bwMode="auto">
          <a:xfrm>
            <a:off x="0" y="3333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CAKE</a:t>
            </a:r>
          </a:p>
        </p:txBody>
      </p:sp>
      <p:sp>
        <p:nvSpPr>
          <p:cNvPr id="142344" name="Text Box 8"/>
          <p:cNvSpPr txBox="1">
            <a:spLocks noChangeArrowheads="1"/>
          </p:cNvSpPr>
          <p:nvPr/>
        </p:nvSpPr>
        <p:spPr bwMode="auto">
          <a:xfrm>
            <a:off x="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a:t>CARD</a:t>
            </a:r>
          </a:p>
        </p:txBody>
      </p:sp>
      <p:sp>
        <p:nvSpPr>
          <p:cNvPr id="142345" name="Text Box 9"/>
          <p:cNvSpPr txBox="1">
            <a:spLocks noChangeArrowheads="1"/>
          </p:cNvSpPr>
          <p:nvPr/>
        </p:nvSpPr>
        <p:spPr bwMode="auto">
          <a:xfrm>
            <a:off x="0" y="14128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CAT</a:t>
            </a:r>
          </a:p>
        </p:txBody>
      </p:sp>
      <p:sp>
        <p:nvSpPr>
          <p:cNvPr id="142346" name="Text Box 10"/>
          <p:cNvSpPr txBox="1">
            <a:spLocks noChangeArrowheads="1"/>
          </p:cNvSpPr>
          <p:nvPr/>
        </p:nvSpPr>
        <p:spPr bwMode="auto">
          <a:xfrm>
            <a:off x="0" y="1989138"/>
            <a:ext cx="865188" cy="336550"/>
          </a:xfrm>
          <a:prstGeom prst="rect">
            <a:avLst/>
          </a:prstGeom>
          <a:noFill/>
          <a:ln w="9525">
            <a:noFill/>
            <a:miter lim="800000"/>
            <a:headEnd/>
            <a:tailEnd/>
          </a:ln>
        </p:spPr>
        <p:txBody>
          <a:bodyPr>
            <a:spAutoFit/>
          </a:bodyPr>
          <a:lstStyle/>
          <a:p>
            <a:pPr eaLnBrk="0" hangingPunct="0">
              <a:spcBef>
                <a:spcPct val="50000"/>
              </a:spcBef>
            </a:pPr>
            <a:r>
              <a:rPr lang="en-US" sz="1600"/>
              <a:t>COMB</a:t>
            </a:r>
          </a:p>
        </p:txBody>
      </p:sp>
      <p:sp>
        <p:nvSpPr>
          <p:cNvPr id="142347" name="Text Box 11"/>
          <p:cNvSpPr txBox="1">
            <a:spLocks noChangeArrowheads="1"/>
          </p:cNvSpPr>
          <p:nvPr/>
        </p:nvSpPr>
        <p:spPr bwMode="auto">
          <a:xfrm>
            <a:off x="0" y="2565400"/>
            <a:ext cx="865188" cy="336550"/>
          </a:xfrm>
          <a:prstGeom prst="rect">
            <a:avLst/>
          </a:prstGeom>
          <a:noFill/>
          <a:ln w="9525">
            <a:noFill/>
            <a:miter lim="800000"/>
            <a:headEnd/>
            <a:tailEnd/>
          </a:ln>
        </p:spPr>
        <p:txBody>
          <a:bodyPr>
            <a:spAutoFit/>
          </a:bodyPr>
          <a:lstStyle/>
          <a:p>
            <a:pPr eaLnBrk="0" hangingPunct="0">
              <a:spcBef>
                <a:spcPct val="50000"/>
              </a:spcBef>
            </a:pPr>
            <a:r>
              <a:rPr lang="en-US" sz="1600"/>
              <a:t>COME</a:t>
            </a:r>
          </a:p>
        </p:txBody>
      </p:sp>
      <p:sp>
        <p:nvSpPr>
          <p:cNvPr id="142348" name="Text Box 12"/>
          <p:cNvSpPr txBox="1">
            <a:spLocks noChangeArrowheads="1"/>
          </p:cNvSpPr>
          <p:nvPr/>
        </p:nvSpPr>
        <p:spPr bwMode="auto">
          <a:xfrm>
            <a:off x="0" y="3260725"/>
            <a:ext cx="865188" cy="336550"/>
          </a:xfrm>
          <a:prstGeom prst="rect">
            <a:avLst/>
          </a:prstGeom>
          <a:noFill/>
          <a:ln w="9525">
            <a:noFill/>
            <a:miter lim="800000"/>
            <a:headEnd/>
            <a:tailEnd/>
          </a:ln>
        </p:spPr>
        <p:txBody>
          <a:bodyPr>
            <a:spAutoFit/>
          </a:bodyPr>
          <a:lstStyle/>
          <a:p>
            <a:pPr eaLnBrk="0" hangingPunct="0">
              <a:spcBef>
                <a:spcPct val="50000"/>
              </a:spcBef>
            </a:pPr>
            <a:r>
              <a:rPr lang="en-US" sz="1600"/>
              <a:t>COOK</a:t>
            </a:r>
          </a:p>
        </p:txBody>
      </p:sp>
      <p:sp>
        <p:nvSpPr>
          <p:cNvPr id="142349" name="Text Box 13"/>
          <p:cNvSpPr txBox="1">
            <a:spLocks noChangeArrowheads="1"/>
          </p:cNvSpPr>
          <p:nvPr/>
        </p:nvSpPr>
        <p:spPr bwMode="auto">
          <a:xfrm>
            <a:off x="0" y="3933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DOOR</a:t>
            </a:r>
          </a:p>
        </p:txBody>
      </p:sp>
      <p:sp>
        <p:nvSpPr>
          <p:cNvPr id="142350" name="Text Box 14"/>
          <p:cNvSpPr txBox="1">
            <a:spLocks noChangeArrowheads="1"/>
          </p:cNvSpPr>
          <p:nvPr/>
        </p:nvSpPr>
        <p:spPr bwMode="auto">
          <a:xfrm>
            <a:off x="0" y="4581525"/>
            <a:ext cx="865188" cy="336550"/>
          </a:xfrm>
          <a:prstGeom prst="rect">
            <a:avLst/>
          </a:prstGeom>
          <a:noFill/>
          <a:ln w="9525">
            <a:noFill/>
            <a:miter lim="800000"/>
            <a:headEnd/>
            <a:tailEnd/>
          </a:ln>
        </p:spPr>
        <p:txBody>
          <a:bodyPr>
            <a:spAutoFit/>
          </a:bodyPr>
          <a:lstStyle/>
          <a:p>
            <a:pPr eaLnBrk="0" hangingPunct="0">
              <a:spcBef>
                <a:spcPct val="50000"/>
              </a:spcBef>
            </a:pPr>
            <a:r>
              <a:rPr lang="en-US" sz="1600"/>
              <a:t>DRINK</a:t>
            </a:r>
          </a:p>
        </p:txBody>
      </p:sp>
      <p:sp>
        <p:nvSpPr>
          <p:cNvPr id="142351" name="Text Box 15"/>
          <p:cNvSpPr txBox="1">
            <a:spLocks noChangeArrowheads="1"/>
          </p:cNvSpPr>
          <p:nvPr/>
        </p:nvSpPr>
        <p:spPr bwMode="auto">
          <a:xfrm>
            <a:off x="0" y="5300663"/>
            <a:ext cx="865188" cy="336550"/>
          </a:xfrm>
          <a:prstGeom prst="rect">
            <a:avLst/>
          </a:prstGeom>
          <a:noFill/>
          <a:ln w="9525">
            <a:noFill/>
            <a:miter lim="800000"/>
            <a:headEnd/>
            <a:tailEnd/>
          </a:ln>
        </p:spPr>
        <p:txBody>
          <a:bodyPr>
            <a:spAutoFit/>
          </a:bodyPr>
          <a:lstStyle/>
          <a:p>
            <a:pPr eaLnBrk="0" hangingPunct="0">
              <a:spcBef>
                <a:spcPct val="50000"/>
              </a:spcBef>
            </a:pPr>
            <a:r>
              <a:rPr lang="en-US" sz="1600"/>
              <a:t>EAT</a:t>
            </a:r>
          </a:p>
        </p:txBody>
      </p:sp>
      <p:sp>
        <p:nvSpPr>
          <p:cNvPr id="142352" name="Text Box 16"/>
          <p:cNvSpPr txBox="1">
            <a:spLocks noChangeArrowheads="1"/>
          </p:cNvSpPr>
          <p:nvPr/>
        </p:nvSpPr>
        <p:spPr bwMode="auto">
          <a:xfrm>
            <a:off x="0" y="6092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GIVE</a:t>
            </a:r>
          </a:p>
        </p:txBody>
      </p:sp>
      <p:sp>
        <p:nvSpPr>
          <p:cNvPr id="142353" name="Text Box 17"/>
          <p:cNvSpPr txBox="1">
            <a:spLocks noChangeArrowheads="1"/>
          </p:cNvSpPr>
          <p:nvPr/>
        </p:nvSpPr>
        <p:spPr bwMode="auto">
          <a:xfrm>
            <a:off x="1258888" y="333375"/>
            <a:ext cx="865187" cy="336550"/>
          </a:xfrm>
          <a:prstGeom prst="rect">
            <a:avLst/>
          </a:prstGeom>
          <a:noFill/>
          <a:ln w="9525">
            <a:noFill/>
            <a:miter lim="800000"/>
            <a:headEnd/>
            <a:tailEnd/>
          </a:ln>
        </p:spPr>
        <p:txBody>
          <a:bodyPr>
            <a:spAutoFit/>
          </a:bodyPr>
          <a:lstStyle/>
          <a:p>
            <a:pPr eaLnBrk="0" hangingPunct="0">
              <a:spcBef>
                <a:spcPct val="50000"/>
              </a:spcBef>
            </a:pPr>
            <a:r>
              <a:rPr lang="en-US" sz="1600"/>
              <a:t>HAVE</a:t>
            </a:r>
          </a:p>
        </p:txBody>
      </p:sp>
      <p:sp>
        <p:nvSpPr>
          <p:cNvPr id="142354" name="Text Box 18"/>
          <p:cNvSpPr txBox="1">
            <a:spLocks noChangeArrowheads="1"/>
          </p:cNvSpPr>
          <p:nvPr/>
        </p:nvSpPr>
        <p:spPr bwMode="auto">
          <a:xfrm>
            <a:off x="118745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a:t>HOPE</a:t>
            </a:r>
          </a:p>
        </p:txBody>
      </p:sp>
      <p:sp>
        <p:nvSpPr>
          <p:cNvPr id="142355" name="Text Box 19"/>
          <p:cNvSpPr txBox="1">
            <a:spLocks noChangeArrowheads="1"/>
          </p:cNvSpPr>
          <p:nvPr/>
        </p:nvSpPr>
        <p:spPr bwMode="auto">
          <a:xfrm>
            <a:off x="1187450" y="1412875"/>
            <a:ext cx="1223963" cy="336550"/>
          </a:xfrm>
          <a:prstGeom prst="rect">
            <a:avLst/>
          </a:prstGeom>
          <a:noFill/>
          <a:ln w="9525">
            <a:noFill/>
            <a:miter lim="800000"/>
            <a:headEnd/>
            <a:tailEnd/>
          </a:ln>
        </p:spPr>
        <p:txBody>
          <a:bodyPr>
            <a:spAutoFit/>
          </a:bodyPr>
          <a:lstStyle/>
          <a:p>
            <a:pPr eaLnBrk="0" hangingPunct="0">
              <a:spcBef>
                <a:spcPct val="50000"/>
              </a:spcBef>
            </a:pPr>
            <a:r>
              <a:rPr lang="en-US" sz="1600"/>
              <a:t>HUNDRED</a:t>
            </a:r>
          </a:p>
        </p:txBody>
      </p:sp>
      <p:sp>
        <p:nvSpPr>
          <p:cNvPr id="142356" name="Text Box 20"/>
          <p:cNvSpPr txBox="1">
            <a:spLocks noChangeArrowheads="1"/>
          </p:cNvSpPr>
          <p:nvPr/>
        </p:nvSpPr>
        <p:spPr bwMode="auto">
          <a:xfrm>
            <a:off x="1187450" y="1989138"/>
            <a:ext cx="865188" cy="336550"/>
          </a:xfrm>
          <a:prstGeom prst="rect">
            <a:avLst/>
          </a:prstGeom>
          <a:noFill/>
          <a:ln w="9525">
            <a:noFill/>
            <a:miter lim="800000"/>
            <a:headEnd/>
            <a:tailEnd/>
          </a:ln>
        </p:spPr>
        <p:txBody>
          <a:bodyPr>
            <a:spAutoFit/>
          </a:bodyPr>
          <a:lstStyle/>
          <a:p>
            <a:pPr eaLnBrk="0" hangingPunct="0">
              <a:spcBef>
                <a:spcPct val="50000"/>
              </a:spcBef>
            </a:pPr>
            <a:r>
              <a:rPr lang="en-US" sz="1600"/>
              <a:t>MAKE</a:t>
            </a:r>
          </a:p>
        </p:txBody>
      </p:sp>
      <p:sp>
        <p:nvSpPr>
          <p:cNvPr id="142357" name="Text Box 21"/>
          <p:cNvSpPr txBox="1">
            <a:spLocks noChangeArrowheads="1"/>
          </p:cNvSpPr>
          <p:nvPr/>
        </p:nvSpPr>
        <p:spPr bwMode="auto">
          <a:xfrm>
            <a:off x="1185863" y="2565400"/>
            <a:ext cx="865187" cy="336550"/>
          </a:xfrm>
          <a:prstGeom prst="rect">
            <a:avLst/>
          </a:prstGeom>
          <a:noFill/>
          <a:ln w="9525">
            <a:noFill/>
            <a:miter lim="800000"/>
            <a:headEnd/>
            <a:tailEnd/>
          </a:ln>
        </p:spPr>
        <p:txBody>
          <a:bodyPr>
            <a:spAutoFit/>
          </a:bodyPr>
          <a:lstStyle/>
          <a:p>
            <a:pPr eaLnBrk="0" hangingPunct="0">
              <a:spcBef>
                <a:spcPct val="50000"/>
              </a:spcBef>
            </a:pPr>
            <a:r>
              <a:rPr lang="en-US" sz="1600"/>
              <a:t>OPEN</a:t>
            </a:r>
          </a:p>
        </p:txBody>
      </p:sp>
      <p:sp>
        <p:nvSpPr>
          <p:cNvPr id="142358" name="Text Box 22"/>
          <p:cNvSpPr txBox="1">
            <a:spLocks noChangeArrowheads="1"/>
          </p:cNvSpPr>
          <p:nvPr/>
        </p:nvSpPr>
        <p:spPr bwMode="auto">
          <a:xfrm>
            <a:off x="1185863" y="3260725"/>
            <a:ext cx="865187" cy="336550"/>
          </a:xfrm>
          <a:prstGeom prst="rect">
            <a:avLst/>
          </a:prstGeom>
          <a:noFill/>
          <a:ln w="9525">
            <a:noFill/>
            <a:miter lim="800000"/>
            <a:headEnd/>
            <a:tailEnd/>
          </a:ln>
        </p:spPr>
        <p:txBody>
          <a:bodyPr>
            <a:spAutoFit/>
          </a:bodyPr>
          <a:lstStyle/>
          <a:p>
            <a:pPr eaLnBrk="0" hangingPunct="0">
              <a:spcBef>
                <a:spcPct val="50000"/>
              </a:spcBef>
            </a:pPr>
            <a:r>
              <a:rPr lang="en-US" sz="1600"/>
              <a:t>OVER</a:t>
            </a:r>
          </a:p>
        </p:txBody>
      </p:sp>
      <p:sp>
        <p:nvSpPr>
          <p:cNvPr id="142359" name="Text Box 23"/>
          <p:cNvSpPr txBox="1">
            <a:spLocks noChangeArrowheads="1"/>
          </p:cNvSpPr>
          <p:nvPr/>
        </p:nvSpPr>
        <p:spPr bwMode="auto">
          <a:xfrm>
            <a:off x="1185863" y="3933825"/>
            <a:ext cx="1082675" cy="336550"/>
          </a:xfrm>
          <a:prstGeom prst="rect">
            <a:avLst/>
          </a:prstGeom>
          <a:noFill/>
          <a:ln w="9525">
            <a:noFill/>
            <a:miter lim="800000"/>
            <a:headEnd/>
            <a:tailEnd/>
          </a:ln>
        </p:spPr>
        <p:txBody>
          <a:bodyPr>
            <a:spAutoFit/>
          </a:bodyPr>
          <a:lstStyle/>
          <a:p>
            <a:pPr eaLnBrk="0" hangingPunct="0">
              <a:spcBef>
                <a:spcPct val="50000"/>
              </a:spcBef>
            </a:pPr>
            <a:r>
              <a:rPr lang="en-US" sz="1600"/>
              <a:t>POUND</a:t>
            </a:r>
          </a:p>
        </p:txBody>
      </p:sp>
      <p:sp>
        <p:nvSpPr>
          <p:cNvPr id="142360" name="Text Box 24"/>
          <p:cNvSpPr txBox="1">
            <a:spLocks noChangeArrowheads="1"/>
          </p:cNvSpPr>
          <p:nvPr/>
        </p:nvSpPr>
        <p:spPr bwMode="auto">
          <a:xfrm>
            <a:off x="1185863" y="4581525"/>
            <a:ext cx="1154112" cy="336550"/>
          </a:xfrm>
          <a:prstGeom prst="rect">
            <a:avLst/>
          </a:prstGeom>
          <a:noFill/>
          <a:ln w="9525">
            <a:noFill/>
            <a:miter lim="800000"/>
            <a:headEnd/>
            <a:tailEnd/>
          </a:ln>
        </p:spPr>
        <p:txBody>
          <a:bodyPr>
            <a:spAutoFit/>
          </a:bodyPr>
          <a:lstStyle/>
          <a:p>
            <a:pPr eaLnBrk="0" hangingPunct="0">
              <a:spcBef>
                <a:spcPct val="50000"/>
              </a:spcBef>
            </a:pPr>
            <a:r>
              <a:rPr lang="en-US" sz="1600"/>
              <a:t>SEVEN</a:t>
            </a:r>
          </a:p>
        </p:txBody>
      </p:sp>
      <p:sp>
        <p:nvSpPr>
          <p:cNvPr id="142361" name="Text Box 25"/>
          <p:cNvSpPr txBox="1">
            <a:spLocks noChangeArrowheads="1"/>
          </p:cNvSpPr>
          <p:nvPr/>
        </p:nvSpPr>
        <p:spPr bwMode="auto">
          <a:xfrm>
            <a:off x="1185863" y="5324475"/>
            <a:ext cx="865187" cy="336550"/>
          </a:xfrm>
          <a:prstGeom prst="rect">
            <a:avLst/>
          </a:prstGeom>
          <a:noFill/>
          <a:ln w="9525">
            <a:noFill/>
            <a:miter lim="800000"/>
            <a:headEnd/>
            <a:tailEnd/>
          </a:ln>
        </p:spPr>
        <p:txBody>
          <a:bodyPr>
            <a:spAutoFit/>
          </a:bodyPr>
          <a:lstStyle/>
          <a:p>
            <a:pPr eaLnBrk="0" hangingPunct="0">
              <a:spcBef>
                <a:spcPct val="50000"/>
              </a:spcBef>
            </a:pPr>
            <a:r>
              <a:rPr lang="en-US" sz="1600"/>
              <a:t>SHIP</a:t>
            </a:r>
          </a:p>
        </p:txBody>
      </p:sp>
      <p:sp>
        <p:nvSpPr>
          <p:cNvPr id="142362" name="Text Box 26"/>
          <p:cNvSpPr txBox="1">
            <a:spLocks noChangeArrowheads="1"/>
          </p:cNvSpPr>
          <p:nvPr/>
        </p:nvSpPr>
        <p:spPr bwMode="auto">
          <a:xfrm>
            <a:off x="1116013" y="6400800"/>
            <a:ext cx="865187" cy="457200"/>
          </a:xfrm>
          <a:prstGeom prst="rect">
            <a:avLst/>
          </a:prstGeom>
          <a:noFill/>
          <a:ln w="9525">
            <a:noFill/>
            <a:miter lim="800000"/>
            <a:headEnd/>
            <a:tailEnd/>
          </a:ln>
        </p:spPr>
        <p:txBody>
          <a:bodyPr>
            <a:spAutoFit/>
          </a:bodyPr>
          <a:lstStyle/>
          <a:p>
            <a:pPr algn="ctr" eaLnBrk="0" hangingPunct="0">
              <a:spcBef>
                <a:spcPct val="50000"/>
              </a:spcBef>
            </a:pPr>
            <a:r>
              <a:rPr lang="en-US" sz="2400" b="1"/>
              <a:t>…</a:t>
            </a:r>
          </a:p>
        </p:txBody>
      </p:sp>
      <p:grpSp>
        <p:nvGrpSpPr>
          <p:cNvPr id="142363" name="Group 27"/>
          <p:cNvGrpSpPr>
            <a:grpSpLocks/>
          </p:cNvGrpSpPr>
          <p:nvPr/>
        </p:nvGrpSpPr>
        <p:grpSpPr bwMode="auto">
          <a:xfrm>
            <a:off x="2051050" y="130175"/>
            <a:ext cx="792163" cy="6597650"/>
            <a:chOff x="1292" y="0"/>
            <a:chExt cx="499" cy="4156"/>
          </a:xfrm>
        </p:grpSpPr>
        <p:sp>
          <p:nvSpPr>
            <p:cNvPr id="142409" name="AutoShape 28"/>
            <p:cNvSpPr>
              <a:spLocks/>
            </p:cNvSpPr>
            <p:nvPr/>
          </p:nvSpPr>
          <p:spPr bwMode="auto">
            <a:xfrm>
              <a:off x="1292" y="0"/>
              <a:ext cx="363" cy="4156"/>
            </a:xfrm>
            <a:prstGeom prst="rightBrace">
              <a:avLst>
                <a:gd name="adj1" fmla="val 95409"/>
                <a:gd name="adj2" fmla="val 69347"/>
              </a:avLst>
            </a:prstGeom>
            <a:noFill/>
            <a:ln w="28575">
              <a:solidFill>
                <a:srgbClr val="0000CC"/>
              </a:solidFill>
              <a:round/>
              <a:headEnd/>
              <a:tailEnd/>
            </a:ln>
          </p:spPr>
          <p:txBody>
            <a:bodyPr wrap="none" anchor="ctr"/>
            <a:lstStyle/>
            <a:p>
              <a:pPr algn="ctr" eaLnBrk="0" hangingPunct="0"/>
              <a:endParaRPr lang="en-US">
                <a:solidFill>
                  <a:srgbClr val="663300"/>
                </a:solidFill>
              </a:endParaRPr>
            </a:p>
          </p:txBody>
        </p:sp>
        <p:sp>
          <p:nvSpPr>
            <p:cNvPr id="142410" name="Line 29"/>
            <p:cNvSpPr>
              <a:spLocks noChangeShapeType="1"/>
            </p:cNvSpPr>
            <p:nvPr/>
          </p:nvSpPr>
          <p:spPr bwMode="auto">
            <a:xfrm>
              <a:off x="1655" y="2886"/>
              <a:ext cx="136" cy="0"/>
            </a:xfrm>
            <a:prstGeom prst="line">
              <a:avLst/>
            </a:prstGeom>
            <a:noFill/>
            <a:ln w="38100">
              <a:solidFill>
                <a:srgbClr val="0000CC"/>
              </a:solidFill>
              <a:round/>
              <a:headEnd/>
              <a:tailEnd type="triangle" w="med" len="med"/>
            </a:ln>
          </p:spPr>
          <p:txBody>
            <a:bodyPr/>
            <a:lstStyle/>
            <a:p>
              <a:endParaRPr lang="fr-FR"/>
            </a:p>
          </p:txBody>
        </p:sp>
      </p:grpSp>
      <p:sp>
        <p:nvSpPr>
          <p:cNvPr id="142364" name="Text Box 30"/>
          <p:cNvSpPr txBox="1">
            <a:spLocks noChangeArrowheads="1"/>
          </p:cNvSpPr>
          <p:nvPr/>
        </p:nvSpPr>
        <p:spPr bwMode="auto">
          <a:xfrm>
            <a:off x="1187450" y="6092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SPEAK</a:t>
            </a:r>
          </a:p>
        </p:txBody>
      </p:sp>
      <p:sp>
        <p:nvSpPr>
          <p:cNvPr id="142365" name="Rectangle 31"/>
          <p:cNvSpPr>
            <a:spLocks noChangeArrowheads="1"/>
          </p:cNvSpPr>
          <p:nvPr/>
        </p:nvSpPr>
        <p:spPr bwMode="auto">
          <a:xfrm>
            <a:off x="2771775" y="2420938"/>
            <a:ext cx="869950" cy="366712"/>
          </a:xfrm>
          <a:prstGeom prst="rect">
            <a:avLst/>
          </a:prstGeom>
          <a:noFill/>
          <a:ln w="9525">
            <a:noFill/>
            <a:miter lim="800000"/>
            <a:headEnd/>
            <a:tailEnd/>
          </a:ln>
        </p:spPr>
        <p:txBody>
          <a:bodyPr wrap="none">
            <a:spAutoFit/>
          </a:bodyPr>
          <a:lstStyle/>
          <a:p>
            <a:pPr eaLnBrk="0" hangingPunct="0"/>
            <a:r>
              <a:rPr lang="en-US" b="1"/>
              <a:t>COOK</a:t>
            </a:r>
          </a:p>
        </p:txBody>
      </p:sp>
      <p:grpSp>
        <p:nvGrpSpPr>
          <p:cNvPr id="142366" name="Group 32"/>
          <p:cNvGrpSpPr>
            <a:grpSpLocks/>
          </p:cNvGrpSpPr>
          <p:nvPr/>
        </p:nvGrpSpPr>
        <p:grpSpPr bwMode="auto">
          <a:xfrm rot="1155302">
            <a:off x="250825" y="3213100"/>
            <a:ext cx="503238" cy="431800"/>
            <a:chOff x="431" y="3294"/>
            <a:chExt cx="317" cy="272"/>
          </a:xfrm>
        </p:grpSpPr>
        <p:sp>
          <p:nvSpPr>
            <p:cNvPr id="142407" name="Line 33"/>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2408" name="Line 34"/>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142367" name="Text Box 35"/>
          <p:cNvSpPr txBox="1">
            <a:spLocks noChangeArrowheads="1"/>
          </p:cNvSpPr>
          <p:nvPr/>
        </p:nvSpPr>
        <p:spPr bwMode="auto">
          <a:xfrm>
            <a:off x="2771775" y="2636838"/>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CAKE</a:t>
            </a:r>
          </a:p>
        </p:txBody>
      </p:sp>
      <p:grpSp>
        <p:nvGrpSpPr>
          <p:cNvPr id="142368" name="Group 36"/>
          <p:cNvGrpSpPr>
            <a:grpSpLocks/>
          </p:cNvGrpSpPr>
          <p:nvPr/>
        </p:nvGrpSpPr>
        <p:grpSpPr bwMode="auto">
          <a:xfrm rot="1155302">
            <a:off x="179388" y="333375"/>
            <a:ext cx="503237" cy="431800"/>
            <a:chOff x="431" y="3294"/>
            <a:chExt cx="317" cy="272"/>
          </a:xfrm>
        </p:grpSpPr>
        <p:sp>
          <p:nvSpPr>
            <p:cNvPr id="142405" name="Line 37"/>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2406" name="Line 38"/>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142369" name="Text Box 39"/>
          <p:cNvSpPr txBox="1">
            <a:spLocks noChangeArrowheads="1"/>
          </p:cNvSpPr>
          <p:nvPr/>
        </p:nvSpPr>
        <p:spPr bwMode="auto">
          <a:xfrm>
            <a:off x="2771775" y="2852738"/>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MAKE</a:t>
            </a:r>
          </a:p>
        </p:txBody>
      </p:sp>
      <p:grpSp>
        <p:nvGrpSpPr>
          <p:cNvPr id="142370" name="Group 40"/>
          <p:cNvGrpSpPr>
            <a:grpSpLocks/>
          </p:cNvGrpSpPr>
          <p:nvPr/>
        </p:nvGrpSpPr>
        <p:grpSpPr bwMode="auto">
          <a:xfrm rot="1155302">
            <a:off x="1258888" y="1916113"/>
            <a:ext cx="503237" cy="431800"/>
            <a:chOff x="431" y="3294"/>
            <a:chExt cx="317" cy="272"/>
          </a:xfrm>
        </p:grpSpPr>
        <p:sp>
          <p:nvSpPr>
            <p:cNvPr id="142403" name="Line 41"/>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2404" name="Line 42"/>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142371" name="Text Box 43"/>
          <p:cNvSpPr txBox="1">
            <a:spLocks noChangeArrowheads="1"/>
          </p:cNvSpPr>
          <p:nvPr/>
        </p:nvSpPr>
        <p:spPr bwMode="auto">
          <a:xfrm>
            <a:off x="2771775" y="3068638"/>
            <a:ext cx="1008063" cy="336550"/>
          </a:xfrm>
          <a:prstGeom prst="rect">
            <a:avLst/>
          </a:prstGeom>
          <a:noFill/>
          <a:ln w="9525">
            <a:noFill/>
            <a:miter lim="800000"/>
            <a:headEnd/>
            <a:tailEnd/>
          </a:ln>
        </p:spPr>
        <p:txBody>
          <a:bodyPr>
            <a:spAutoFit/>
          </a:bodyPr>
          <a:lstStyle/>
          <a:p>
            <a:pPr eaLnBrk="0" hangingPunct="0">
              <a:spcBef>
                <a:spcPct val="50000"/>
              </a:spcBef>
            </a:pPr>
            <a:r>
              <a:rPr lang="en-US" sz="1600" b="1"/>
              <a:t>SPEAK</a:t>
            </a:r>
          </a:p>
        </p:txBody>
      </p:sp>
      <p:grpSp>
        <p:nvGrpSpPr>
          <p:cNvPr id="142372" name="Group 44"/>
          <p:cNvGrpSpPr>
            <a:grpSpLocks/>
          </p:cNvGrpSpPr>
          <p:nvPr/>
        </p:nvGrpSpPr>
        <p:grpSpPr bwMode="auto">
          <a:xfrm rot="1155302">
            <a:off x="1258888" y="6092825"/>
            <a:ext cx="503237" cy="431800"/>
            <a:chOff x="431" y="3294"/>
            <a:chExt cx="317" cy="272"/>
          </a:xfrm>
        </p:grpSpPr>
        <p:sp>
          <p:nvSpPr>
            <p:cNvPr id="142401" name="Line 45"/>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2402" name="Line 46"/>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142373" name="Text Box 47"/>
          <p:cNvSpPr txBox="1">
            <a:spLocks noChangeArrowheads="1"/>
          </p:cNvSpPr>
          <p:nvPr/>
        </p:nvSpPr>
        <p:spPr bwMode="auto">
          <a:xfrm>
            <a:off x="5867400" y="284163"/>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HOPE</a:t>
            </a:r>
          </a:p>
        </p:txBody>
      </p:sp>
      <p:sp>
        <p:nvSpPr>
          <p:cNvPr id="142374" name="Text Box 48"/>
          <p:cNvSpPr txBox="1">
            <a:spLocks noChangeArrowheads="1"/>
          </p:cNvSpPr>
          <p:nvPr/>
        </p:nvSpPr>
        <p:spPr bwMode="auto">
          <a:xfrm>
            <a:off x="5867400" y="500063"/>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OPEN</a:t>
            </a:r>
          </a:p>
        </p:txBody>
      </p:sp>
      <p:sp>
        <p:nvSpPr>
          <p:cNvPr id="142375" name="Text Box 49"/>
          <p:cNvSpPr txBox="1">
            <a:spLocks noChangeArrowheads="1"/>
          </p:cNvSpPr>
          <p:nvPr/>
        </p:nvSpPr>
        <p:spPr bwMode="auto">
          <a:xfrm>
            <a:off x="5867400" y="692150"/>
            <a:ext cx="1082675" cy="336550"/>
          </a:xfrm>
          <a:prstGeom prst="rect">
            <a:avLst/>
          </a:prstGeom>
          <a:noFill/>
          <a:ln w="9525">
            <a:noFill/>
            <a:miter lim="800000"/>
            <a:headEnd/>
            <a:tailEnd/>
          </a:ln>
        </p:spPr>
        <p:txBody>
          <a:bodyPr>
            <a:spAutoFit/>
          </a:bodyPr>
          <a:lstStyle/>
          <a:p>
            <a:pPr eaLnBrk="0" hangingPunct="0">
              <a:spcBef>
                <a:spcPct val="50000"/>
              </a:spcBef>
            </a:pPr>
            <a:r>
              <a:rPr lang="en-US" sz="1600" b="1"/>
              <a:t>POUND</a:t>
            </a:r>
          </a:p>
        </p:txBody>
      </p:sp>
      <p:sp>
        <p:nvSpPr>
          <p:cNvPr id="142376" name="Text Box 50"/>
          <p:cNvSpPr txBox="1">
            <a:spLocks noChangeArrowheads="1"/>
          </p:cNvSpPr>
          <p:nvPr/>
        </p:nvSpPr>
        <p:spPr bwMode="auto">
          <a:xfrm>
            <a:off x="586740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SHIP</a:t>
            </a:r>
          </a:p>
        </p:txBody>
      </p:sp>
      <p:grpSp>
        <p:nvGrpSpPr>
          <p:cNvPr id="142377" name="Group 51"/>
          <p:cNvGrpSpPr>
            <a:grpSpLocks/>
          </p:cNvGrpSpPr>
          <p:nvPr/>
        </p:nvGrpSpPr>
        <p:grpSpPr bwMode="auto">
          <a:xfrm rot="1155302">
            <a:off x="1258888" y="836613"/>
            <a:ext cx="503237" cy="431800"/>
            <a:chOff x="431" y="3294"/>
            <a:chExt cx="317" cy="272"/>
          </a:xfrm>
        </p:grpSpPr>
        <p:sp>
          <p:nvSpPr>
            <p:cNvPr id="142399" name="Line 52"/>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2400" name="Line 53"/>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grpSp>
        <p:nvGrpSpPr>
          <p:cNvPr id="142378" name="Group 54"/>
          <p:cNvGrpSpPr>
            <a:grpSpLocks/>
          </p:cNvGrpSpPr>
          <p:nvPr/>
        </p:nvGrpSpPr>
        <p:grpSpPr bwMode="auto">
          <a:xfrm rot="1155302">
            <a:off x="1331913" y="2492375"/>
            <a:ext cx="503237" cy="431800"/>
            <a:chOff x="431" y="3294"/>
            <a:chExt cx="317" cy="272"/>
          </a:xfrm>
        </p:grpSpPr>
        <p:sp>
          <p:nvSpPr>
            <p:cNvPr id="142397" name="Line 55"/>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2398" name="Line 56"/>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grpSp>
        <p:nvGrpSpPr>
          <p:cNvPr id="142379" name="Group 57"/>
          <p:cNvGrpSpPr>
            <a:grpSpLocks/>
          </p:cNvGrpSpPr>
          <p:nvPr/>
        </p:nvGrpSpPr>
        <p:grpSpPr bwMode="auto">
          <a:xfrm rot="1155302">
            <a:off x="1403350" y="3860800"/>
            <a:ext cx="503238" cy="431800"/>
            <a:chOff x="431" y="3294"/>
            <a:chExt cx="317" cy="272"/>
          </a:xfrm>
        </p:grpSpPr>
        <p:sp>
          <p:nvSpPr>
            <p:cNvPr id="142395" name="Line 58"/>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2396" name="Line 59"/>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grpSp>
        <p:nvGrpSpPr>
          <p:cNvPr id="142380" name="Group 60"/>
          <p:cNvGrpSpPr>
            <a:grpSpLocks/>
          </p:cNvGrpSpPr>
          <p:nvPr/>
        </p:nvGrpSpPr>
        <p:grpSpPr bwMode="auto">
          <a:xfrm rot="1155302">
            <a:off x="1258888" y="5229225"/>
            <a:ext cx="503237" cy="431800"/>
            <a:chOff x="431" y="3294"/>
            <a:chExt cx="317" cy="272"/>
          </a:xfrm>
        </p:grpSpPr>
        <p:sp>
          <p:nvSpPr>
            <p:cNvPr id="142393" name="Line 61"/>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2394" name="Line 62"/>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pic>
        <p:nvPicPr>
          <p:cNvPr id="142381" name="Picture 63"/>
          <p:cNvPicPr>
            <a:picLocks noChangeAspect="1" noChangeArrowheads="1"/>
          </p:cNvPicPr>
          <p:nvPr/>
        </p:nvPicPr>
        <p:blipFill>
          <a:blip r:embed="rId4"/>
          <a:srcRect/>
          <a:stretch>
            <a:fillRect/>
          </a:stretch>
        </p:blipFill>
        <p:spPr bwMode="auto">
          <a:xfrm>
            <a:off x="1692275" y="4076700"/>
            <a:ext cx="485775" cy="523875"/>
          </a:xfrm>
          <a:prstGeom prst="rect">
            <a:avLst/>
          </a:prstGeom>
          <a:noFill/>
          <a:ln w="9525">
            <a:noFill/>
            <a:miter lim="800000"/>
            <a:headEnd/>
            <a:tailEnd/>
          </a:ln>
        </p:spPr>
      </p:pic>
      <p:sp>
        <p:nvSpPr>
          <p:cNvPr id="142382" name="Text Box 65"/>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19B25E81-55FF-40F2-8C9E-49B8C2C01819}" type="slidenum">
              <a:rPr lang="fr-FR" sz="2400" b="1">
                <a:solidFill>
                  <a:schemeClr val="accent2"/>
                </a:solidFill>
              </a:rPr>
              <a:pPr algn="ctr" eaLnBrk="0" hangingPunct="0">
                <a:spcBef>
                  <a:spcPct val="50000"/>
                </a:spcBef>
              </a:pPr>
              <a:t>62</a:t>
            </a:fld>
            <a:endParaRPr lang="fr-FR" sz="2400" b="1">
              <a:solidFill>
                <a:schemeClr val="accent2"/>
              </a:solidFill>
            </a:endParaRPr>
          </a:p>
        </p:txBody>
      </p:sp>
      <p:pic>
        <p:nvPicPr>
          <p:cNvPr id="142383" name="Picture 66"/>
          <p:cNvPicPr>
            <a:picLocks noChangeAspect="1" noChangeArrowheads="1"/>
          </p:cNvPicPr>
          <p:nvPr/>
        </p:nvPicPr>
        <p:blipFill>
          <a:blip r:embed="rId4"/>
          <a:srcRect/>
          <a:stretch>
            <a:fillRect/>
          </a:stretch>
        </p:blipFill>
        <p:spPr bwMode="auto">
          <a:xfrm>
            <a:off x="1692275" y="4076700"/>
            <a:ext cx="485775" cy="523875"/>
          </a:xfrm>
          <a:prstGeom prst="rect">
            <a:avLst/>
          </a:prstGeom>
          <a:noFill/>
          <a:ln w="9525">
            <a:noFill/>
            <a:miter lim="800000"/>
            <a:headEnd/>
            <a:tailEnd/>
          </a:ln>
        </p:spPr>
      </p:pic>
      <p:pic>
        <p:nvPicPr>
          <p:cNvPr id="356420" name="Picture 68"/>
          <p:cNvPicPr>
            <a:picLocks noChangeAspect="1" noChangeArrowheads="1"/>
          </p:cNvPicPr>
          <p:nvPr/>
        </p:nvPicPr>
        <p:blipFill>
          <a:blip r:embed="rId5"/>
          <a:srcRect/>
          <a:stretch>
            <a:fillRect/>
          </a:stretch>
        </p:blipFill>
        <p:spPr bwMode="auto">
          <a:xfrm>
            <a:off x="7885113" y="3068638"/>
            <a:ext cx="1079500" cy="1247775"/>
          </a:xfrm>
          <a:prstGeom prst="rect">
            <a:avLst/>
          </a:prstGeom>
          <a:noFill/>
          <a:ln w="9525">
            <a:noFill/>
            <a:miter lim="800000"/>
            <a:headEnd/>
            <a:tailEnd/>
          </a:ln>
        </p:spPr>
      </p:pic>
      <p:sp>
        <p:nvSpPr>
          <p:cNvPr id="102408" name="AutoShape 8"/>
          <p:cNvSpPr>
            <a:spLocks noChangeArrowheads="1"/>
          </p:cNvSpPr>
          <p:nvPr/>
        </p:nvSpPr>
        <p:spPr bwMode="auto">
          <a:xfrm>
            <a:off x="5076825" y="2133600"/>
            <a:ext cx="2735263" cy="4535488"/>
          </a:xfrm>
          <a:prstGeom prst="wedgeEllipseCallout">
            <a:avLst>
              <a:gd name="adj1" fmla="val 73157"/>
              <a:gd name="adj2" fmla="val -20208"/>
            </a:avLst>
          </a:prstGeom>
          <a:solidFill>
            <a:schemeClr val="accent1"/>
          </a:solidFill>
          <a:ln w="9525">
            <a:solidFill>
              <a:schemeClr val="tx1"/>
            </a:solidFill>
            <a:miter lim="800000"/>
            <a:headEnd/>
            <a:tailEnd/>
          </a:ln>
        </p:spPr>
        <p:txBody>
          <a:bodyPr/>
          <a:lstStyle/>
          <a:p>
            <a:pPr algn="ctr" eaLnBrk="0" hangingPunct="0"/>
            <a:r>
              <a:rPr lang="en-US" sz="2000" b="1"/>
              <a:t>OK, thank you Mr Carapito. </a:t>
            </a:r>
            <a:br>
              <a:rPr lang="en-US" sz="2000" b="1"/>
            </a:br>
            <a:r>
              <a:rPr lang="en-US" sz="2000" b="1"/>
              <a:t>… Dear Professor, do you think pluralistic approaches should replace existing language learning? </a:t>
            </a:r>
            <a:endParaRPr lang="fr-FR" sz="2000" b="1"/>
          </a:p>
        </p:txBody>
      </p:sp>
      <p:pic>
        <p:nvPicPr>
          <p:cNvPr id="102407" name="Picture 7"/>
          <p:cNvPicPr>
            <a:picLocks noChangeAspect="1" noChangeArrowheads="1"/>
          </p:cNvPicPr>
          <p:nvPr/>
        </p:nvPicPr>
        <p:blipFill>
          <a:blip r:embed="rId6"/>
          <a:srcRect/>
          <a:stretch>
            <a:fillRect/>
          </a:stretch>
        </p:blipFill>
        <p:spPr bwMode="auto">
          <a:xfrm>
            <a:off x="8104188" y="476250"/>
            <a:ext cx="1039812" cy="2455863"/>
          </a:xfrm>
          <a:prstGeom prst="rect">
            <a:avLst/>
          </a:prstGeom>
          <a:noFill/>
          <a:ln w="9525">
            <a:noFill/>
            <a:round/>
            <a:headEnd/>
            <a:tailEnd/>
          </a:ln>
        </p:spPr>
      </p:pic>
      <p:sp>
        <p:nvSpPr>
          <p:cNvPr id="2" name="AutoShape 8"/>
          <p:cNvSpPr>
            <a:spLocks noChangeArrowheads="1"/>
          </p:cNvSpPr>
          <p:nvPr/>
        </p:nvSpPr>
        <p:spPr bwMode="auto">
          <a:xfrm>
            <a:off x="4356100" y="0"/>
            <a:ext cx="3744913" cy="1989138"/>
          </a:xfrm>
          <a:prstGeom prst="wedgeEllipseCallout">
            <a:avLst>
              <a:gd name="adj1" fmla="val 62463"/>
              <a:gd name="adj2" fmla="val 15361"/>
            </a:avLst>
          </a:prstGeom>
          <a:solidFill>
            <a:schemeClr val="accent1"/>
          </a:solidFill>
          <a:ln w="9525">
            <a:solidFill>
              <a:schemeClr val="tx1"/>
            </a:solidFill>
            <a:miter lim="800000"/>
            <a:headEnd/>
            <a:tailEnd/>
          </a:ln>
        </p:spPr>
        <p:txBody>
          <a:bodyPr/>
          <a:lstStyle/>
          <a:p>
            <a:pPr algn="ctr" eaLnBrk="0" hangingPunct="0"/>
            <a:r>
              <a:rPr lang="fr-FR" sz="2000" b="1"/>
              <a:t>I think it is time now  to repeat the question you had earlier for Professor Uhu.</a:t>
            </a:r>
            <a:endParaRPr lang="fr-FR" sz="2000">
              <a:solidFill>
                <a:schemeClr val="accent2"/>
              </a:solidFill>
            </a:endParaRPr>
          </a:p>
        </p:txBody>
      </p:sp>
      <p:grpSp>
        <p:nvGrpSpPr>
          <p:cNvPr id="12" name="Group 72"/>
          <p:cNvGrpSpPr>
            <a:grpSpLocks/>
          </p:cNvGrpSpPr>
          <p:nvPr/>
        </p:nvGrpSpPr>
        <p:grpSpPr bwMode="auto">
          <a:xfrm>
            <a:off x="0" y="0"/>
            <a:ext cx="1728788" cy="1858963"/>
            <a:chOff x="4195" y="981"/>
            <a:chExt cx="1452" cy="1481"/>
          </a:xfrm>
        </p:grpSpPr>
        <p:pic>
          <p:nvPicPr>
            <p:cNvPr id="142391" name="Picture 73"/>
            <p:cNvPicPr>
              <a:picLocks noChangeAspect="1" noChangeArrowheads="1"/>
            </p:cNvPicPr>
            <p:nvPr/>
          </p:nvPicPr>
          <p:blipFill>
            <a:blip r:embed="rId7"/>
            <a:srcRect/>
            <a:stretch>
              <a:fillRect/>
            </a:stretch>
          </p:blipFill>
          <p:spPr bwMode="auto">
            <a:xfrm>
              <a:off x="4424" y="981"/>
              <a:ext cx="1045" cy="1089"/>
            </a:xfrm>
            <a:prstGeom prst="rect">
              <a:avLst/>
            </a:prstGeom>
            <a:noFill/>
            <a:ln w="9525">
              <a:noFill/>
              <a:round/>
              <a:headEnd/>
              <a:tailEnd/>
            </a:ln>
          </p:spPr>
        </p:pic>
        <p:sp>
          <p:nvSpPr>
            <p:cNvPr id="142392" name="Text Box 74"/>
            <p:cNvSpPr txBox="1">
              <a:spLocks noChangeArrowheads="1"/>
            </p:cNvSpPr>
            <p:nvPr/>
          </p:nvSpPr>
          <p:spPr bwMode="auto">
            <a:xfrm>
              <a:off x="4195" y="2039"/>
              <a:ext cx="1452" cy="423"/>
            </a:xfrm>
            <a:prstGeom prst="rect">
              <a:avLst/>
            </a:prstGeom>
            <a:solidFill>
              <a:srgbClr val="DFE2FD"/>
            </a:solidFill>
            <a:ln w="12700">
              <a:solidFill>
                <a:schemeClr val="tx1"/>
              </a:solidFill>
              <a:miter lim="800000"/>
              <a:headEnd/>
              <a:tailEnd/>
            </a:ln>
          </p:spPr>
          <p:txBody>
            <a:bodyPr>
              <a:spAutoFit/>
            </a:bodyPr>
            <a:lstStyle/>
            <a:p>
              <a:pPr algn="ctr" eaLnBrk="0" hangingPunct="0">
                <a:spcBef>
                  <a:spcPct val="50000"/>
                </a:spcBef>
              </a:pPr>
              <a:r>
                <a:rPr lang="fr-FR" sz="1400" b="1"/>
                <a:t>Professor PhD Uhu</a:t>
              </a:r>
            </a:p>
          </p:txBody>
        </p:sp>
      </p:grpSp>
      <p:sp>
        <p:nvSpPr>
          <p:cNvPr id="356427" name="AutoShape 75"/>
          <p:cNvSpPr>
            <a:spLocks noChangeArrowheads="1"/>
          </p:cNvSpPr>
          <p:nvPr/>
        </p:nvSpPr>
        <p:spPr bwMode="auto">
          <a:xfrm>
            <a:off x="0" y="1700213"/>
            <a:ext cx="3851275" cy="4868862"/>
          </a:xfrm>
          <a:prstGeom prst="wedgeRoundRectCallout">
            <a:avLst>
              <a:gd name="adj1" fmla="val -24773"/>
              <a:gd name="adj2" fmla="val -63694"/>
              <a:gd name="adj3" fmla="val 16667"/>
            </a:avLst>
          </a:prstGeom>
          <a:solidFill>
            <a:srgbClr val="FFFFCC"/>
          </a:solidFill>
          <a:ln w="9525">
            <a:solidFill>
              <a:schemeClr val="tx1"/>
            </a:solidFill>
            <a:miter lim="800000"/>
            <a:headEnd/>
            <a:tailEnd/>
          </a:ln>
        </p:spPr>
        <p:txBody>
          <a:bodyPr/>
          <a:lstStyle/>
          <a:p>
            <a:pPr eaLnBrk="0" hangingPunct="0"/>
            <a:r>
              <a:rPr lang="fr-FR" b="1">
                <a:solidFill>
                  <a:srgbClr val="0000CC"/>
                </a:solidFill>
              </a:rPr>
              <a:t>      </a:t>
            </a:r>
            <a:r>
              <a:rPr lang="fr-FR" sz="2000" b="1">
                <a:solidFill>
                  <a:srgbClr val="FF3300"/>
                </a:solidFill>
              </a:rPr>
              <a:t>What?!?! </a:t>
            </a:r>
          </a:p>
        </p:txBody>
      </p:sp>
      <p:sp>
        <p:nvSpPr>
          <p:cNvPr id="356429" name="Text Box 77"/>
          <p:cNvSpPr txBox="1">
            <a:spLocks noChangeArrowheads="1"/>
          </p:cNvSpPr>
          <p:nvPr/>
        </p:nvSpPr>
        <p:spPr bwMode="auto">
          <a:xfrm>
            <a:off x="179388" y="2276475"/>
            <a:ext cx="3455987" cy="4211638"/>
          </a:xfrm>
          <a:prstGeom prst="rect">
            <a:avLst/>
          </a:prstGeom>
          <a:noFill/>
          <a:ln w="9525">
            <a:noFill/>
            <a:miter lim="800000"/>
            <a:headEnd/>
            <a:tailEnd/>
          </a:ln>
        </p:spPr>
        <p:txBody>
          <a:bodyPr>
            <a:spAutoFit/>
          </a:bodyPr>
          <a:lstStyle/>
          <a:p>
            <a:pPr eaLnBrk="0" hangingPunct="0"/>
            <a:r>
              <a:rPr lang="fr-FR" b="1"/>
              <a:t>Don’t you remember what I said about this </a:t>
            </a:r>
            <a:r>
              <a:rPr lang="fr-FR" b="1" i="1"/>
              <a:t>Integrated didactic approach</a:t>
            </a:r>
            <a:r>
              <a:rPr lang="fr-FR" b="1"/>
              <a:t>? Well, I repeat:</a:t>
            </a:r>
          </a:p>
          <a:p>
            <a:pPr eaLnBrk="0" hangingPunct="0"/>
            <a:r>
              <a:rPr lang="en-US" b="1" i="1"/>
              <a:t>“Integrated didactic approaches</a:t>
            </a:r>
            <a:r>
              <a:rPr lang="en-US" b="1"/>
              <a:t> are  directed towards helping learners to establish links between a limited number of languages, which are taught within the school curriculum.”</a:t>
            </a:r>
            <a:r>
              <a:rPr lang="en-US"/>
              <a:t> </a:t>
            </a:r>
            <a:endParaRPr lang="fr-FR" b="1"/>
          </a:p>
          <a:p>
            <a:pPr eaLnBrk="0" hangingPunct="0"/>
            <a:r>
              <a:rPr lang="fr-FR" b="1"/>
              <a:t>This should already be an answer to your question!</a:t>
            </a:r>
          </a:p>
          <a:p>
            <a:pPr eaLnBrk="0" hangingPunct="0"/>
            <a:r>
              <a:rPr lang="fr-FR" b="1"/>
              <a:t>Well, I think you need further explanations…</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500"/>
                                  </p:stCondLst>
                                  <p:childTnLst>
                                    <p:set>
                                      <p:cBhvr>
                                        <p:cTn id="6" dur="1" fill="hold">
                                          <p:stCondLst>
                                            <p:cond delay="0"/>
                                          </p:stCondLst>
                                        </p:cTn>
                                        <p:tgtEl>
                                          <p:spTgt spid="102407"/>
                                        </p:tgtEl>
                                        <p:attrNameLst>
                                          <p:attrName>style.visibility</p:attrName>
                                        </p:attrNameLst>
                                      </p:cBhvr>
                                      <p:to>
                                        <p:strVal val="visible"/>
                                      </p:to>
                                    </p:set>
                                    <p:anim calcmode="lin" valueType="num">
                                      <p:cBhvr>
                                        <p:cTn id="7" dur="2000" fill="hold"/>
                                        <p:tgtEl>
                                          <p:spTgt spid="102407"/>
                                        </p:tgtEl>
                                        <p:attrNameLst>
                                          <p:attrName>ppt_w</p:attrName>
                                        </p:attrNameLst>
                                      </p:cBhvr>
                                      <p:tavLst>
                                        <p:tav tm="0">
                                          <p:val>
                                            <p:fltVal val="0"/>
                                          </p:val>
                                        </p:tav>
                                        <p:tav tm="100000">
                                          <p:val>
                                            <p:strVal val="#ppt_w"/>
                                          </p:val>
                                        </p:tav>
                                      </p:tavLst>
                                    </p:anim>
                                    <p:anim calcmode="lin" valueType="num">
                                      <p:cBhvr>
                                        <p:cTn id="8" dur="2000" fill="hold"/>
                                        <p:tgtEl>
                                          <p:spTgt spid="102407"/>
                                        </p:tgtEl>
                                        <p:attrNameLst>
                                          <p:attrName>ppt_h</p:attrName>
                                        </p:attrNameLst>
                                      </p:cBhvr>
                                      <p:tavLst>
                                        <p:tav tm="0">
                                          <p:val>
                                            <p:fltVal val="0"/>
                                          </p:val>
                                        </p:tav>
                                        <p:tav tm="100000">
                                          <p:val>
                                            <p:strVal val="#ppt_h"/>
                                          </p:val>
                                        </p:tav>
                                      </p:tavLst>
                                    </p:anim>
                                    <p:animEffect transition="in" filter="fade">
                                      <p:cBhvr>
                                        <p:cTn id="9" dur="2000"/>
                                        <p:tgtEl>
                                          <p:spTgt spid="102407"/>
                                        </p:tgtEl>
                                      </p:cBhvr>
                                    </p:animEffect>
                                  </p:childTnLst>
                                </p:cTn>
                              </p:par>
                            </p:childTnLst>
                          </p:cTn>
                        </p:par>
                        <p:par>
                          <p:cTn id="10" fill="hold">
                            <p:stCondLst>
                              <p:cond delay="2500"/>
                            </p:stCondLst>
                            <p:childTnLst>
                              <p:par>
                                <p:cTn id="11" presetID="22" presetClass="entr" presetSubtype="1"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ntr" presetSubtype="8" fill="hold" nodeType="clickEffect">
                                  <p:stCondLst>
                                    <p:cond delay="0"/>
                                  </p:stCondLst>
                                  <p:childTnLst>
                                    <p:set>
                                      <p:cBhvr>
                                        <p:cTn id="17" dur="1" fill="hold">
                                          <p:stCondLst>
                                            <p:cond delay="0"/>
                                          </p:stCondLst>
                                        </p:cTn>
                                        <p:tgtEl>
                                          <p:spTgt spid="356420"/>
                                        </p:tgtEl>
                                        <p:attrNameLst>
                                          <p:attrName>style.visibility</p:attrName>
                                        </p:attrNameLst>
                                      </p:cBhvr>
                                      <p:to>
                                        <p:strVal val="visible"/>
                                      </p:to>
                                    </p:set>
                                    <p:anim calcmode="lin" valueType="num">
                                      <p:cBhvr additive="base">
                                        <p:cTn id="18" dur="1000" fill="hold"/>
                                        <p:tgtEl>
                                          <p:spTgt spid="356420"/>
                                        </p:tgtEl>
                                        <p:attrNameLst>
                                          <p:attrName>ppt_x</p:attrName>
                                        </p:attrNameLst>
                                      </p:cBhvr>
                                      <p:tavLst>
                                        <p:tav tm="0">
                                          <p:val>
                                            <p:strVal val="0-#ppt_w/2"/>
                                          </p:val>
                                        </p:tav>
                                        <p:tav tm="100000">
                                          <p:val>
                                            <p:strVal val="#ppt_x"/>
                                          </p:val>
                                        </p:tav>
                                      </p:tavLst>
                                    </p:anim>
                                    <p:anim calcmode="lin" valueType="num">
                                      <p:cBhvr additive="base">
                                        <p:cTn id="19" dur="1000" fill="hold"/>
                                        <p:tgtEl>
                                          <p:spTgt spid="356420"/>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2" presetClass="entr" presetSubtype="2" fill="hold" grpId="0" nodeType="afterEffect">
                                  <p:stCondLst>
                                    <p:cond delay="500"/>
                                  </p:stCondLst>
                                  <p:childTnLst>
                                    <p:set>
                                      <p:cBhvr>
                                        <p:cTn id="22" dur="1" fill="hold">
                                          <p:stCondLst>
                                            <p:cond delay="0"/>
                                          </p:stCondLst>
                                        </p:cTn>
                                        <p:tgtEl>
                                          <p:spTgt spid="102408"/>
                                        </p:tgtEl>
                                        <p:attrNameLst>
                                          <p:attrName>style.visibility</p:attrName>
                                        </p:attrNameLst>
                                      </p:cBhvr>
                                      <p:to>
                                        <p:strVal val="visible"/>
                                      </p:to>
                                    </p:set>
                                    <p:animEffect transition="in" filter="wipe(right)">
                                      <p:cBhvr>
                                        <p:cTn id="23" dur="1000"/>
                                        <p:tgtEl>
                                          <p:spTgt spid="102408"/>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ntr" presetSubtype="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2000" fill="hold"/>
                                        <p:tgtEl>
                                          <p:spTgt spid="12"/>
                                        </p:tgtEl>
                                        <p:attrNameLst>
                                          <p:attrName>ppt_x</p:attrName>
                                        </p:attrNameLst>
                                      </p:cBhvr>
                                      <p:tavLst>
                                        <p:tav tm="0">
                                          <p:val>
                                            <p:strVal val="#ppt_x"/>
                                          </p:val>
                                        </p:tav>
                                        <p:tav tm="100000">
                                          <p:val>
                                            <p:strVal val="#ppt_x"/>
                                          </p:val>
                                        </p:tav>
                                      </p:tavLst>
                                    </p:anim>
                                    <p:anim calcmode="lin" valueType="num">
                                      <p:cBhvr additive="base">
                                        <p:cTn id="29" dur="2000" fill="hold"/>
                                        <p:tgtEl>
                                          <p:spTgt spid="12"/>
                                        </p:tgtEl>
                                        <p:attrNameLst>
                                          <p:attrName>ppt_y</p:attrName>
                                        </p:attrNameLst>
                                      </p:cBhvr>
                                      <p:tavLst>
                                        <p:tav tm="0">
                                          <p:val>
                                            <p:strVal val="0-#ppt_h/2"/>
                                          </p:val>
                                        </p:tav>
                                        <p:tav tm="100000">
                                          <p:val>
                                            <p:strVal val="#ppt_y"/>
                                          </p:val>
                                        </p:tav>
                                      </p:tavLst>
                                    </p:anim>
                                  </p:childTnLst>
                                </p:cTn>
                              </p:par>
                            </p:childTnLst>
                          </p:cTn>
                        </p:par>
                        <p:par>
                          <p:cTn id="30" fill="hold">
                            <p:stCondLst>
                              <p:cond delay="2000"/>
                            </p:stCondLst>
                            <p:childTnLst>
                              <p:par>
                                <p:cTn id="31" presetID="22" presetClass="entr" presetSubtype="1" fill="hold" grpId="0" nodeType="afterEffect">
                                  <p:stCondLst>
                                    <p:cond delay="500"/>
                                  </p:stCondLst>
                                  <p:childTnLst>
                                    <p:set>
                                      <p:cBhvr>
                                        <p:cTn id="32" dur="1" fill="hold">
                                          <p:stCondLst>
                                            <p:cond delay="0"/>
                                          </p:stCondLst>
                                        </p:cTn>
                                        <p:tgtEl>
                                          <p:spTgt spid="356427"/>
                                        </p:tgtEl>
                                        <p:attrNameLst>
                                          <p:attrName>style.visibility</p:attrName>
                                        </p:attrNameLst>
                                      </p:cBhvr>
                                      <p:to>
                                        <p:strVal val="visible"/>
                                      </p:to>
                                    </p:set>
                                    <p:animEffect transition="in" filter="wipe(up)">
                                      <p:cBhvr>
                                        <p:cTn id="33" dur="1000"/>
                                        <p:tgtEl>
                                          <p:spTgt spid="356427"/>
                                        </p:tgtEl>
                                      </p:cBhvr>
                                    </p:animEffect>
                                  </p:childTnLst>
                                </p:cTn>
                              </p:par>
                            </p:childTnLst>
                          </p:cTn>
                        </p:par>
                        <p:par>
                          <p:cTn id="34" fill="hold">
                            <p:stCondLst>
                              <p:cond delay="3500"/>
                            </p:stCondLst>
                            <p:childTnLst>
                              <p:par>
                                <p:cTn id="35" presetID="22" presetClass="entr" presetSubtype="1" fill="hold" grpId="0" nodeType="afterEffect">
                                  <p:stCondLst>
                                    <p:cond delay="1000"/>
                                  </p:stCondLst>
                                  <p:childTnLst>
                                    <p:set>
                                      <p:cBhvr>
                                        <p:cTn id="36" dur="1" fill="hold">
                                          <p:stCondLst>
                                            <p:cond delay="0"/>
                                          </p:stCondLst>
                                        </p:cTn>
                                        <p:tgtEl>
                                          <p:spTgt spid="356429"/>
                                        </p:tgtEl>
                                        <p:attrNameLst>
                                          <p:attrName>style.visibility</p:attrName>
                                        </p:attrNameLst>
                                      </p:cBhvr>
                                      <p:to>
                                        <p:strVal val="visible"/>
                                      </p:to>
                                    </p:set>
                                    <p:animEffect transition="in" filter="wipe(up)">
                                      <p:cBhvr>
                                        <p:cTn id="37" dur="1000"/>
                                        <p:tgtEl>
                                          <p:spTgt spid="356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P spid="2" grpId="0" animBg="1"/>
      <p:bldP spid="356427" grpId="0" animBg="1"/>
      <p:bldP spid="35642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6"/>
          <p:cNvSpPr>
            <a:spLocks noGrp="1" noChangeArrowheads="1"/>
          </p:cNvSpPr>
          <p:nvPr>
            <p:ph type="sldNum" sz="quarter" idx="12"/>
          </p:nvPr>
        </p:nvSpPr>
        <p:spPr>
          <a:noFill/>
          <a:ln>
            <a:miter lim="800000"/>
            <a:headEnd/>
            <a:tailEnd/>
          </a:ln>
        </p:spPr>
        <p:txBody>
          <a:bodyPr/>
          <a:lstStyle/>
          <a:p>
            <a:fld id="{3E0654B2-2E98-456E-930A-B96F8543B94C}" type="slidenum">
              <a:rPr lang="fr-FR" smtClean="0"/>
              <a:pPr/>
              <a:t>63</a:t>
            </a:fld>
            <a:endParaRPr lang="fr-FR" smtClean="0"/>
          </a:p>
        </p:txBody>
      </p:sp>
      <p:pic>
        <p:nvPicPr>
          <p:cNvPr id="144386" name="Picture 2"/>
          <p:cNvPicPr>
            <a:picLocks noChangeAspect="1" noChangeArrowheads="1"/>
          </p:cNvPicPr>
          <p:nvPr/>
        </p:nvPicPr>
        <p:blipFill>
          <a:blip r:embed="rId3"/>
          <a:srcRect/>
          <a:stretch>
            <a:fillRect/>
          </a:stretch>
        </p:blipFill>
        <p:spPr bwMode="auto">
          <a:xfrm>
            <a:off x="2609850" y="0"/>
            <a:ext cx="6534150" cy="6858000"/>
          </a:xfrm>
          <a:prstGeom prst="rect">
            <a:avLst/>
          </a:prstGeom>
          <a:noFill/>
          <a:ln w="9525">
            <a:noFill/>
            <a:miter lim="800000"/>
            <a:headEnd/>
            <a:tailEnd/>
          </a:ln>
        </p:spPr>
      </p:pic>
      <p:sp>
        <p:nvSpPr>
          <p:cNvPr id="144387" name="Text Box 3"/>
          <p:cNvSpPr txBox="1">
            <a:spLocks noChangeArrowheads="1"/>
          </p:cNvSpPr>
          <p:nvPr/>
        </p:nvSpPr>
        <p:spPr bwMode="auto">
          <a:xfrm>
            <a:off x="0" y="11113"/>
            <a:ext cx="2339975" cy="6846887"/>
          </a:xfrm>
          <a:prstGeom prst="rect">
            <a:avLst/>
          </a:prstGeom>
          <a:solidFill>
            <a:srgbClr val="CCEFFC"/>
          </a:solidFill>
          <a:ln w="9525">
            <a:noFill/>
            <a:miter lim="800000"/>
            <a:headEnd/>
            <a:tailEnd/>
          </a:ln>
        </p:spPr>
        <p:txBody>
          <a:bodyPr/>
          <a:lstStyle/>
          <a:p>
            <a:pPr eaLnBrk="0" hangingPunct="0">
              <a:lnSpc>
                <a:spcPct val="80000"/>
              </a:lnSpc>
              <a:spcBef>
                <a:spcPct val="50000"/>
              </a:spcBef>
            </a:pPr>
            <a:endParaRPr lang="en-US" b="1"/>
          </a:p>
        </p:txBody>
      </p:sp>
      <p:sp>
        <p:nvSpPr>
          <p:cNvPr id="144388" name="Text Box 4"/>
          <p:cNvSpPr txBox="1">
            <a:spLocks noChangeArrowheads="1"/>
          </p:cNvSpPr>
          <p:nvPr/>
        </p:nvSpPr>
        <p:spPr bwMode="auto">
          <a:xfrm>
            <a:off x="5003800" y="1268413"/>
            <a:ext cx="4032250" cy="476250"/>
          </a:xfrm>
          <a:prstGeom prst="rect">
            <a:avLst/>
          </a:prstGeom>
          <a:solidFill>
            <a:srgbClr val="CC3300"/>
          </a:solidFill>
          <a:ln w="19050">
            <a:solidFill>
              <a:schemeClr val="tx1"/>
            </a:solidFill>
            <a:miter lim="800000"/>
            <a:headEnd/>
            <a:tailEnd/>
          </a:ln>
        </p:spPr>
        <p:txBody>
          <a:bodyPr>
            <a:spAutoFit/>
          </a:bodyPr>
          <a:lstStyle/>
          <a:p>
            <a:pPr algn="ctr" eaLnBrk="0" hangingPunct="0">
              <a:spcBef>
                <a:spcPct val="50000"/>
              </a:spcBef>
              <a:tabLst>
                <a:tab pos="1793875" algn="l"/>
              </a:tabLst>
            </a:pPr>
            <a:r>
              <a:rPr lang="fr-FR" sz="2400" b="1">
                <a:solidFill>
                  <a:schemeClr val="bg1"/>
                </a:solidFill>
              </a:rPr>
              <a:t>(German after English)</a:t>
            </a:r>
          </a:p>
        </p:txBody>
      </p:sp>
      <p:sp>
        <p:nvSpPr>
          <p:cNvPr id="144389" name="Text Box 5"/>
          <p:cNvSpPr txBox="1">
            <a:spLocks noChangeArrowheads="1"/>
          </p:cNvSpPr>
          <p:nvPr/>
        </p:nvSpPr>
        <p:spPr bwMode="auto">
          <a:xfrm>
            <a:off x="0" y="3333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CAKE</a:t>
            </a:r>
          </a:p>
        </p:txBody>
      </p:sp>
      <p:sp>
        <p:nvSpPr>
          <p:cNvPr id="144390" name="Text Box 6"/>
          <p:cNvSpPr txBox="1">
            <a:spLocks noChangeArrowheads="1"/>
          </p:cNvSpPr>
          <p:nvPr/>
        </p:nvSpPr>
        <p:spPr bwMode="auto">
          <a:xfrm>
            <a:off x="0" y="0"/>
            <a:ext cx="2339975" cy="6846888"/>
          </a:xfrm>
          <a:prstGeom prst="rect">
            <a:avLst/>
          </a:prstGeom>
          <a:solidFill>
            <a:srgbClr val="CCEFFC"/>
          </a:solidFill>
          <a:ln w="9525">
            <a:noFill/>
            <a:miter lim="800000"/>
            <a:headEnd/>
            <a:tailEnd/>
          </a:ln>
        </p:spPr>
        <p:txBody>
          <a:bodyPr/>
          <a:lstStyle/>
          <a:p>
            <a:pPr eaLnBrk="0" hangingPunct="0">
              <a:lnSpc>
                <a:spcPct val="80000"/>
              </a:lnSpc>
              <a:spcBef>
                <a:spcPct val="50000"/>
              </a:spcBef>
            </a:pPr>
            <a:endParaRPr lang="en-US" b="1"/>
          </a:p>
        </p:txBody>
      </p:sp>
      <p:sp>
        <p:nvSpPr>
          <p:cNvPr id="144391" name="Text Box 7"/>
          <p:cNvSpPr txBox="1">
            <a:spLocks noChangeArrowheads="1"/>
          </p:cNvSpPr>
          <p:nvPr/>
        </p:nvSpPr>
        <p:spPr bwMode="auto">
          <a:xfrm>
            <a:off x="0" y="3333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CAKE</a:t>
            </a:r>
          </a:p>
        </p:txBody>
      </p:sp>
      <p:sp>
        <p:nvSpPr>
          <p:cNvPr id="144392" name="Text Box 8"/>
          <p:cNvSpPr txBox="1">
            <a:spLocks noChangeArrowheads="1"/>
          </p:cNvSpPr>
          <p:nvPr/>
        </p:nvSpPr>
        <p:spPr bwMode="auto">
          <a:xfrm>
            <a:off x="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a:t>CARD</a:t>
            </a:r>
          </a:p>
        </p:txBody>
      </p:sp>
      <p:sp>
        <p:nvSpPr>
          <p:cNvPr id="144393" name="Text Box 9"/>
          <p:cNvSpPr txBox="1">
            <a:spLocks noChangeArrowheads="1"/>
          </p:cNvSpPr>
          <p:nvPr/>
        </p:nvSpPr>
        <p:spPr bwMode="auto">
          <a:xfrm>
            <a:off x="0" y="14128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CAT</a:t>
            </a:r>
          </a:p>
        </p:txBody>
      </p:sp>
      <p:sp>
        <p:nvSpPr>
          <p:cNvPr id="144394" name="Text Box 10"/>
          <p:cNvSpPr txBox="1">
            <a:spLocks noChangeArrowheads="1"/>
          </p:cNvSpPr>
          <p:nvPr/>
        </p:nvSpPr>
        <p:spPr bwMode="auto">
          <a:xfrm>
            <a:off x="0" y="1989138"/>
            <a:ext cx="865188" cy="336550"/>
          </a:xfrm>
          <a:prstGeom prst="rect">
            <a:avLst/>
          </a:prstGeom>
          <a:noFill/>
          <a:ln w="9525">
            <a:noFill/>
            <a:miter lim="800000"/>
            <a:headEnd/>
            <a:tailEnd/>
          </a:ln>
        </p:spPr>
        <p:txBody>
          <a:bodyPr>
            <a:spAutoFit/>
          </a:bodyPr>
          <a:lstStyle/>
          <a:p>
            <a:pPr eaLnBrk="0" hangingPunct="0">
              <a:spcBef>
                <a:spcPct val="50000"/>
              </a:spcBef>
            </a:pPr>
            <a:r>
              <a:rPr lang="en-US" sz="1600"/>
              <a:t>COMB</a:t>
            </a:r>
          </a:p>
        </p:txBody>
      </p:sp>
      <p:sp>
        <p:nvSpPr>
          <p:cNvPr id="144395" name="Text Box 11"/>
          <p:cNvSpPr txBox="1">
            <a:spLocks noChangeArrowheads="1"/>
          </p:cNvSpPr>
          <p:nvPr/>
        </p:nvSpPr>
        <p:spPr bwMode="auto">
          <a:xfrm>
            <a:off x="0" y="2565400"/>
            <a:ext cx="865188" cy="336550"/>
          </a:xfrm>
          <a:prstGeom prst="rect">
            <a:avLst/>
          </a:prstGeom>
          <a:noFill/>
          <a:ln w="9525">
            <a:noFill/>
            <a:miter lim="800000"/>
            <a:headEnd/>
            <a:tailEnd/>
          </a:ln>
        </p:spPr>
        <p:txBody>
          <a:bodyPr>
            <a:spAutoFit/>
          </a:bodyPr>
          <a:lstStyle/>
          <a:p>
            <a:pPr eaLnBrk="0" hangingPunct="0">
              <a:spcBef>
                <a:spcPct val="50000"/>
              </a:spcBef>
            </a:pPr>
            <a:r>
              <a:rPr lang="en-US" sz="1600"/>
              <a:t>COME</a:t>
            </a:r>
          </a:p>
        </p:txBody>
      </p:sp>
      <p:sp>
        <p:nvSpPr>
          <p:cNvPr id="144396" name="Text Box 12"/>
          <p:cNvSpPr txBox="1">
            <a:spLocks noChangeArrowheads="1"/>
          </p:cNvSpPr>
          <p:nvPr/>
        </p:nvSpPr>
        <p:spPr bwMode="auto">
          <a:xfrm>
            <a:off x="0" y="3260725"/>
            <a:ext cx="865188" cy="336550"/>
          </a:xfrm>
          <a:prstGeom prst="rect">
            <a:avLst/>
          </a:prstGeom>
          <a:noFill/>
          <a:ln w="9525">
            <a:noFill/>
            <a:miter lim="800000"/>
            <a:headEnd/>
            <a:tailEnd/>
          </a:ln>
        </p:spPr>
        <p:txBody>
          <a:bodyPr>
            <a:spAutoFit/>
          </a:bodyPr>
          <a:lstStyle/>
          <a:p>
            <a:pPr eaLnBrk="0" hangingPunct="0">
              <a:spcBef>
                <a:spcPct val="50000"/>
              </a:spcBef>
            </a:pPr>
            <a:r>
              <a:rPr lang="en-US" sz="1600"/>
              <a:t>COOK</a:t>
            </a:r>
          </a:p>
        </p:txBody>
      </p:sp>
      <p:sp>
        <p:nvSpPr>
          <p:cNvPr id="144397" name="Text Box 13"/>
          <p:cNvSpPr txBox="1">
            <a:spLocks noChangeArrowheads="1"/>
          </p:cNvSpPr>
          <p:nvPr/>
        </p:nvSpPr>
        <p:spPr bwMode="auto">
          <a:xfrm>
            <a:off x="0" y="3933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DOOR</a:t>
            </a:r>
          </a:p>
        </p:txBody>
      </p:sp>
      <p:sp>
        <p:nvSpPr>
          <p:cNvPr id="144398" name="Text Box 14"/>
          <p:cNvSpPr txBox="1">
            <a:spLocks noChangeArrowheads="1"/>
          </p:cNvSpPr>
          <p:nvPr/>
        </p:nvSpPr>
        <p:spPr bwMode="auto">
          <a:xfrm>
            <a:off x="0" y="4581525"/>
            <a:ext cx="865188" cy="336550"/>
          </a:xfrm>
          <a:prstGeom prst="rect">
            <a:avLst/>
          </a:prstGeom>
          <a:noFill/>
          <a:ln w="9525">
            <a:noFill/>
            <a:miter lim="800000"/>
            <a:headEnd/>
            <a:tailEnd/>
          </a:ln>
        </p:spPr>
        <p:txBody>
          <a:bodyPr>
            <a:spAutoFit/>
          </a:bodyPr>
          <a:lstStyle/>
          <a:p>
            <a:pPr eaLnBrk="0" hangingPunct="0">
              <a:spcBef>
                <a:spcPct val="50000"/>
              </a:spcBef>
            </a:pPr>
            <a:r>
              <a:rPr lang="en-US" sz="1600"/>
              <a:t>DRINK</a:t>
            </a:r>
          </a:p>
        </p:txBody>
      </p:sp>
      <p:sp>
        <p:nvSpPr>
          <p:cNvPr id="144399" name="Text Box 15"/>
          <p:cNvSpPr txBox="1">
            <a:spLocks noChangeArrowheads="1"/>
          </p:cNvSpPr>
          <p:nvPr/>
        </p:nvSpPr>
        <p:spPr bwMode="auto">
          <a:xfrm>
            <a:off x="0" y="5300663"/>
            <a:ext cx="865188" cy="336550"/>
          </a:xfrm>
          <a:prstGeom prst="rect">
            <a:avLst/>
          </a:prstGeom>
          <a:noFill/>
          <a:ln w="9525">
            <a:noFill/>
            <a:miter lim="800000"/>
            <a:headEnd/>
            <a:tailEnd/>
          </a:ln>
        </p:spPr>
        <p:txBody>
          <a:bodyPr>
            <a:spAutoFit/>
          </a:bodyPr>
          <a:lstStyle/>
          <a:p>
            <a:pPr eaLnBrk="0" hangingPunct="0">
              <a:spcBef>
                <a:spcPct val="50000"/>
              </a:spcBef>
            </a:pPr>
            <a:r>
              <a:rPr lang="en-US" sz="1600"/>
              <a:t>EAT</a:t>
            </a:r>
          </a:p>
        </p:txBody>
      </p:sp>
      <p:sp>
        <p:nvSpPr>
          <p:cNvPr id="144400" name="Text Box 16"/>
          <p:cNvSpPr txBox="1">
            <a:spLocks noChangeArrowheads="1"/>
          </p:cNvSpPr>
          <p:nvPr/>
        </p:nvSpPr>
        <p:spPr bwMode="auto">
          <a:xfrm>
            <a:off x="0" y="6092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GIVE</a:t>
            </a:r>
          </a:p>
        </p:txBody>
      </p:sp>
      <p:sp>
        <p:nvSpPr>
          <p:cNvPr id="144401" name="Text Box 17"/>
          <p:cNvSpPr txBox="1">
            <a:spLocks noChangeArrowheads="1"/>
          </p:cNvSpPr>
          <p:nvPr/>
        </p:nvSpPr>
        <p:spPr bwMode="auto">
          <a:xfrm>
            <a:off x="1258888" y="333375"/>
            <a:ext cx="865187" cy="336550"/>
          </a:xfrm>
          <a:prstGeom prst="rect">
            <a:avLst/>
          </a:prstGeom>
          <a:noFill/>
          <a:ln w="9525">
            <a:noFill/>
            <a:miter lim="800000"/>
            <a:headEnd/>
            <a:tailEnd/>
          </a:ln>
        </p:spPr>
        <p:txBody>
          <a:bodyPr>
            <a:spAutoFit/>
          </a:bodyPr>
          <a:lstStyle/>
          <a:p>
            <a:pPr eaLnBrk="0" hangingPunct="0">
              <a:spcBef>
                <a:spcPct val="50000"/>
              </a:spcBef>
            </a:pPr>
            <a:r>
              <a:rPr lang="en-US" sz="1600"/>
              <a:t>HAVE</a:t>
            </a:r>
          </a:p>
        </p:txBody>
      </p:sp>
      <p:sp>
        <p:nvSpPr>
          <p:cNvPr id="144402" name="Text Box 18"/>
          <p:cNvSpPr txBox="1">
            <a:spLocks noChangeArrowheads="1"/>
          </p:cNvSpPr>
          <p:nvPr/>
        </p:nvSpPr>
        <p:spPr bwMode="auto">
          <a:xfrm>
            <a:off x="118745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a:t>HOPE</a:t>
            </a:r>
          </a:p>
        </p:txBody>
      </p:sp>
      <p:sp>
        <p:nvSpPr>
          <p:cNvPr id="144403" name="Text Box 19"/>
          <p:cNvSpPr txBox="1">
            <a:spLocks noChangeArrowheads="1"/>
          </p:cNvSpPr>
          <p:nvPr/>
        </p:nvSpPr>
        <p:spPr bwMode="auto">
          <a:xfrm>
            <a:off x="1187450" y="1412875"/>
            <a:ext cx="1223963" cy="336550"/>
          </a:xfrm>
          <a:prstGeom prst="rect">
            <a:avLst/>
          </a:prstGeom>
          <a:noFill/>
          <a:ln w="9525">
            <a:noFill/>
            <a:miter lim="800000"/>
            <a:headEnd/>
            <a:tailEnd/>
          </a:ln>
        </p:spPr>
        <p:txBody>
          <a:bodyPr>
            <a:spAutoFit/>
          </a:bodyPr>
          <a:lstStyle/>
          <a:p>
            <a:pPr eaLnBrk="0" hangingPunct="0">
              <a:spcBef>
                <a:spcPct val="50000"/>
              </a:spcBef>
            </a:pPr>
            <a:r>
              <a:rPr lang="en-US" sz="1600"/>
              <a:t>HUNDRED</a:t>
            </a:r>
          </a:p>
        </p:txBody>
      </p:sp>
      <p:sp>
        <p:nvSpPr>
          <p:cNvPr id="144404" name="Text Box 20"/>
          <p:cNvSpPr txBox="1">
            <a:spLocks noChangeArrowheads="1"/>
          </p:cNvSpPr>
          <p:nvPr/>
        </p:nvSpPr>
        <p:spPr bwMode="auto">
          <a:xfrm>
            <a:off x="1187450" y="1989138"/>
            <a:ext cx="865188" cy="336550"/>
          </a:xfrm>
          <a:prstGeom prst="rect">
            <a:avLst/>
          </a:prstGeom>
          <a:noFill/>
          <a:ln w="9525">
            <a:noFill/>
            <a:miter lim="800000"/>
            <a:headEnd/>
            <a:tailEnd/>
          </a:ln>
        </p:spPr>
        <p:txBody>
          <a:bodyPr>
            <a:spAutoFit/>
          </a:bodyPr>
          <a:lstStyle/>
          <a:p>
            <a:pPr eaLnBrk="0" hangingPunct="0">
              <a:spcBef>
                <a:spcPct val="50000"/>
              </a:spcBef>
            </a:pPr>
            <a:r>
              <a:rPr lang="en-US" sz="1600"/>
              <a:t>MAKE</a:t>
            </a:r>
          </a:p>
        </p:txBody>
      </p:sp>
      <p:sp>
        <p:nvSpPr>
          <p:cNvPr id="144405" name="Text Box 21"/>
          <p:cNvSpPr txBox="1">
            <a:spLocks noChangeArrowheads="1"/>
          </p:cNvSpPr>
          <p:nvPr/>
        </p:nvSpPr>
        <p:spPr bwMode="auto">
          <a:xfrm>
            <a:off x="1185863" y="2565400"/>
            <a:ext cx="865187" cy="336550"/>
          </a:xfrm>
          <a:prstGeom prst="rect">
            <a:avLst/>
          </a:prstGeom>
          <a:noFill/>
          <a:ln w="9525">
            <a:noFill/>
            <a:miter lim="800000"/>
            <a:headEnd/>
            <a:tailEnd/>
          </a:ln>
        </p:spPr>
        <p:txBody>
          <a:bodyPr>
            <a:spAutoFit/>
          </a:bodyPr>
          <a:lstStyle/>
          <a:p>
            <a:pPr eaLnBrk="0" hangingPunct="0">
              <a:spcBef>
                <a:spcPct val="50000"/>
              </a:spcBef>
            </a:pPr>
            <a:r>
              <a:rPr lang="en-US" sz="1600"/>
              <a:t>OPEN</a:t>
            </a:r>
          </a:p>
        </p:txBody>
      </p:sp>
      <p:sp>
        <p:nvSpPr>
          <p:cNvPr id="144406" name="Text Box 22"/>
          <p:cNvSpPr txBox="1">
            <a:spLocks noChangeArrowheads="1"/>
          </p:cNvSpPr>
          <p:nvPr/>
        </p:nvSpPr>
        <p:spPr bwMode="auto">
          <a:xfrm>
            <a:off x="1185863" y="3260725"/>
            <a:ext cx="865187" cy="336550"/>
          </a:xfrm>
          <a:prstGeom prst="rect">
            <a:avLst/>
          </a:prstGeom>
          <a:noFill/>
          <a:ln w="9525">
            <a:noFill/>
            <a:miter lim="800000"/>
            <a:headEnd/>
            <a:tailEnd/>
          </a:ln>
        </p:spPr>
        <p:txBody>
          <a:bodyPr>
            <a:spAutoFit/>
          </a:bodyPr>
          <a:lstStyle/>
          <a:p>
            <a:pPr eaLnBrk="0" hangingPunct="0">
              <a:spcBef>
                <a:spcPct val="50000"/>
              </a:spcBef>
            </a:pPr>
            <a:r>
              <a:rPr lang="en-US" sz="1600"/>
              <a:t>OVER</a:t>
            </a:r>
          </a:p>
        </p:txBody>
      </p:sp>
      <p:sp>
        <p:nvSpPr>
          <p:cNvPr id="144407" name="Text Box 23"/>
          <p:cNvSpPr txBox="1">
            <a:spLocks noChangeArrowheads="1"/>
          </p:cNvSpPr>
          <p:nvPr/>
        </p:nvSpPr>
        <p:spPr bwMode="auto">
          <a:xfrm>
            <a:off x="1185863" y="3933825"/>
            <a:ext cx="1082675" cy="336550"/>
          </a:xfrm>
          <a:prstGeom prst="rect">
            <a:avLst/>
          </a:prstGeom>
          <a:noFill/>
          <a:ln w="9525">
            <a:noFill/>
            <a:miter lim="800000"/>
            <a:headEnd/>
            <a:tailEnd/>
          </a:ln>
        </p:spPr>
        <p:txBody>
          <a:bodyPr>
            <a:spAutoFit/>
          </a:bodyPr>
          <a:lstStyle/>
          <a:p>
            <a:pPr eaLnBrk="0" hangingPunct="0">
              <a:spcBef>
                <a:spcPct val="50000"/>
              </a:spcBef>
            </a:pPr>
            <a:r>
              <a:rPr lang="en-US" sz="1600"/>
              <a:t>POUND</a:t>
            </a:r>
          </a:p>
        </p:txBody>
      </p:sp>
      <p:sp>
        <p:nvSpPr>
          <p:cNvPr id="144408" name="Text Box 24"/>
          <p:cNvSpPr txBox="1">
            <a:spLocks noChangeArrowheads="1"/>
          </p:cNvSpPr>
          <p:nvPr/>
        </p:nvSpPr>
        <p:spPr bwMode="auto">
          <a:xfrm>
            <a:off x="1185863" y="4581525"/>
            <a:ext cx="1154112" cy="336550"/>
          </a:xfrm>
          <a:prstGeom prst="rect">
            <a:avLst/>
          </a:prstGeom>
          <a:noFill/>
          <a:ln w="9525">
            <a:noFill/>
            <a:miter lim="800000"/>
            <a:headEnd/>
            <a:tailEnd/>
          </a:ln>
        </p:spPr>
        <p:txBody>
          <a:bodyPr>
            <a:spAutoFit/>
          </a:bodyPr>
          <a:lstStyle/>
          <a:p>
            <a:pPr eaLnBrk="0" hangingPunct="0">
              <a:spcBef>
                <a:spcPct val="50000"/>
              </a:spcBef>
            </a:pPr>
            <a:r>
              <a:rPr lang="en-US" sz="1600"/>
              <a:t>SEVEN</a:t>
            </a:r>
          </a:p>
        </p:txBody>
      </p:sp>
      <p:sp>
        <p:nvSpPr>
          <p:cNvPr id="144409" name="Text Box 25"/>
          <p:cNvSpPr txBox="1">
            <a:spLocks noChangeArrowheads="1"/>
          </p:cNvSpPr>
          <p:nvPr/>
        </p:nvSpPr>
        <p:spPr bwMode="auto">
          <a:xfrm>
            <a:off x="1185863" y="5324475"/>
            <a:ext cx="865187" cy="336550"/>
          </a:xfrm>
          <a:prstGeom prst="rect">
            <a:avLst/>
          </a:prstGeom>
          <a:noFill/>
          <a:ln w="9525">
            <a:noFill/>
            <a:miter lim="800000"/>
            <a:headEnd/>
            <a:tailEnd/>
          </a:ln>
        </p:spPr>
        <p:txBody>
          <a:bodyPr>
            <a:spAutoFit/>
          </a:bodyPr>
          <a:lstStyle/>
          <a:p>
            <a:pPr eaLnBrk="0" hangingPunct="0">
              <a:spcBef>
                <a:spcPct val="50000"/>
              </a:spcBef>
            </a:pPr>
            <a:r>
              <a:rPr lang="en-US" sz="1600"/>
              <a:t>SHIP</a:t>
            </a:r>
          </a:p>
        </p:txBody>
      </p:sp>
      <p:sp>
        <p:nvSpPr>
          <p:cNvPr id="144410" name="Text Box 26"/>
          <p:cNvSpPr txBox="1">
            <a:spLocks noChangeArrowheads="1"/>
          </p:cNvSpPr>
          <p:nvPr/>
        </p:nvSpPr>
        <p:spPr bwMode="auto">
          <a:xfrm>
            <a:off x="1116013" y="6400800"/>
            <a:ext cx="865187" cy="457200"/>
          </a:xfrm>
          <a:prstGeom prst="rect">
            <a:avLst/>
          </a:prstGeom>
          <a:noFill/>
          <a:ln w="9525">
            <a:noFill/>
            <a:miter lim="800000"/>
            <a:headEnd/>
            <a:tailEnd/>
          </a:ln>
        </p:spPr>
        <p:txBody>
          <a:bodyPr>
            <a:spAutoFit/>
          </a:bodyPr>
          <a:lstStyle/>
          <a:p>
            <a:pPr algn="ctr" eaLnBrk="0" hangingPunct="0">
              <a:spcBef>
                <a:spcPct val="50000"/>
              </a:spcBef>
            </a:pPr>
            <a:r>
              <a:rPr lang="en-US" sz="2400" b="1"/>
              <a:t>…</a:t>
            </a:r>
          </a:p>
        </p:txBody>
      </p:sp>
      <p:grpSp>
        <p:nvGrpSpPr>
          <p:cNvPr id="144411" name="Group 27"/>
          <p:cNvGrpSpPr>
            <a:grpSpLocks/>
          </p:cNvGrpSpPr>
          <p:nvPr/>
        </p:nvGrpSpPr>
        <p:grpSpPr bwMode="auto">
          <a:xfrm>
            <a:off x="2051050" y="130175"/>
            <a:ext cx="792163" cy="6597650"/>
            <a:chOff x="1292" y="0"/>
            <a:chExt cx="499" cy="4156"/>
          </a:xfrm>
        </p:grpSpPr>
        <p:sp>
          <p:nvSpPr>
            <p:cNvPr id="144454" name="AutoShape 28"/>
            <p:cNvSpPr>
              <a:spLocks/>
            </p:cNvSpPr>
            <p:nvPr/>
          </p:nvSpPr>
          <p:spPr bwMode="auto">
            <a:xfrm>
              <a:off x="1292" y="0"/>
              <a:ext cx="363" cy="4156"/>
            </a:xfrm>
            <a:prstGeom prst="rightBrace">
              <a:avLst>
                <a:gd name="adj1" fmla="val 95409"/>
                <a:gd name="adj2" fmla="val 69347"/>
              </a:avLst>
            </a:prstGeom>
            <a:noFill/>
            <a:ln w="28575">
              <a:solidFill>
                <a:srgbClr val="0000CC"/>
              </a:solidFill>
              <a:round/>
              <a:headEnd/>
              <a:tailEnd/>
            </a:ln>
          </p:spPr>
          <p:txBody>
            <a:bodyPr wrap="none" anchor="ctr"/>
            <a:lstStyle/>
            <a:p>
              <a:pPr algn="ctr" eaLnBrk="0" hangingPunct="0"/>
              <a:endParaRPr lang="en-US">
                <a:solidFill>
                  <a:srgbClr val="663300"/>
                </a:solidFill>
              </a:endParaRPr>
            </a:p>
          </p:txBody>
        </p:sp>
        <p:sp>
          <p:nvSpPr>
            <p:cNvPr id="144455" name="Line 29"/>
            <p:cNvSpPr>
              <a:spLocks noChangeShapeType="1"/>
            </p:cNvSpPr>
            <p:nvPr/>
          </p:nvSpPr>
          <p:spPr bwMode="auto">
            <a:xfrm>
              <a:off x="1655" y="2886"/>
              <a:ext cx="136" cy="0"/>
            </a:xfrm>
            <a:prstGeom prst="line">
              <a:avLst/>
            </a:prstGeom>
            <a:noFill/>
            <a:ln w="38100">
              <a:solidFill>
                <a:srgbClr val="0000CC"/>
              </a:solidFill>
              <a:round/>
              <a:headEnd/>
              <a:tailEnd type="triangle" w="med" len="med"/>
            </a:ln>
          </p:spPr>
          <p:txBody>
            <a:bodyPr/>
            <a:lstStyle/>
            <a:p>
              <a:endParaRPr lang="fr-FR"/>
            </a:p>
          </p:txBody>
        </p:sp>
      </p:grpSp>
      <p:sp>
        <p:nvSpPr>
          <p:cNvPr id="144412" name="Text Box 30"/>
          <p:cNvSpPr txBox="1">
            <a:spLocks noChangeArrowheads="1"/>
          </p:cNvSpPr>
          <p:nvPr/>
        </p:nvSpPr>
        <p:spPr bwMode="auto">
          <a:xfrm>
            <a:off x="1187450" y="6092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SPEAK</a:t>
            </a:r>
          </a:p>
        </p:txBody>
      </p:sp>
      <p:sp>
        <p:nvSpPr>
          <p:cNvPr id="144413" name="Rectangle 31"/>
          <p:cNvSpPr>
            <a:spLocks noChangeArrowheads="1"/>
          </p:cNvSpPr>
          <p:nvPr/>
        </p:nvSpPr>
        <p:spPr bwMode="auto">
          <a:xfrm>
            <a:off x="2771775" y="2420938"/>
            <a:ext cx="869950" cy="366712"/>
          </a:xfrm>
          <a:prstGeom prst="rect">
            <a:avLst/>
          </a:prstGeom>
          <a:noFill/>
          <a:ln w="9525">
            <a:noFill/>
            <a:miter lim="800000"/>
            <a:headEnd/>
            <a:tailEnd/>
          </a:ln>
        </p:spPr>
        <p:txBody>
          <a:bodyPr wrap="none">
            <a:spAutoFit/>
          </a:bodyPr>
          <a:lstStyle/>
          <a:p>
            <a:pPr eaLnBrk="0" hangingPunct="0"/>
            <a:r>
              <a:rPr lang="en-US" b="1"/>
              <a:t>COOK</a:t>
            </a:r>
          </a:p>
        </p:txBody>
      </p:sp>
      <p:grpSp>
        <p:nvGrpSpPr>
          <p:cNvPr id="144414" name="Group 32"/>
          <p:cNvGrpSpPr>
            <a:grpSpLocks/>
          </p:cNvGrpSpPr>
          <p:nvPr/>
        </p:nvGrpSpPr>
        <p:grpSpPr bwMode="auto">
          <a:xfrm rot="1155302">
            <a:off x="250825" y="3213100"/>
            <a:ext cx="503238" cy="431800"/>
            <a:chOff x="431" y="3294"/>
            <a:chExt cx="317" cy="272"/>
          </a:xfrm>
        </p:grpSpPr>
        <p:sp>
          <p:nvSpPr>
            <p:cNvPr id="144452" name="Line 33"/>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4453" name="Line 34"/>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144415" name="Text Box 35"/>
          <p:cNvSpPr txBox="1">
            <a:spLocks noChangeArrowheads="1"/>
          </p:cNvSpPr>
          <p:nvPr/>
        </p:nvSpPr>
        <p:spPr bwMode="auto">
          <a:xfrm>
            <a:off x="2771775" y="2636838"/>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CAKE</a:t>
            </a:r>
          </a:p>
        </p:txBody>
      </p:sp>
      <p:grpSp>
        <p:nvGrpSpPr>
          <p:cNvPr id="144416" name="Group 36"/>
          <p:cNvGrpSpPr>
            <a:grpSpLocks/>
          </p:cNvGrpSpPr>
          <p:nvPr/>
        </p:nvGrpSpPr>
        <p:grpSpPr bwMode="auto">
          <a:xfrm rot="1155302">
            <a:off x="179388" y="333375"/>
            <a:ext cx="503237" cy="431800"/>
            <a:chOff x="431" y="3294"/>
            <a:chExt cx="317" cy="272"/>
          </a:xfrm>
        </p:grpSpPr>
        <p:sp>
          <p:nvSpPr>
            <p:cNvPr id="144450" name="Line 37"/>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4451" name="Line 38"/>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144417" name="Text Box 39"/>
          <p:cNvSpPr txBox="1">
            <a:spLocks noChangeArrowheads="1"/>
          </p:cNvSpPr>
          <p:nvPr/>
        </p:nvSpPr>
        <p:spPr bwMode="auto">
          <a:xfrm>
            <a:off x="2771775" y="2852738"/>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MAKE</a:t>
            </a:r>
          </a:p>
        </p:txBody>
      </p:sp>
      <p:grpSp>
        <p:nvGrpSpPr>
          <p:cNvPr id="144418" name="Group 40"/>
          <p:cNvGrpSpPr>
            <a:grpSpLocks/>
          </p:cNvGrpSpPr>
          <p:nvPr/>
        </p:nvGrpSpPr>
        <p:grpSpPr bwMode="auto">
          <a:xfrm rot="1155302">
            <a:off x="1258888" y="1916113"/>
            <a:ext cx="503237" cy="431800"/>
            <a:chOff x="431" y="3294"/>
            <a:chExt cx="317" cy="272"/>
          </a:xfrm>
        </p:grpSpPr>
        <p:sp>
          <p:nvSpPr>
            <p:cNvPr id="144448" name="Line 41"/>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4449" name="Line 42"/>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144419" name="Text Box 43"/>
          <p:cNvSpPr txBox="1">
            <a:spLocks noChangeArrowheads="1"/>
          </p:cNvSpPr>
          <p:nvPr/>
        </p:nvSpPr>
        <p:spPr bwMode="auto">
          <a:xfrm>
            <a:off x="2771775" y="3068638"/>
            <a:ext cx="1008063" cy="336550"/>
          </a:xfrm>
          <a:prstGeom prst="rect">
            <a:avLst/>
          </a:prstGeom>
          <a:noFill/>
          <a:ln w="9525">
            <a:noFill/>
            <a:miter lim="800000"/>
            <a:headEnd/>
            <a:tailEnd/>
          </a:ln>
        </p:spPr>
        <p:txBody>
          <a:bodyPr>
            <a:spAutoFit/>
          </a:bodyPr>
          <a:lstStyle/>
          <a:p>
            <a:pPr eaLnBrk="0" hangingPunct="0">
              <a:spcBef>
                <a:spcPct val="50000"/>
              </a:spcBef>
            </a:pPr>
            <a:r>
              <a:rPr lang="en-US" sz="1600" b="1"/>
              <a:t>SPEAK</a:t>
            </a:r>
          </a:p>
        </p:txBody>
      </p:sp>
      <p:grpSp>
        <p:nvGrpSpPr>
          <p:cNvPr id="144420" name="Group 44"/>
          <p:cNvGrpSpPr>
            <a:grpSpLocks/>
          </p:cNvGrpSpPr>
          <p:nvPr/>
        </p:nvGrpSpPr>
        <p:grpSpPr bwMode="auto">
          <a:xfrm rot="1155302">
            <a:off x="1258888" y="6092825"/>
            <a:ext cx="503237" cy="431800"/>
            <a:chOff x="431" y="3294"/>
            <a:chExt cx="317" cy="272"/>
          </a:xfrm>
        </p:grpSpPr>
        <p:sp>
          <p:nvSpPr>
            <p:cNvPr id="144446" name="Line 45"/>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4447" name="Line 46"/>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144421" name="Text Box 47"/>
          <p:cNvSpPr txBox="1">
            <a:spLocks noChangeArrowheads="1"/>
          </p:cNvSpPr>
          <p:nvPr/>
        </p:nvSpPr>
        <p:spPr bwMode="auto">
          <a:xfrm>
            <a:off x="5867400" y="284163"/>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HOPE</a:t>
            </a:r>
          </a:p>
        </p:txBody>
      </p:sp>
      <p:sp>
        <p:nvSpPr>
          <p:cNvPr id="144422" name="Text Box 48"/>
          <p:cNvSpPr txBox="1">
            <a:spLocks noChangeArrowheads="1"/>
          </p:cNvSpPr>
          <p:nvPr/>
        </p:nvSpPr>
        <p:spPr bwMode="auto">
          <a:xfrm>
            <a:off x="5867400" y="500063"/>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OPEN</a:t>
            </a:r>
          </a:p>
        </p:txBody>
      </p:sp>
      <p:sp>
        <p:nvSpPr>
          <p:cNvPr id="144423" name="Text Box 49"/>
          <p:cNvSpPr txBox="1">
            <a:spLocks noChangeArrowheads="1"/>
          </p:cNvSpPr>
          <p:nvPr/>
        </p:nvSpPr>
        <p:spPr bwMode="auto">
          <a:xfrm>
            <a:off x="5867400" y="692150"/>
            <a:ext cx="1082675" cy="336550"/>
          </a:xfrm>
          <a:prstGeom prst="rect">
            <a:avLst/>
          </a:prstGeom>
          <a:noFill/>
          <a:ln w="9525">
            <a:noFill/>
            <a:miter lim="800000"/>
            <a:headEnd/>
            <a:tailEnd/>
          </a:ln>
        </p:spPr>
        <p:txBody>
          <a:bodyPr>
            <a:spAutoFit/>
          </a:bodyPr>
          <a:lstStyle/>
          <a:p>
            <a:pPr eaLnBrk="0" hangingPunct="0">
              <a:spcBef>
                <a:spcPct val="50000"/>
              </a:spcBef>
            </a:pPr>
            <a:r>
              <a:rPr lang="en-US" sz="1600" b="1"/>
              <a:t>POUND</a:t>
            </a:r>
          </a:p>
        </p:txBody>
      </p:sp>
      <p:sp>
        <p:nvSpPr>
          <p:cNvPr id="144424" name="Text Box 50"/>
          <p:cNvSpPr txBox="1">
            <a:spLocks noChangeArrowheads="1"/>
          </p:cNvSpPr>
          <p:nvPr/>
        </p:nvSpPr>
        <p:spPr bwMode="auto">
          <a:xfrm>
            <a:off x="586740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SHIP</a:t>
            </a:r>
          </a:p>
        </p:txBody>
      </p:sp>
      <p:grpSp>
        <p:nvGrpSpPr>
          <p:cNvPr id="144425" name="Group 51"/>
          <p:cNvGrpSpPr>
            <a:grpSpLocks/>
          </p:cNvGrpSpPr>
          <p:nvPr/>
        </p:nvGrpSpPr>
        <p:grpSpPr bwMode="auto">
          <a:xfrm rot="1155302">
            <a:off x="1258888" y="836613"/>
            <a:ext cx="503237" cy="431800"/>
            <a:chOff x="431" y="3294"/>
            <a:chExt cx="317" cy="272"/>
          </a:xfrm>
        </p:grpSpPr>
        <p:sp>
          <p:nvSpPr>
            <p:cNvPr id="144444" name="Line 52"/>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4445" name="Line 53"/>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grpSp>
        <p:nvGrpSpPr>
          <p:cNvPr id="144426" name="Group 54"/>
          <p:cNvGrpSpPr>
            <a:grpSpLocks/>
          </p:cNvGrpSpPr>
          <p:nvPr/>
        </p:nvGrpSpPr>
        <p:grpSpPr bwMode="auto">
          <a:xfrm rot="1155302">
            <a:off x="1331913" y="2492375"/>
            <a:ext cx="503237" cy="431800"/>
            <a:chOff x="431" y="3294"/>
            <a:chExt cx="317" cy="272"/>
          </a:xfrm>
        </p:grpSpPr>
        <p:sp>
          <p:nvSpPr>
            <p:cNvPr id="144442" name="Line 55"/>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4443" name="Line 56"/>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grpSp>
        <p:nvGrpSpPr>
          <p:cNvPr id="144427" name="Group 57"/>
          <p:cNvGrpSpPr>
            <a:grpSpLocks/>
          </p:cNvGrpSpPr>
          <p:nvPr/>
        </p:nvGrpSpPr>
        <p:grpSpPr bwMode="auto">
          <a:xfrm rot="1155302">
            <a:off x="1403350" y="3860800"/>
            <a:ext cx="503238" cy="431800"/>
            <a:chOff x="431" y="3294"/>
            <a:chExt cx="317" cy="272"/>
          </a:xfrm>
        </p:grpSpPr>
        <p:sp>
          <p:nvSpPr>
            <p:cNvPr id="144440" name="Line 58"/>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4441" name="Line 59"/>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grpSp>
        <p:nvGrpSpPr>
          <p:cNvPr id="144428" name="Group 60"/>
          <p:cNvGrpSpPr>
            <a:grpSpLocks/>
          </p:cNvGrpSpPr>
          <p:nvPr/>
        </p:nvGrpSpPr>
        <p:grpSpPr bwMode="auto">
          <a:xfrm rot="1155302">
            <a:off x="1258888" y="5229225"/>
            <a:ext cx="503237" cy="431800"/>
            <a:chOff x="431" y="3294"/>
            <a:chExt cx="317" cy="272"/>
          </a:xfrm>
        </p:grpSpPr>
        <p:sp>
          <p:nvSpPr>
            <p:cNvPr id="144438" name="Line 61"/>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4439" name="Line 62"/>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pic>
        <p:nvPicPr>
          <p:cNvPr id="144429" name="Picture 63"/>
          <p:cNvPicPr>
            <a:picLocks noChangeAspect="1" noChangeArrowheads="1"/>
          </p:cNvPicPr>
          <p:nvPr/>
        </p:nvPicPr>
        <p:blipFill>
          <a:blip r:embed="rId4"/>
          <a:srcRect/>
          <a:stretch>
            <a:fillRect/>
          </a:stretch>
        </p:blipFill>
        <p:spPr bwMode="auto">
          <a:xfrm>
            <a:off x="1692275" y="4076700"/>
            <a:ext cx="485775" cy="523875"/>
          </a:xfrm>
          <a:prstGeom prst="rect">
            <a:avLst/>
          </a:prstGeom>
          <a:noFill/>
          <a:ln w="9525">
            <a:noFill/>
            <a:miter lim="800000"/>
            <a:headEnd/>
            <a:tailEnd/>
          </a:ln>
        </p:spPr>
      </p:pic>
      <p:sp>
        <p:nvSpPr>
          <p:cNvPr id="144430" name="Text Box 64"/>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6AB2599B-6BA3-4A76-9F97-603A180CDC39}" type="slidenum">
              <a:rPr lang="fr-FR" sz="2400" b="1">
                <a:solidFill>
                  <a:schemeClr val="accent2"/>
                </a:solidFill>
              </a:rPr>
              <a:pPr algn="ctr" eaLnBrk="0" hangingPunct="0">
                <a:spcBef>
                  <a:spcPct val="50000"/>
                </a:spcBef>
              </a:pPr>
              <a:t>63</a:t>
            </a:fld>
            <a:endParaRPr lang="fr-FR" sz="2400" b="1">
              <a:solidFill>
                <a:schemeClr val="accent2"/>
              </a:solidFill>
            </a:endParaRPr>
          </a:p>
        </p:txBody>
      </p:sp>
      <p:pic>
        <p:nvPicPr>
          <p:cNvPr id="144431" name="Picture 65"/>
          <p:cNvPicPr>
            <a:picLocks noChangeAspect="1" noChangeArrowheads="1"/>
          </p:cNvPicPr>
          <p:nvPr/>
        </p:nvPicPr>
        <p:blipFill>
          <a:blip r:embed="rId4"/>
          <a:srcRect/>
          <a:stretch>
            <a:fillRect/>
          </a:stretch>
        </p:blipFill>
        <p:spPr bwMode="auto">
          <a:xfrm>
            <a:off x="1692275" y="4076700"/>
            <a:ext cx="485775" cy="523875"/>
          </a:xfrm>
          <a:prstGeom prst="rect">
            <a:avLst/>
          </a:prstGeom>
          <a:noFill/>
          <a:ln w="9525">
            <a:noFill/>
            <a:miter lim="800000"/>
            <a:headEnd/>
            <a:tailEnd/>
          </a:ln>
        </p:spPr>
      </p:pic>
      <p:pic>
        <p:nvPicPr>
          <p:cNvPr id="144432" name="Picture 66"/>
          <p:cNvPicPr>
            <a:picLocks noChangeAspect="1" noChangeArrowheads="1"/>
          </p:cNvPicPr>
          <p:nvPr/>
        </p:nvPicPr>
        <p:blipFill>
          <a:blip r:embed="rId5"/>
          <a:srcRect/>
          <a:stretch>
            <a:fillRect/>
          </a:stretch>
        </p:blipFill>
        <p:spPr bwMode="auto">
          <a:xfrm>
            <a:off x="7885113" y="3068638"/>
            <a:ext cx="1079500" cy="1247775"/>
          </a:xfrm>
          <a:prstGeom prst="rect">
            <a:avLst/>
          </a:prstGeom>
          <a:noFill/>
          <a:ln w="9525">
            <a:noFill/>
            <a:miter lim="800000"/>
            <a:headEnd/>
            <a:tailEnd/>
          </a:ln>
        </p:spPr>
      </p:pic>
      <p:sp>
        <p:nvSpPr>
          <p:cNvPr id="144433" name="AutoShape 8"/>
          <p:cNvSpPr>
            <a:spLocks noChangeArrowheads="1"/>
          </p:cNvSpPr>
          <p:nvPr/>
        </p:nvSpPr>
        <p:spPr bwMode="auto">
          <a:xfrm>
            <a:off x="5076825" y="2133600"/>
            <a:ext cx="2735263" cy="4391025"/>
          </a:xfrm>
          <a:prstGeom prst="wedgeEllipseCallout">
            <a:avLst>
              <a:gd name="adj1" fmla="val 73157"/>
              <a:gd name="adj2" fmla="val -20208"/>
            </a:avLst>
          </a:prstGeom>
          <a:solidFill>
            <a:schemeClr val="accent1"/>
          </a:solidFill>
          <a:ln w="9525">
            <a:solidFill>
              <a:schemeClr val="tx1"/>
            </a:solidFill>
            <a:miter lim="800000"/>
            <a:headEnd/>
            <a:tailEnd/>
          </a:ln>
        </p:spPr>
        <p:txBody>
          <a:bodyPr/>
          <a:lstStyle/>
          <a:p>
            <a:pPr algn="ctr" eaLnBrk="0" hangingPunct="0"/>
            <a:r>
              <a:rPr lang="en-US" sz="2000" b="1"/>
              <a:t>OK, thank you Mr Carapito. </a:t>
            </a:r>
            <a:br>
              <a:rPr lang="en-US" sz="2000" b="1"/>
            </a:br>
            <a:r>
              <a:rPr lang="en-US" sz="2000" b="1"/>
              <a:t>… Dear Professor, do you think pluralistic approaches should replace existing language learning? </a:t>
            </a:r>
            <a:endParaRPr lang="fr-FR" sz="2000" b="1"/>
          </a:p>
        </p:txBody>
      </p:sp>
      <p:grpSp>
        <p:nvGrpSpPr>
          <p:cNvPr id="144434" name="Group 70"/>
          <p:cNvGrpSpPr>
            <a:grpSpLocks/>
          </p:cNvGrpSpPr>
          <p:nvPr/>
        </p:nvGrpSpPr>
        <p:grpSpPr bwMode="auto">
          <a:xfrm>
            <a:off x="0" y="0"/>
            <a:ext cx="1728788" cy="1858963"/>
            <a:chOff x="4195" y="981"/>
            <a:chExt cx="1452" cy="1481"/>
          </a:xfrm>
        </p:grpSpPr>
        <p:pic>
          <p:nvPicPr>
            <p:cNvPr id="144436" name="Picture 71"/>
            <p:cNvPicPr>
              <a:picLocks noChangeAspect="1" noChangeArrowheads="1"/>
            </p:cNvPicPr>
            <p:nvPr/>
          </p:nvPicPr>
          <p:blipFill>
            <a:blip r:embed="rId6"/>
            <a:srcRect/>
            <a:stretch>
              <a:fillRect/>
            </a:stretch>
          </p:blipFill>
          <p:spPr bwMode="auto">
            <a:xfrm>
              <a:off x="4424" y="981"/>
              <a:ext cx="1045" cy="1089"/>
            </a:xfrm>
            <a:prstGeom prst="rect">
              <a:avLst/>
            </a:prstGeom>
            <a:noFill/>
            <a:ln w="9525">
              <a:noFill/>
              <a:round/>
              <a:headEnd/>
              <a:tailEnd/>
            </a:ln>
          </p:spPr>
        </p:pic>
        <p:sp>
          <p:nvSpPr>
            <p:cNvPr id="144437" name="Text Box 72"/>
            <p:cNvSpPr txBox="1">
              <a:spLocks noChangeArrowheads="1"/>
            </p:cNvSpPr>
            <p:nvPr/>
          </p:nvSpPr>
          <p:spPr bwMode="auto">
            <a:xfrm>
              <a:off x="4195" y="2039"/>
              <a:ext cx="1452" cy="423"/>
            </a:xfrm>
            <a:prstGeom prst="rect">
              <a:avLst/>
            </a:prstGeom>
            <a:solidFill>
              <a:srgbClr val="DFE2FD"/>
            </a:solidFill>
            <a:ln w="12700">
              <a:solidFill>
                <a:schemeClr val="tx1"/>
              </a:solidFill>
              <a:miter lim="800000"/>
              <a:headEnd/>
              <a:tailEnd/>
            </a:ln>
          </p:spPr>
          <p:txBody>
            <a:bodyPr>
              <a:spAutoFit/>
            </a:bodyPr>
            <a:lstStyle/>
            <a:p>
              <a:pPr algn="ctr" eaLnBrk="0" hangingPunct="0">
                <a:spcBef>
                  <a:spcPct val="50000"/>
                </a:spcBef>
              </a:pPr>
              <a:r>
                <a:rPr lang="fr-FR" sz="1400" b="1"/>
                <a:t>Professor PhD Uhu</a:t>
              </a:r>
            </a:p>
          </p:txBody>
        </p:sp>
      </p:grpSp>
      <p:sp>
        <p:nvSpPr>
          <p:cNvPr id="358473" name="AutoShape 73"/>
          <p:cNvSpPr>
            <a:spLocks noChangeArrowheads="1"/>
          </p:cNvSpPr>
          <p:nvPr/>
        </p:nvSpPr>
        <p:spPr bwMode="auto">
          <a:xfrm>
            <a:off x="0" y="1484313"/>
            <a:ext cx="5580063" cy="5373687"/>
          </a:xfrm>
          <a:prstGeom prst="wedgeRoundRectCallout">
            <a:avLst>
              <a:gd name="adj1" fmla="val -32588"/>
              <a:gd name="adj2" fmla="val -58389"/>
              <a:gd name="adj3" fmla="val 16667"/>
            </a:avLst>
          </a:prstGeom>
          <a:solidFill>
            <a:srgbClr val="FFFFCC"/>
          </a:solidFill>
          <a:ln w="9525">
            <a:solidFill>
              <a:schemeClr val="tx1"/>
            </a:solidFill>
            <a:miter lim="800000"/>
            <a:headEnd/>
            <a:tailEnd/>
          </a:ln>
        </p:spPr>
        <p:txBody>
          <a:bodyPr/>
          <a:lstStyle/>
          <a:p>
            <a:pPr eaLnBrk="0" hangingPunct="0"/>
            <a:r>
              <a:rPr lang="en-US" b="1"/>
              <a:t>… Pluralistic approaches help learners to establish links with what they already know and can already do. This can be seen as a basic principle of any learning, so why not applying it for the purpose of language learning? Taken as an overall framework for language education, </a:t>
            </a:r>
            <a:r>
              <a:rPr lang="en-US" b="1">
                <a:solidFill>
                  <a:srgbClr val="3333FF"/>
                </a:solidFill>
              </a:rPr>
              <a:t>pluralistic approaches  contribute to the teaching of specific languages </a:t>
            </a:r>
            <a:r>
              <a:rPr lang="en-US" b="1"/>
              <a:t>– </a:t>
            </a:r>
            <a:r>
              <a:rPr lang="en-US" b="1">
                <a:solidFill>
                  <a:srgbClr val="3333FF"/>
                </a:solidFill>
              </a:rPr>
              <a:t>by no means do they replace</a:t>
            </a:r>
            <a:r>
              <a:rPr lang="en-US" b="1"/>
              <a:t> classes for French, Italian, Swedish, English, etc. </a:t>
            </a:r>
          </a:p>
          <a:p>
            <a:pPr eaLnBrk="0" hangingPunct="0"/>
            <a:r>
              <a:rPr lang="en-US" b="1"/>
              <a:t>Using pluralistic approaches </a:t>
            </a:r>
            <a:r>
              <a:rPr lang="de-AT" b="1">
                <a:solidFill>
                  <a:srgbClr val="3333FF"/>
                </a:solidFill>
              </a:rPr>
              <a:t>doesn’t mean that you will be always prompting students to compare</a:t>
            </a:r>
            <a:r>
              <a:rPr lang="de-AT" b="1"/>
              <a:t> between languages or cultures – but, </a:t>
            </a:r>
            <a:r>
              <a:rPr lang="de-AT" b="1">
                <a:solidFill>
                  <a:srgbClr val="3333FF"/>
                </a:solidFill>
              </a:rPr>
              <a:t>at appropriate phases</a:t>
            </a:r>
            <a:r>
              <a:rPr lang="de-AT" b="1"/>
              <a:t>, links and relationships are being highlighted and investigated rather than ignored.</a:t>
            </a:r>
            <a:endParaRPr lang="en-US"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358473"/>
                                        </p:tgtEl>
                                        <p:attrNameLst>
                                          <p:attrName>style.visibility</p:attrName>
                                        </p:attrNameLst>
                                      </p:cBhvr>
                                      <p:to>
                                        <p:strVal val="visible"/>
                                      </p:to>
                                    </p:set>
                                    <p:animEffect transition="in" filter="wipe(up)">
                                      <p:cBhvr>
                                        <p:cTn id="7" dur="1000"/>
                                        <p:tgtEl>
                                          <p:spTgt spid="358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6"/>
          <p:cNvSpPr>
            <a:spLocks noGrp="1" noChangeArrowheads="1"/>
          </p:cNvSpPr>
          <p:nvPr>
            <p:ph type="sldNum" sz="quarter" idx="12"/>
          </p:nvPr>
        </p:nvSpPr>
        <p:spPr>
          <a:noFill/>
          <a:ln>
            <a:miter lim="800000"/>
            <a:headEnd/>
            <a:tailEnd/>
          </a:ln>
        </p:spPr>
        <p:txBody>
          <a:bodyPr/>
          <a:lstStyle/>
          <a:p>
            <a:fld id="{8D1ABA49-113F-44EA-8474-BA2D787D5EF8}" type="slidenum">
              <a:rPr lang="fr-FR" smtClean="0"/>
              <a:pPr/>
              <a:t>64</a:t>
            </a:fld>
            <a:endParaRPr lang="fr-FR" smtClean="0"/>
          </a:p>
        </p:txBody>
      </p:sp>
      <p:pic>
        <p:nvPicPr>
          <p:cNvPr id="146434" name="Picture 2"/>
          <p:cNvPicPr>
            <a:picLocks noChangeAspect="1" noChangeArrowheads="1"/>
          </p:cNvPicPr>
          <p:nvPr/>
        </p:nvPicPr>
        <p:blipFill>
          <a:blip r:embed="rId3"/>
          <a:srcRect/>
          <a:stretch>
            <a:fillRect/>
          </a:stretch>
        </p:blipFill>
        <p:spPr bwMode="auto">
          <a:xfrm>
            <a:off x="2609850" y="0"/>
            <a:ext cx="6534150" cy="6858000"/>
          </a:xfrm>
          <a:prstGeom prst="rect">
            <a:avLst/>
          </a:prstGeom>
          <a:noFill/>
          <a:ln w="9525">
            <a:noFill/>
            <a:miter lim="800000"/>
            <a:headEnd/>
            <a:tailEnd/>
          </a:ln>
        </p:spPr>
      </p:pic>
      <p:sp>
        <p:nvSpPr>
          <p:cNvPr id="146435" name="Text Box 3"/>
          <p:cNvSpPr txBox="1">
            <a:spLocks noChangeArrowheads="1"/>
          </p:cNvSpPr>
          <p:nvPr/>
        </p:nvSpPr>
        <p:spPr bwMode="auto">
          <a:xfrm>
            <a:off x="0" y="11113"/>
            <a:ext cx="2339975" cy="6846887"/>
          </a:xfrm>
          <a:prstGeom prst="rect">
            <a:avLst/>
          </a:prstGeom>
          <a:solidFill>
            <a:srgbClr val="CCEFFC"/>
          </a:solidFill>
          <a:ln w="9525">
            <a:noFill/>
            <a:miter lim="800000"/>
            <a:headEnd/>
            <a:tailEnd/>
          </a:ln>
        </p:spPr>
        <p:txBody>
          <a:bodyPr/>
          <a:lstStyle/>
          <a:p>
            <a:pPr eaLnBrk="0" hangingPunct="0">
              <a:lnSpc>
                <a:spcPct val="80000"/>
              </a:lnSpc>
              <a:spcBef>
                <a:spcPct val="50000"/>
              </a:spcBef>
            </a:pPr>
            <a:endParaRPr lang="en-US" b="1"/>
          </a:p>
        </p:txBody>
      </p:sp>
      <p:sp>
        <p:nvSpPr>
          <p:cNvPr id="146436" name="Text Box 4"/>
          <p:cNvSpPr txBox="1">
            <a:spLocks noChangeArrowheads="1"/>
          </p:cNvSpPr>
          <p:nvPr/>
        </p:nvSpPr>
        <p:spPr bwMode="auto">
          <a:xfrm>
            <a:off x="5003800" y="1268413"/>
            <a:ext cx="4032250" cy="476250"/>
          </a:xfrm>
          <a:prstGeom prst="rect">
            <a:avLst/>
          </a:prstGeom>
          <a:solidFill>
            <a:srgbClr val="CC3300"/>
          </a:solidFill>
          <a:ln w="19050">
            <a:solidFill>
              <a:schemeClr val="tx1"/>
            </a:solidFill>
            <a:miter lim="800000"/>
            <a:headEnd/>
            <a:tailEnd/>
          </a:ln>
        </p:spPr>
        <p:txBody>
          <a:bodyPr>
            <a:spAutoFit/>
          </a:bodyPr>
          <a:lstStyle/>
          <a:p>
            <a:pPr algn="ctr" eaLnBrk="0" hangingPunct="0">
              <a:spcBef>
                <a:spcPct val="50000"/>
              </a:spcBef>
              <a:tabLst>
                <a:tab pos="1793875" algn="l"/>
              </a:tabLst>
            </a:pPr>
            <a:r>
              <a:rPr lang="fr-FR" sz="2400" b="1">
                <a:solidFill>
                  <a:schemeClr val="bg1"/>
                </a:solidFill>
              </a:rPr>
              <a:t>(German after English)</a:t>
            </a:r>
          </a:p>
        </p:txBody>
      </p:sp>
      <p:sp>
        <p:nvSpPr>
          <p:cNvPr id="146437" name="Text Box 5"/>
          <p:cNvSpPr txBox="1">
            <a:spLocks noChangeArrowheads="1"/>
          </p:cNvSpPr>
          <p:nvPr/>
        </p:nvSpPr>
        <p:spPr bwMode="auto">
          <a:xfrm>
            <a:off x="0" y="3333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CAKE</a:t>
            </a:r>
          </a:p>
        </p:txBody>
      </p:sp>
      <p:sp>
        <p:nvSpPr>
          <p:cNvPr id="146438" name="Text Box 6"/>
          <p:cNvSpPr txBox="1">
            <a:spLocks noChangeArrowheads="1"/>
          </p:cNvSpPr>
          <p:nvPr/>
        </p:nvSpPr>
        <p:spPr bwMode="auto">
          <a:xfrm>
            <a:off x="0" y="0"/>
            <a:ext cx="2339975" cy="6846888"/>
          </a:xfrm>
          <a:prstGeom prst="rect">
            <a:avLst/>
          </a:prstGeom>
          <a:solidFill>
            <a:srgbClr val="CCEFFC"/>
          </a:solidFill>
          <a:ln w="9525">
            <a:noFill/>
            <a:miter lim="800000"/>
            <a:headEnd/>
            <a:tailEnd/>
          </a:ln>
        </p:spPr>
        <p:txBody>
          <a:bodyPr/>
          <a:lstStyle/>
          <a:p>
            <a:pPr eaLnBrk="0" hangingPunct="0">
              <a:lnSpc>
                <a:spcPct val="80000"/>
              </a:lnSpc>
              <a:spcBef>
                <a:spcPct val="50000"/>
              </a:spcBef>
            </a:pPr>
            <a:endParaRPr lang="en-US" b="1"/>
          </a:p>
        </p:txBody>
      </p:sp>
      <p:sp>
        <p:nvSpPr>
          <p:cNvPr id="146439" name="Text Box 7"/>
          <p:cNvSpPr txBox="1">
            <a:spLocks noChangeArrowheads="1"/>
          </p:cNvSpPr>
          <p:nvPr/>
        </p:nvSpPr>
        <p:spPr bwMode="auto">
          <a:xfrm>
            <a:off x="0" y="3333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CAKE</a:t>
            </a:r>
          </a:p>
        </p:txBody>
      </p:sp>
      <p:sp>
        <p:nvSpPr>
          <p:cNvPr id="146440" name="Text Box 8"/>
          <p:cNvSpPr txBox="1">
            <a:spLocks noChangeArrowheads="1"/>
          </p:cNvSpPr>
          <p:nvPr/>
        </p:nvSpPr>
        <p:spPr bwMode="auto">
          <a:xfrm>
            <a:off x="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a:t>CARD</a:t>
            </a:r>
          </a:p>
        </p:txBody>
      </p:sp>
      <p:sp>
        <p:nvSpPr>
          <p:cNvPr id="146441" name="Text Box 9"/>
          <p:cNvSpPr txBox="1">
            <a:spLocks noChangeArrowheads="1"/>
          </p:cNvSpPr>
          <p:nvPr/>
        </p:nvSpPr>
        <p:spPr bwMode="auto">
          <a:xfrm>
            <a:off x="0" y="1412875"/>
            <a:ext cx="865188" cy="336550"/>
          </a:xfrm>
          <a:prstGeom prst="rect">
            <a:avLst/>
          </a:prstGeom>
          <a:noFill/>
          <a:ln w="9525">
            <a:noFill/>
            <a:miter lim="800000"/>
            <a:headEnd/>
            <a:tailEnd/>
          </a:ln>
        </p:spPr>
        <p:txBody>
          <a:bodyPr>
            <a:spAutoFit/>
          </a:bodyPr>
          <a:lstStyle/>
          <a:p>
            <a:pPr eaLnBrk="0" hangingPunct="0">
              <a:spcBef>
                <a:spcPct val="50000"/>
              </a:spcBef>
            </a:pPr>
            <a:r>
              <a:rPr lang="en-US" sz="1600"/>
              <a:t>CAT</a:t>
            </a:r>
          </a:p>
        </p:txBody>
      </p:sp>
      <p:sp>
        <p:nvSpPr>
          <p:cNvPr id="146442" name="Text Box 10"/>
          <p:cNvSpPr txBox="1">
            <a:spLocks noChangeArrowheads="1"/>
          </p:cNvSpPr>
          <p:nvPr/>
        </p:nvSpPr>
        <p:spPr bwMode="auto">
          <a:xfrm>
            <a:off x="0" y="1989138"/>
            <a:ext cx="865188" cy="336550"/>
          </a:xfrm>
          <a:prstGeom prst="rect">
            <a:avLst/>
          </a:prstGeom>
          <a:noFill/>
          <a:ln w="9525">
            <a:noFill/>
            <a:miter lim="800000"/>
            <a:headEnd/>
            <a:tailEnd/>
          </a:ln>
        </p:spPr>
        <p:txBody>
          <a:bodyPr>
            <a:spAutoFit/>
          </a:bodyPr>
          <a:lstStyle/>
          <a:p>
            <a:pPr eaLnBrk="0" hangingPunct="0">
              <a:spcBef>
                <a:spcPct val="50000"/>
              </a:spcBef>
            </a:pPr>
            <a:r>
              <a:rPr lang="en-US" sz="1600"/>
              <a:t>COMB</a:t>
            </a:r>
          </a:p>
        </p:txBody>
      </p:sp>
      <p:sp>
        <p:nvSpPr>
          <p:cNvPr id="146443" name="Text Box 11"/>
          <p:cNvSpPr txBox="1">
            <a:spLocks noChangeArrowheads="1"/>
          </p:cNvSpPr>
          <p:nvPr/>
        </p:nvSpPr>
        <p:spPr bwMode="auto">
          <a:xfrm>
            <a:off x="0" y="2565400"/>
            <a:ext cx="865188" cy="336550"/>
          </a:xfrm>
          <a:prstGeom prst="rect">
            <a:avLst/>
          </a:prstGeom>
          <a:noFill/>
          <a:ln w="9525">
            <a:noFill/>
            <a:miter lim="800000"/>
            <a:headEnd/>
            <a:tailEnd/>
          </a:ln>
        </p:spPr>
        <p:txBody>
          <a:bodyPr>
            <a:spAutoFit/>
          </a:bodyPr>
          <a:lstStyle/>
          <a:p>
            <a:pPr eaLnBrk="0" hangingPunct="0">
              <a:spcBef>
                <a:spcPct val="50000"/>
              </a:spcBef>
            </a:pPr>
            <a:r>
              <a:rPr lang="en-US" sz="1600"/>
              <a:t>COME</a:t>
            </a:r>
          </a:p>
        </p:txBody>
      </p:sp>
      <p:sp>
        <p:nvSpPr>
          <p:cNvPr id="146444" name="Text Box 12"/>
          <p:cNvSpPr txBox="1">
            <a:spLocks noChangeArrowheads="1"/>
          </p:cNvSpPr>
          <p:nvPr/>
        </p:nvSpPr>
        <p:spPr bwMode="auto">
          <a:xfrm>
            <a:off x="0" y="3260725"/>
            <a:ext cx="865188" cy="336550"/>
          </a:xfrm>
          <a:prstGeom prst="rect">
            <a:avLst/>
          </a:prstGeom>
          <a:noFill/>
          <a:ln w="9525">
            <a:noFill/>
            <a:miter lim="800000"/>
            <a:headEnd/>
            <a:tailEnd/>
          </a:ln>
        </p:spPr>
        <p:txBody>
          <a:bodyPr>
            <a:spAutoFit/>
          </a:bodyPr>
          <a:lstStyle/>
          <a:p>
            <a:pPr eaLnBrk="0" hangingPunct="0">
              <a:spcBef>
                <a:spcPct val="50000"/>
              </a:spcBef>
            </a:pPr>
            <a:r>
              <a:rPr lang="en-US" sz="1600"/>
              <a:t>COOK</a:t>
            </a:r>
          </a:p>
        </p:txBody>
      </p:sp>
      <p:sp>
        <p:nvSpPr>
          <p:cNvPr id="146445" name="Text Box 13"/>
          <p:cNvSpPr txBox="1">
            <a:spLocks noChangeArrowheads="1"/>
          </p:cNvSpPr>
          <p:nvPr/>
        </p:nvSpPr>
        <p:spPr bwMode="auto">
          <a:xfrm>
            <a:off x="0" y="3933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DOOR</a:t>
            </a:r>
          </a:p>
        </p:txBody>
      </p:sp>
      <p:sp>
        <p:nvSpPr>
          <p:cNvPr id="146446" name="Text Box 14"/>
          <p:cNvSpPr txBox="1">
            <a:spLocks noChangeArrowheads="1"/>
          </p:cNvSpPr>
          <p:nvPr/>
        </p:nvSpPr>
        <p:spPr bwMode="auto">
          <a:xfrm>
            <a:off x="0" y="4581525"/>
            <a:ext cx="865188" cy="336550"/>
          </a:xfrm>
          <a:prstGeom prst="rect">
            <a:avLst/>
          </a:prstGeom>
          <a:noFill/>
          <a:ln w="9525">
            <a:noFill/>
            <a:miter lim="800000"/>
            <a:headEnd/>
            <a:tailEnd/>
          </a:ln>
        </p:spPr>
        <p:txBody>
          <a:bodyPr>
            <a:spAutoFit/>
          </a:bodyPr>
          <a:lstStyle/>
          <a:p>
            <a:pPr eaLnBrk="0" hangingPunct="0">
              <a:spcBef>
                <a:spcPct val="50000"/>
              </a:spcBef>
            </a:pPr>
            <a:r>
              <a:rPr lang="en-US" sz="1600"/>
              <a:t>DRINK</a:t>
            </a:r>
          </a:p>
        </p:txBody>
      </p:sp>
      <p:sp>
        <p:nvSpPr>
          <p:cNvPr id="146447" name="Text Box 15"/>
          <p:cNvSpPr txBox="1">
            <a:spLocks noChangeArrowheads="1"/>
          </p:cNvSpPr>
          <p:nvPr/>
        </p:nvSpPr>
        <p:spPr bwMode="auto">
          <a:xfrm>
            <a:off x="0" y="5300663"/>
            <a:ext cx="865188" cy="336550"/>
          </a:xfrm>
          <a:prstGeom prst="rect">
            <a:avLst/>
          </a:prstGeom>
          <a:noFill/>
          <a:ln w="9525">
            <a:noFill/>
            <a:miter lim="800000"/>
            <a:headEnd/>
            <a:tailEnd/>
          </a:ln>
        </p:spPr>
        <p:txBody>
          <a:bodyPr>
            <a:spAutoFit/>
          </a:bodyPr>
          <a:lstStyle/>
          <a:p>
            <a:pPr eaLnBrk="0" hangingPunct="0">
              <a:spcBef>
                <a:spcPct val="50000"/>
              </a:spcBef>
            </a:pPr>
            <a:r>
              <a:rPr lang="en-US" sz="1600"/>
              <a:t>EAT</a:t>
            </a:r>
          </a:p>
        </p:txBody>
      </p:sp>
      <p:sp>
        <p:nvSpPr>
          <p:cNvPr id="146448" name="Text Box 16"/>
          <p:cNvSpPr txBox="1">
            <a:spLocks noChangeArrowheads="1"/>
          </p:cNvSpPr>
          <p:nvPr/>
        </p:nvSpPr>
        <p:spPr bwMode="auto">
          <a:xfrm>
            <a:off x="0" y="6092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GIVE</a:t>
            </a:r>
          </a:p>
        </p:txBody>
      </p:sp>
      <p:sp>
        <p:nvSpPr>
          <p:cNvPr id="146449" name="Text Box 17"/>
          <p:cNvSpPr txBox="1">
            <a:spLocks noChangeArrowheads="1"/>
          </p:cNvSpPr>
          <p:nvPr/>
        </p:nvSpPr>
        <p:spPr bwMode="auto">
          <a:xfrm>
            <a:off x="1258888" y="333375"/>
            <a:ext cx="865187" cy="336550"/>
          </a:xfrm>
          <a:prstGeom prst="rect">
            <a:avLst/>
          </a:prstGeom>
          <a:noFill/>
          <a:ln w="9525">
            <a:noFill/>
            <a:miter lim="800000"/>
            <a:headEnd/>
            <a:tailEnd/>
          </a:ln>
        </p:spPr>
        <p:txBody>
          <a:bodyPr>
            <a:spAutoFit/>
          </a:bodyPr>
          <a:lstStyle/>
          <a:p>
            <a:pPr eaLnBrk="0" hangingPunct="0">
              <a:spcBef>
                <a:spcPct val="50000"/>
              </a:spcBef>
            </a:pPr>
            <a:r>
              <a:rPr lang="en-US" sz="1600"/>
              <a:t>HAVE</a:t>
            </a:r>
          </a:p>
        </p:txBody>
      </p:sp>
      <p:sp>
        <p:nvSpPr>
          <p:cNvPr id="146450" name="Text Box 18"/>
          <p:cNvSpPr txBox="1">
            <a:spLocks noChangeArrowheads="1"/>
          </p:cNvSpPr>
          <p:nvPr/>
        </p:nvSpPr>
        <p:spPr bwMode="auto">
          <a:xfrm>
            <a:off x="118745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a:t>HOPE</a:t>
            </a:r>
          </a:p>
        </p:txBody>
      </p:sp>
      <p:sp>
        <p:nvSpPr>
          <p:cNvPr id="146451" name="Text Box 19"/>
          <p:cNvSpPr txBox="1">
            <a:spLocks noChangeArrowheads="1"/>
          </p:cNvSpPr>
          <p:nvPr/>
        </p:nvSpPr>
        <p:spPr bwMode="auto">
          <a:xfrm>
            <a:off x="1187450" y="1412875"/>
            <a:ext cx="1223963" cy="336550"/>
          </a:xfrm>
          <a:prstGeom prst="rect">
            <a:avLst/>
          </a:prstGeom>
          <a:noFill/>
          <a:ln w="9525">
            <a:noFill/>
            <a:miter lim="800000"/>
            <a:headEnd/>
            <a:tailEnd/>
          </a:ln>
        </p:spPr>
        <p:txBody>
          <a:bodyPr>
            <a:spAutoFit/>
          </a:bodyPr>
          <a:lstStyle/>
          <a:p>
            <a:pPr eaLnBrk="0" hangingPunct="0">
              <a:spcBef>
                <a:spcPct val="50000"/>
              </a:spcBef>
            </a:pPr>
            <a:r>
              <a:rPr lang="en-US" sz="1600"/>
              <a:t>HUNDRED</a:t>
            </a:r>
          </a:p>
        </p:txBody>
      </p:sp>
      <p:sp>
        <p:nvSpPr>
          <p:cNvPr id="146452" name="Text Box 20"/>
          <p:cNvSpPr txBox="1">
            <a:spLocks noChangeArrowheads="1"/>
          </p:cNvSpPr>
          <p:nvPr/>
        </p:nvSpPr>
        <p:spPr bwMode="auto">
          <a:xfrm>
            <a:off x="1187450" y="1989138"/>
            <a:ext cx="865188" cy="336550"/>
          </a:xfrm>
          <a:prstGeom prst="rect">
            <a:avLst/>
          </a:prstGeom>
          <a:noFill/>
          <a:ln w="9525">
            <a:noFill/>
            <a:miter lim="800000"/>
            <a:headEnd/>
            <a:tailEnd/>
          </a:ln>
        </p:spPr>
        <p:txBody>
          <a:bodyPr>
            <a:spAutoFit/>
          </a:bodyPr>
          <a:lstStyle/>
          <a:p>
            <a:pPr eaLnBrk="0" hangingPunct="0">
              <a:spcBef>
                <a:spcPct val="50000"/>
              </a:spcBef>
            </a:pPr>
            <a:r>
              <a:rPr lang="en-US" sz="1600"/>
              <a:t>MAKE</a:t>
            </a:r>
          </a:p>
        </p:txBody>
      </p:sp>
      <p:sp>
        <p:nvSpPr>
          <p:cNvPr id="146453" name="Text Box 21"/>
          <p:cNvSpPr txBox="1">
            <a:spLocks noChangeArrowheads="1"/>
          </p:cNvSpPr>
          <p:nvPr/>
        </p:nvSpPr>
        <p:spPr bwMode="auto">
          <a:xfrm>
            <a:off x="1185863" y="2565400"/>
            <a:ext cx="865187" cy="336550"/>
          </a:xfrm>
          <a:prstGeom prst="rect">
            <a:avLst/>
          </a:prstGeom>
          <a:noFill/>
          <a:ln w="9525">
            <a:noFill/>
            <a:miter lim="800000"/>
            <a:headEnd/>
            <a:tailEnd/>
          </a:ln>
        </p:spPr>
        <p:txBody>
          <a:bodyPr>
            <a:spAutoFit/>
          </a:bodyPr>
          <a:lstStyle/>
          <a:p>
            <a:pPr eaLnBrk="0" hangingPunct="0">
              <a:spcBef>
                <a:spcPct val="50000"/>
              </a:spcBef>
            </a:pPr>
            <a:r>
              <a:rPr lang="en-US" sz="1600"/>
              <a:t>OPEN</a:t>
            </a:r>
          </a:p>
        </p:txBody>
      </p:sp>
      <p:sp>
        <p:nvSpPr>
          <p:cNvPr id="146454" name="Text Box 22"/>
          <p:cNvSpPr txBox="1">
            <a:spLocks noChangeArrowheads="1"/>
          </p:cNvSpPr>
          <p:nvPr/>
        </p:nvSpPr>
        <p:spPr bwMode="auto">
          <a:xfrm>
            <a:off x="1185863" y="3260725"/>
            <a:ext cx="865187" cy="336550"/>
          </a:xfrm>
          <a:prstGeom prst="rect">
            <a:avLst/>
          </a:prstGeom>
          <a:noFill/>
          <a:ln w="9525">
            <a:noFill/>
            <a:miter lim="800000"/>
            <a:headEnd/>
            <a:tailEnd/>
          </a:ln>
        </p:spPr>
        <p:txBody>
          <a:bodyPr>
            <a:spAutoFit/>
          </a:bodyPr>
          <a:lstStyle/>
          <a:p>
            <a:pPr eaLnBrk="0" hangingPunct="0">
              <a:spcBef>
                <a:spcPct val="50000"/>
              </a:spcBef>
            </a:pPr>
            <a:r>
              <a:rPr lang="en-US" sz="1600"/>
              <a:t>OVER</a:t>
            </a:r>
          </a:p>
        </p:txBody>
      </p:sp>
      <p:sp>
        <p:nvSpPr>
          <p:cNvPr id="146455" name="Text Box 23"/>
          <p:cNvSpPr txBox="1">
            <a:spLocks noChangeArrowheads="1"/>
          </p:cNvSpPr>
          <p:nvPr/>
        </p:nvSpPr>
        <p:spPr bwMode="auto">
          <a:xfrm>
            <a:off x="1185863" y="3933825"/>
            <a:ext cx="1082675" cy="336550"/>
          </a:xfrm>
          <a:prstGeom prst="rect">
            <a:avLst/>
          </a:prstGeom>
          <a:noFill/>
          <a:ln w="9525">
            <a:noFill/>
            <a:miter lim="800000"/>
            <a:headEnd/>
            <a:tailEnd/>
          </a:ln>
        </p:spPr>
        <p:txBody>
          <a:bodyPr>
            <a:spAutoFit/>
          </a:bodyPr>
          <a:lstStyle/>
          <a:p>
            <a:pPr eaLnBrk="0" hangingPunct="0">
              <a:spcBef>
                <a:spcPct val="50000"/>
              </a:spcBef>
            </a:pPr>
            <a:r>
              <a:rPr lang="en-US" sz="1600"/>
              <a:t>POUND</a:t>
            </a:r>
          </a:p>
        </p:txBody>
      </p:sp>
      <p:sp>
        <p:nvSpPr>
          <p:cNvPr id="146456" name="Text Box 24"/>
          <p:cNvSpPr txBox="1">
            <a:spLocks noChangeArrowheads="1"/>
          </p:cNvSpPr>
          <p:nvPr/>
        </p:nvSpPr>
        <p:spPr bwMode="auto">
          <a:xfrm>
            <a:off x="1185863" y="4581525"/>
            <a:ext cx="1154112" cy="336550"/>
          </a:xfrm>
          <a:prstGeom prst="rect">
            <a:avLst/>
          </a:prstGeom>
          <a:noFill/>
          <a:ln w="9525">
            <a:noFill/>
            <a:miter lim="800000"/>
            <a:headEnd/>
            <a:tailEnd/>
          </a:ln>
        </p:spPr>
        <p:txBody>
          <a:bodyPr>
            <a:spAutoFit/>
          </a:bodyPr>
          <a:lstStyle/>
          <a:p>
            <a:pPr eaLnBrk="0" hangingPunct="0">
              <a:spcBef>
                <a:spcPct val="50000"/>
              </a:spcBef>
            </a:pPr>
            <a:r>
              <a:rPr lang="en-US" sz="1600"/>
              <a:t>SEVEN</a:t>
            </a:r>
          </a:p>
        </p:txBody>
      </p:sp>
      <p:sp>
        <p:nvSpPr>
          <p:cNvPr id="146457" name="Text Box 25"/>
          <p:cNvSpPr txBox="1">
            <a:spLocks noChangeArrowheads="1"/>
          </p:cNvSpPr>
          <p:nvPr/>
        </p:nvSpPr>
        <p:spPr bwMode="auto">
          <a:xfrm>
            <a:off x="1185863" y="5324475"/>
            <a:ext cx="865187" cy="336550"/>
          </a:xfrm>
          <a:prstGeom prst="rect">
            <a:avLst/>
          </a:prstGeom>
          <a:noFill/>
          <a:ln w="9525">
            <a:noFill/>
            <a:miter lim="800000"/>
            <a:headEnd/>
            <a:tailEnd/>
          </a:ln>
        </p:spPr>
        <p:txBody>
          <a:bodyPr>
            <a:spAutoFit/>
          </a:bodyPr>
          <a:lstStyle/>
          <a:p>
            <a:pPr eaLnBrk="0" hangingPunct="0">
              <a:spcBef>
                <a:spcPct val="50000"/>
              </a:spcBef>
            </a:pPr>
            <a:r>
              <a:rPr lang="en-US" sz="1600"/>
              <a:t>SHIP</a:t>
            </a:r>
          </a:p>
        </p:txBody>
      </p:sp>
      <p:sp>
        <p:nvSpPr>
          <p:cNvPr id="146458" name="Text Box 26"/>
          <p:cNvSpPr txBox="1">
            <a:spLocks noChangeArrowheads="1"/>
          </p:cNvSpPr>
          <p:nvPr/>
        </p:nvSpPr>
        <p:spPr bwMode="auto">
          <a:xfrm>
            <a:off x="1116013" y="6400800"/>
            <a:ext cx="865187" cy="457200"/>
          </a:xfrm>
          <a:prstGeom prst="rect">
            <a:avLst/>
          </a:prstGeom>
          <a:noFill/>
          <a:ln w="9525">
            <a:noFill/>
            <a:miter lim="800000"/>
            <a:headEnd/>
            <a:tailEnd/>
          </a:ln>
        </p:spPr>
        <p:txBody>
          <a:bodyPr>
            <a:spAutoFit/>
          </a:bodyPr>
          <a:lstStyle/>
          <a:p>
            <a:pPr algn="ctr" eaLnBrk="0" hangingPunct="0">
              <a:spcBef>
                <a:spcPct val="50000"/>
              </a:spcBef>
            </a:pPr>
            <a:r>
              <a:rPr lang="en-US" sz="2400" b="1"/>
              <a:t>…</a:t>
            </a:r>
          </a:p>
        </p:txBody>
      </p:sp>
      <p:grpSp>
        <p:nvGrpSpPr>
          <p:cNvPr id="146459" name="Group 27"/>
          <p:cNvGrpSpPr>
            <a:grpSpLocks/>
          </p:cNvGrpSpPr>
          <p:nvPr/>
        </p:nvGrpSpPr>
        <p:grpSpPr bwMode="auto">
          <a:xfrm>
            <a:off x="2051050" y="130175"/>
            <a:ext cx="792163" cy="6597650"/>
            <a:chOff x="1292" y="0"/>
            <a:chExt cx="499" cy="4156"/>
          </a:xfrm>
        </p:grpSpPr>
        <p:sp>
          <p:nvSpPr>
            <p:cNvPr id="146503" name="AutoShape 28"/>
            <p:cNvSpPr>
              <a:spLocks/>
            </p:cNvSpPr>
            <p:nvPr/>
          </p:nvSpPr>
          <p:spPr bwMode="auto">
            <a:xfrm>
              <a:off x="1292" y="0"/>
              <a:ext cx="363" cy="4156"/>
            </a:xfrm>
            <a:prstGeom prst="rightBrace">
              <a:avLst>
                <a:gd name="adj1" fmla="val 95409"/>
                <a:gd name="adj2" fmla="val 69347"/>
              </a:avLst>
            </a:prstGeom>
            <a:noFill/>
            <a:ln w="28575">
              <a:solidFill>
                <a:srgbClr val="0000CC"/>
              </a:solidFill>
              <a:round/>
              <a:headEnd/>
              <a:tailEnd/>
            </a:ln>
          </p:spPr>
          <p:txBody>
            <a:bodyPr wrap="none" anchor="ctr"/>
            <a:lstStyle/>
            <a:p>
              <a:pPr algn="ctr" eaLnBrk="0" hangingPunct="0"/>
              <a:endParaRPr lang="en-US">
                <a:solidFill>
                  <a:srgbClr val="663300"/>
                </a:solidFill>
              </a:endParaRPr>
            </a:p>
          </p:txBody>
        </p:sp>
        <p:sp>
          <p:nvSpPr>
            <p:cNvPr id="146504" name="Line 29"/>
            <p:cNvSpPr>
              <a:spLocks noChangeShapeType="1"/>
            </p:cNvSpPr>
            <p:nvPr/>
          </p:nvSpPr>
          <p:spPr bwMode="auto">
            <a:xfrm>
              <a:off x="1655" y="2886"/>
              <a:ext cx="136" cy="0"/>
            </a:xfrm>
            <a:prstGeom prst="line">
              <a:avLst/>
            </a:prstGeom>
            <a:noFill/>
            <a:ln w="38100">
              <a:solidFill>
                <a:srgbClr val="0000CC"/>
              </a:solidFill>
              <a:round/>
              <a:headEnd/>
              <a:tailEnd type="triangle" w="med" len="med"/>
            </a:ln>
          </p:spPr>
          <p:txBody>
            <a:bodyPr/>
            <a:lstStyle/>
            <a:p>
              <a:endParaRPr lang="fr-FR"/>
            </a:p>
          </p:txBody>
        </p:sp>
      </p:grpSp>
      <p:sp>
        <p:nvSpPr>
          <p:cNvPr id="146460" name="Text Box 30"/>
          <p:cNvSpPr txBox="1">
            <a:spLocks noChangeArrowheads="1"/>
          </p:cNvSpPr>
          <p:nvPr/>
        </p:nvSpPr>
        <p:spPr bwMode="auto">
          <a:xfrm>
            <a:off x="1187450" y="6092825"/>
            <a:ext cx="865188" cy="336550"/>
          </a:xfrm>
          <a:prstGeom prst="rect">
            <a:avLst/>
          </a:prstGeom>
          <a:noFill/>
          <a:ln w="9525">
            <a:noFill/>
            <a:miter lim="800000"/>
            <a:headEnd/>
            <a:tailEnd/>
          </a:ln>
        </p:spPr>
        <p:txBody>
          <a:bodyPr>
            <a:spAutoFit/>
          </a:bodyPr>
          <a:lstStyle/>
          <a:p>
            <a:pPr eaLnBrk="0" hangingPunct="0">
              <a:spcBef>
                <a:spcPct val="50000"/>
              </a:spcBef>
            </a:pPr>
            <a:r>
              <a:rPr lang="en-US" sz="1600"/>
              <a:t>SPEAK</a:t>
            </a:r>
          </a:p>
        </p:txBody>
      </p:sp>
      <p:sp>
        <p:nvSpPr>
          <p:cNvPr id="146461" name="Rectangle 31"/>
          <p:cNvSpPr>
            <a:spLocks noChangeArrowheads="1"/>
          </p:cNvSpPr>
          <p:nvPr/>
        </p:nvSpPr>
        <p:spPr bwMode="auto">
          <a:xfrm>
            <a:off x="2771775" y="2420938"/>
            <a:ext cx="869950" cy="366712"/>
          </a:xfrm>
          <a:prstGeom prst="rect">
            <a:avLst/>
          </a:prstGeom>
          <a:noFill/>
          <a:ln w="9525">
            <a:noFill/>
            <a:miter lim="800000"/>
            <a:headEnd/>
            <a:tailEnd/>
          </a:ln>
        </p:spPr>
        <p:txBody>
          <a:bodyPr wrap="none">
            <a:spAutoFit/>
          </a:bodyPr>
          <a:lstStyle/>
          <a:p>
            <a:pPr eaLnBrk="0" hangingPunct="0"/>
            <a:r>
              <a:rPr lang="en-US" b="1"/>
              <a:t>COOK</a:t>
            </a:r>
          </a:p>
        </p:txBody>
      </p:sp>
      <p:grpSp>
        <p:nvGrpSpPr>
          <p:cNvPr id="146462" name="Group 32"/>
          <p:cNvGrpSpPr>
            <a:grpSpLocks/>
          </p:cNvGrpSpPr>
          <p:nvPr/>
        </p:nvGrpSpPr>
        <p:grpSpPr bwMode="auto">
          <a:xfrm rot="1155302">
            <a:off x="250825" y="3213100"/>
            <a:ext cx="503238" cy="431800"/>
            <a:chOff x="431" y="3294"/>
            <a:chExt cx="317" cy="272"/>
          </a:xfrm>
        </p:grpSpPr>
        <p:sp>
          <p:nvSpPr>
            <p:cNvPr id="146501" name="Line 33"/>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6502" name="Line 34"/>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146463" name="Text Box 35"/>
          <p:cNvSpPr txBox="1">
            <a:spLocks noChangeArrowheads="1"/>
          </p:cNvSpPr>
          <p:nvPr/>
        </p:nvSpPr>
        <p:spPr bwMode="auto">
          <a:xfrm>
            <a:off x="2771775" y="2636838"/>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CAKE</a:t>
            </a:r>
          </a:p>
        </p:txBody>
      </p:sp>
      <p:grpSp>
        <p:nvGrpSpPr>
          <p:cNvPr id="146464" name="Group 36"/>
          <p:cNvGrpSpPr>
            <a:grpSpLocks/>
          </p:cNvGrpSpPr>
          <p:nvPr/>
        </p:nvGrpSpPr>
        <p:grpSpPr bwMode="auto">
          <a:xfrm rot="1155302">
            <a:off x="179388" y="333375"/>
            <a:ext cx="503237" cy="431800"/>
            <a:chOff x="431" y="3294"/>
            <a:chExt cx="317" cy="272"/>
          </a:xfrm>
        </p:grpSpPr>
        <p:sp>
          <p:nvSpPr>
            <p:cNvPr id="146499" name="Line 37"/>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6500" name="Line 38"/>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146465" name="Text Box 39"/>
          <p:cNvSpPr txBox="1">
            <a:spLocks noChangeArrowheads="1"/>
          </p:cNvSpPr>
          <p:nvPr/>
        </p:nvSpPr>
        <p:spPr bwMode="auto">
          <a:xfrm>
            <a:off x="2771775" y="2852738"/>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MAKE</a:t>
            </a:r>
          </a:p>
        </p:txBody>
      </p:sp>
      <p:grpSp>
        <p:nvGrpSpPr>
          <p:cNvPr id="146466" name="Group 40"/>
          <p:cNvGrpSpPr>
            <a:grpSpLocks/>
          </p:cNvGrpSpPr>
          <p:nvPr/>
        </p:nvGrpSpPr>
        <p:grpSpPr bwMode="auto">
          <a:xfrm rot="1155302">
            <a:off x="1258888" y="1916113"/>
            <a:ext cx="503237" cy="431800"/>
            <a:chOff x="431" y="3294"/>
            <a:chExt cx="317" cy="272"/>
          </a:xfrm>
        </p:grpSpPr>
        <p:sp>
          <p:nvSpPr>
            <p:cNvPr id="146497" name="Line 41"/>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6498" name="Line 42"/>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146467" name="Text Box 43"/>
          <p:cNvSpPr txBox="1">
            <a:spLocks noChangeArrowheads="1"/>
          </p:cNvSpPr>
          <p:nvPr/>
        </p:nvSpPr>
        <p:spPr bwMode="auto">
          <a:xfrm>
            <a:off x="2771775" y="3068638"/>
            <a:ext cx="1008063" cy="336550"/>
          </a:xfrm>
          <a:prstGeom prst="rect">
            <a:avLst/>
          </a:prstGeom>
          <a:noFill/>
          <a:ln w="9525">
            <a:noFill/>
            <a:miter lim="800000"/>
            <a:headEnd/>
            <a:tailEnd/>
          </a:ln>
        </p:spPr>
        <p:txBody>
          <a:bodyPr>
            <a:spAutoFit/>
          </a:bodyPr>
          <a:lstStyle/>
          <a:p>
            <a:pPr eaLnBrk="0" hangingPunct="0">
              <a:spcBef>
                <a:spcPct val="50000"/>
              </a:spcBef>
            </a:pPr>
            <a:r>
              <a:rPr lang="en-US" sz="1600" b="1"/>
              <a:t>SPEAK</a:t>
            </a:r>
          </a:p>
        </p:txBody>
      </p:sp>
      <p:grpSp>
        <p:nvGrpSpPr>
          <p:cNvPr id="146468" name="Group 44"/>
          <p:cNvGrpSpPr>
            <a:grpSpLocks/>
          </p:cNvGrpSpPr>
          <p:nvPr/>
        </p:nvGrpSpPr>
        <p:grpSpPr bwMode="auto">
          <a:xfrm rot="1155302">
            <a:off x="1258888" y="6092825"/>
            <a:ext cx="503237" cy="431800"/>
            <a:chOff x="431" y="3294"/>
            <a:chExt cx="317" cy="272"/>
          </a:xfrm>
        </p:grpSpPr>
        <p:sp>
          <p:nvSpPr>
            <p:cNvPr id="146495" name="Line 45"/>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6496" name="Line 46"/>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sp>
        <p:nvSpPr>
          <p:cNvPr id="146469" name="Text Box 47"/>
          <p:cNvSpPr txBox="1">
            <a:spLocks noChangeArrowheads="1"/>
          </p:cNvSpPr>
          <p:nvPr/>
        </p:nvSpPr>
        <p:spPr bwMode="auto">
          <a:xfrm>
            <a:off x="5867400" y="284163"/>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HOPE</a:t>
            </a:r>
          </a:p>
        </p:txBody>
      </p:sp>
      <p:sp>
        <p:nvSpPr>
          <p:cNvPr id="146470" name="Text Box 48"/>
          <p:cNvSpPr txBox="1">
            <a:spLocks noChangeArrowheads="1"/>
          </p:cNvSpPr>
          <p:nvPr/>
        </p:nvSpPr>
        <p:spPr bwMode="auto">
          <a:xfrm>
            <a:off x="5867400" y="500063"/>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OPEN</a:t>
            </a:r>
          </a:p>
        </p:txBody>
      </p:sp>
      <p:sp>
        <p:nvSpPr>
          <p:cNvPr id="146471" name="Text Box 49"/>
          <p:cNvSpPr txBox="1">
            <a:spLocks noChangeArrowheads="1"/>
          </p:cNvSpPr>
          <p:nvPr/>
        </p:nvSpPr>
        <p:spPr bwMode="auto">
          <a:xfrm>
            <a:off x="5867400" y="692150"/>
            <a:ext cx="1082675" cy="336550"/>
          </a:xfrm>
          <a:prstGeom prst="rect">
            <a:avLst/>
          </a:prstGeom>
          <a:noFill/>
          <a:ln w="9525">
            <a:noFill/>
            <a:miter lim="800000"/>
            <a:headEnd/>
            <a:tailEnd/>
          </a:ln>
        </p:spPr>
        <p:txBody>
          <a:bodyPr>
            <a:spAutoFit/>
          </a:bodyPr>
          <a:lstStyle/>
          <a:p>
            <a:pPr eaLnBrk="0" hangingPunct="0">
              <a:spcBef>
                <a:spcPct val="50000"/>
              </a:spcBef>
            </a:pPr>
            <a:r>
              <a:rPr lang="en-US" sz="1600" b="1"/>
              <a:t>POUND</a:t>
            </a:r>
          </a:p>
        </p:txBody>
      </p:sp>
      <p:sp>
        <p:nvSpPr>
          <p:cNvPr id="146472" name="Text Box 50"/>
          <p:cNvSpPr txBox="1">
            <a:spLocks noChangeArrowheads="1"/>
          </p:cNvSpPr>
          <p:nvPr/>
        </p:nvSpPr>
        <p:spPr bwMode="auto">
          <a:xfrm>
            <a:off x="5867400" y="908050"/>
            <a:ext cx="865188" cy="336550"/>
          </a:xfrm>
          <a:prstGeom prst="rect">
            <a:avLst/>
          </a:prstGeom>
          <a:noFill/>
          <a:ln w="9525">
            <a:noFill/>
            <a:miter lim="800000"/>
            <a:headEnd/>
            <a:tailEnd/>
          </a:ln>
        </p:spPr>
        <p:txBody>
          <a:bodyPr>
            <a:spAutoFit/>
          </a:bodyPr>
          <a:lstStyle/>
          <a:p>
            <a:pPr eaLnBrk="0" hangingPunct="0">
              <a:spcBef>
                <a:spcPct val="50000"/>
              </a:spcBef>
            </a:pPr>
            <a:r>
              <a:rPr lang="en-US" sz="1600" b="1"/>
              <a:t>SHIP</a:t>
            </a:r>
          </a:p>
        </p:txBody>
      </p:sp>
      <p:grpSp>
        <p:nvGrpSpPr>
          <p:cNvPr id="146473" name="Group 51"/>
          <p:cNvGrpSpPr>
            <a:grpSpLocks/>
          </p:cNvGrpSpPr>
          <p:nvPr/>
        </p:nvGrpSpPr>
        <p:grpSpPr bwMode="auto">
          <a:xfrm rot="1155302">
            <a:off x="1258888" y="836613"/>
            <a:ext cx="503237" cy="431800"/>
            <a:chOff x="431" y="3294"/>
            <a:chExt cx="317" cy="272"/>
          </a:xfrm>
        </p:grpSpPr>
        <p:sp>
          <p:nvSpPr>
            <p:cNvPr id="146493" name="Line 52"/>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6494" name="Line 53"/>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grpSp>
        <p:nvGrpSpPr>
          <p:cNvPr id="146474" name="Group 54"/>
          <p:cNvGrpSpPr>
            <a:grpSpLocks/>
          </p:cNvGrpSpPr>
          <p:nvPr/>
        </p:nvGrpSpPr>
        <p:grpSpPr bwMode="auto">
          <a:xfrm rot="1155302">
            <a:off x="1331913" y="2492375"/>
            <a:ext cx="503237" cy="431800"/>
            <a:chOff x="431" y="3294"/>
            <a:chExt cx="317" cy="272"/>
          </a:xfrm>
        </p:grpSpPr>
        <p:sp>
          <p:nvSpPr>
            <p:cNvPr id="146491" name="Line 55"/>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6492" name="Line 56"/>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grpSp>
        <p:nvGrpSpPr>
          <p:cNvPr id="146475" name="Group 57"/>
          <p:cNvGrpSpPr>
            <a:grpSpLocks/>
          </p:cNvGrpSpPr>
          <p:nvPr/>
        </p:nvGrpSpPr>
        <p:grpSpPr bwMode="auto">
          <a:xfrm rot="1155302">
            <a:off x="1403350" y="3860800"/>
            <a:ext cx="503238" cy="431800"/>
            <a:chOff x="431" y="3294"/>
            <a:chExt cx="317" cy="272"/>
          </a:xfrm>
        </p:grpSpPr>
        <p:sp>
          <p:nvSpPr>
            <p:cNvPr id="146489" name="Line 58"/>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6490" name="Line 59"/>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grpSp>
        <p:nvGrpSpPr>
          <p:cNvPr id="146476" name="Group 60"/>
          <p:cNvGrpSpPr>
            <a:grpSpLocks/>
          </p:cNvGrpSpPr>
          <p:nvPr/>
        </p:nvGrpSpPr>
        <p:grpSpPr bwMode="auto">
          <a:xfrm rot="1155302">
            <a:off x="1258888" y="5229225"/>
            <a:ext cx="503237" cy="431800"/>
            <a:chOff x="431" y="3294"/>
            <a:chExt cx="317" cy="272"/>
          </a:xfrm>
        </p:grpSpPr>
        <p:sp>
          <p:nvSpPr>
            <p:cNvPr id="146487" name="Line 61"/>
            <p:cNvSpPr>
              <a:spLocks noChangeShapeType="1"/>
            </p:cNvSpPr>
            <p:nvPr/>
          </p:nvSpPr>
          <p:spPr bwMode="auto">
            <a:xfrm>
              <a:off x="476" y="3294"/>
              <a:ext cx="227" cy="272"/>
            </a:xfrm>
            <a:prstGeom prst="line">
              <a:avLst/>
            </a:prstGeom>
            <a:noFill/>
            <a:ln w="38100">
              <a:solidFill>
                <a:srgbClr val="FF3300"/>
              </a:solidFill>
              <a:round/>
              <a:headEnd/>
              <a:tailEnd/>
            </a:ln>
          </p:spPr>
          <p:txBody>
            <a:bodyPr/>
            <a:lstStyle/>
            <a:p>
              <a:endParaRPr lang="fr-FR"/>
            </a:p>
          </p:txBody>
        </p:sp>
        <p:sp>
          <p:nvSpPr>
            <p:cNvPr id="146488" name="Line 62"/>
            <p:cNvSpPr>
              <a:spLocks noChangeShapeType="1"/>
            </p:cNvSpPr>
            <p:nvPr/>
          </p:nvSpPr>
          <p:spPr bwMode="auto">
            <a:xfrm flipH="1">
              <a:off x="431" y="3339"/>
              <a:ext cx="317" cy="182"/>
            </a:xfrm>
            <a:prstGeom prst="line">
              <a:avLst/>
            </a:prstGeom>
            <a:noFill/>
            <a:ln w="38100">
              <a:solidFill>
                <a:srgbClr val="FF3300"/>
              </a:solidFill>
              <a:round/>
              <a:headEnd/>
              <a:tailEnd/>
            </a:ln>
          </p:spPr>
          <p:txBody>
            <a:bodyPr/>
            <a:lstStyle/>
            <a:p>
              <a:endParaRPr lang="fr-FR"/>
            </a:p>
          </p:txBody>
        </p:sp>
      </p:grpSp>
      <p:grpSp>
        <p:nvGrpSpPr>
          <p:cNvPr id="11" name="Group 76"/>
          <p:cNvGrpSpPr>
            <a:grpSpLocks/>
          </p:cNvGrpSpPr>
          <p:nvPr/>
        </p:nvGrpSpPr>
        <p:grpSpPr bwMode="auto">
          <a:xfrm>
            <a:off x="2916238" y="0"/>
            <a:ext cx="6227762" cy="5353050"/>
            <a:chOff x="2018" y="0"/>
            <a:chExt cx="3401" cy="3372"/>
          </a:xfrm>
        </p:grpSpPr>
        <p:pic>
          <p:nvPicPr>
            <p:cNvPr id="146485" name="Picture 65"/>
            <p:cNvPicPr>
              <a:picLocks noChangeAspect="1" noChangeArrowheads="1"/>
            </p:cNvPicPr>
            <p:nvPr/>
          </p:nvPicPr>
          <p:blipFill>
            <a:blip r:embed="rId4"/>
            <a:srcRect/>
            <a:stretch>
              <a:fillRect/>
            </a:stretch>
          </p:blipFill>
          <p:spPr bwMode="auto">
            <a:xfrm>
              <a:off x="4694" y="2387"/>
              <a:ext cx="725" cy="985"/>
            </a:xfrm>
            <a:prstGeom prst="rect">
              <a:avLst/>
            </a:prstGeom>
            <a:noFill/>
            <a:ln w="12700">
              <a:solidFill>
                <a:schemeClr val="tx1"/>
              </a:solidFill>
              <a:miter lim="800000"/>
              <a:headEnd/>
              <a:tailEnd/>
            </a:ln>
          </p:spPr>
        </p:pic>
        <p:sp>
          <p:nvSpPr>
            <p:cNvPr id="146486" name="AutoShape 66"/>
            <p:cNvSpPr>
              <a:spLocks noChangeArrowheads="1"/>
            </p:cNvSpPr>
            <p:nvPr/>
          </p:nvSpPr>
          <p:spPr bwMode="auto">
            <a:xfrm>
              <a:off x="2018" y="0"/>
              <a:ext cx="2541" cy="2523"/>
            </a:xfrm>
            <a:prstGeom prst="cloudCallout">
              <a:avLst>
                <a:gd name="adj1" fmla="val 67829"/>
                <a:gd name="adj2" fmla="val 40806"/>
              </a:avLst>
            </a:prstGeom>
            <a:solidFill>
              <a:schemeClr val="accent1"/>
            </a:solidFill>
            <a:ln w="9525">
              <a:solidFill>
                <a:schemeClr val="tx1"/>
              </a:solidFill>
              <a:round/>
              <a:headEnd/>
              <a:tailEnd/>
            </a:ln>
          </p:spPr>
          <p:txBody>
            <a:bodyPr/>
            <a:lstStyle/>
            <a:p>
              <a:pPr algn="ctr" eaLnBrk="0" hangingPunct="0"/>
              <a:r>
                <a:rPr lang="fr-FR" b="1"/>
                <a:t>Very interesting. I have to read more about this later …</a:t>
              </a:r>
              <a:br>
                <a:rPr lang="fr-FR" b="1"/>
              </a:br>
              <a:r>
                <a:rPr lang="fr-FR" b="1"/>
                <a:t>…But back to this activity…</a:t>
              </a:r>
              <a:br>
                <a:rPr lang="fr-FR" b="1"/>
              </a:br>
              <a:r>
                <a:rPr lang="fr-FR" b="1"/>
                <a:t>It’s strange… </a:t>
              </a:r>
              <a:br>
                <a:rPr lang="fr-FR" b="1"/>
              </a:br>
              <a:r>
                <a:rPr lang="fr-FR" b="1"/>
                <a:t>I would say, it could also be a good example for the intercomprehension approach we have seen earlier !</a:t>
              </a:r>
            </a:p>
            <a:p>
              <a:pPr algn="ctr" eaLnBrk="0" hangingPunct="0"/>
              <a:endParaRPr lang="fr-FR"/>
            </a:p>
          </p:txBody>
        </p:sp>
      </p:grpSp>
      <p:grpSp>
        <p:nvGrpSpPr>
          <p:cNvPr id="146478" name="Group 67"/>
          <p:cNvGrpSpPr>
            <a:grpSpLocks/>
          </p:cNvGrpSpPr>
          <p:nvPr/>
        </p:nvGrpSpPr>
        <p:grpSpPr bwMode="auto">
          <a:xfrm>
            <a:off x="0" y="0"/>
            <a:ext cx="1728788" cy="1858963"/>
            <a:chOff x="4195" y="981"/>
            <a:chExt cx="1452" cy="1481"/>
          </a:xfrm>
        </p:grpSpPr>
        <p:pic>
          <p:nvPicPr>
            <p:cNvPr id="146483" name="Picture 68"/>
            <p:cNvPicPr>
              <a:picLocks noChangeAspect="1" noChangeArrowheads="1"/>
            </p:cNvPicPr>
            <p:nvPr/>
          </p:nvPicPr>
          <p:blipFill>
            <a:blip r:embed="rId5"/>
            <a:srcRect/>
            <a:stretch>
              <a:fillRect/>
            </a:stretch>
          </p:blipFill>
          <p:spPr bwMode="auto">
            <a:xfrm>
              <a:off x="4424" y="981"/>
              <a:ext cx="1045" cy="1089"/>
            </a:xfrm>
            <a:prstGeom prst="rect">
              <a:avLst/>
            </a:prstGeom>
            <a:noFill/>
            <a:ln w="9525">
              <a:noFill/>
              <a:round/>
              <a:headEnd/>
              <a:tailEnd/>
            </a:ln>
          </p:spPr>
        </p:pic>
        <p:sp>
          <p:nvSpPr>
            <p:cNvPr id="146484" name="Text Box 69"/>
            <p:cNvSpPr txBox="1">
              <a:spLocks noChangeArrowheads="1"/>
            </p:cNvSpPr>
            <p:nvPr/>
          </p:nvSpPr>
          <p:spPr bwMode="auto">
            <a:xfrm>
              <a:off x="4195" y="2039"/>
              <a:ext cx="1452" cy="423"/>
            </a:xfrm>
            <a:prstGeom prst="rect">
              <a:avLst/>
            </a:prstGeom>
            <a:solidFill>
              <a:srgbClr val="DFE2FD"/>
            </a:solidFill>
            <a:ln w="12700">
              <a:solidFill>
                <a:schemeClr val="tx1"/>
              </a:solidFill>
              <a:miter lim="800000"/>
              <a:headEnd/>
              <a:tailEnd/>
            </a:ln>
          </p:spPr>
          <p:txBody>
            <a:bodyPr>
              <a:spAutoFit/>
            </a:bodyPr>
            <a:lstStyle/>
            <a:p>
              <a:pPr algn="ctr" eaLnBrk="0" hangingPunct="0">
                <a:spcBef>
                  <a:spcPct val="50000"/>
                </a:spcBef>
              </a:pPr>
              <a:r>
                <a:rPr lang="fr-FR" sz="1400" b="1"/>
                <a:t>Professor PhD Uhu</a:t>
              </a:r>
            </a:p>
          </p:txBody>
        </p:sp>
      </p:grpSp>
      <p:sp>
        <p:nvSpPr>
          <p:cNvPr id="102408" name="AutoShape 8"/>
          <p:cNvSpPr>
            <a:spLocks noChangeArrowheads="1"/>
          </p:cNvSpPr>
          <p:nvPr/>
        </p:nvSpPr>
        <p:spPr bwMode="auto">
          <a:xfrm>
            <a:off x="3132138" y="4221163"/>
            <a:ext cx="4462462" cy="2636837"/>
          </a:xfrm>
          <a:prstGeom prst="wedgeEllipseCallout">
            <a:avLst>
              <a:gd name="adj1" fmla="val 57185"/>
              <a:gd name="adj2" fmla="val -40847"/>
            </a:avLst>
          </a:prstGeom>
          <a:solidFill>
            <a:schemeClr val="accent1"/>
          </a:solidFill>
          <a:ln w="9525">
            <a:solidFill>
              <a:schemeClr val="tx1"/>
            </a:solidFill>
            <a:miter lim="800000"/>
            <a:headEnd/>
            <a:tailEnd/>
          </a:ln>
        </p:spPr>
        <p:txBody>
          <a:bodyPr/>
          <a:lstStyle/>
          <a:p>
            <a:pPr algn="ctr" eaLnBrk="0" hangingPunct="0"/>
            <a:r>
              <a:rPr lang="fr-FR" sz="2000" b="1"/>
              <a:t>Professor, isn’t it an activity which could </a:t>
            </a:r>
            <a:r>
              <a:rPr lang="fr-FR" sz="2000" b="1">
                <a:solidFill>
                  <a:srgbClr val="0000CC"/>
                </a:solidFill>
              </a:rPr>
              <a:t>also be used within the </a:t>
            </a:r>
            <a:r>
              <a:rPr lang="fr-FR" sz="2000" b="1" i="1">
                <a:solidFill>
                  <a:srgbClr val="0000CC"/>
                </a:solidFill>
              </a:rPr>
              <a:t>Intercomprehension between related languages </a:t>
            </a:r>
            <a:r>
              <a:rPr lang="fr-FR" sz="2000" b="1">
                <a:solidFill>
                  <a:srgbClr val="0000CC"/>
                </a:solidFill>
              </a:rPr>
              <a:t>approach</a:t>
            </a:r>
            <a:r>
              <a:rPr lang="fr-FR" sz="2000" b="1"/>
              <a:t>?</a:t>
            </a:r>
          </a:p>
        </p:txBody>
      </p:sp>
      <p:sp>
        <p:nvSpPr>
          <p:cNvPr id="255048" name="AutoShape 72"/>
          <p:cNvSpPr>
            <a:spLocks noChangeArrowheads="1"/>
          </p:cNvSpPr>
          <p:nvPr/>
        </p:nvSpPr>
        <p:spPr bwMode="auto">
          <a:xfrm>
            <a:off x="0" y="1989138"/>
            <a:ext cx="3851275" cy="4868862"/>
          </a:xfrm>
          <a:prstGeom prst="wedgeRoundRectCallout">
            <a:avLst>
              <a:gd name="adj1" fmla="val -25806"/>
              <a:gd name="adj2" fmla="val -69500"/>
              <a:gd name="adj3" fmla="val 16667"/>
            </a:avLst>
          </a:prstGeom>
          <a:solidFill>
            <a:srgbClr val="FFFFCC"/>
          </a:solidFill>
          <a:ln w="9525">
            <a:solidFill>
              <a:schemeClr val="tx1"/>
            </a:solidFill>
            <a:miter lim="800000"/>
            <a:headEnd/>
            <a:tailEnd/>
          </a:ln>
        </p:spPr>
        <p:txBody>
          <a:bodyPr/>
          <a:lstStyle/>
          <a:p>
            <a:pPr eaLnBrk="0" hangingPunct="0"/>
            <a:r>
              <a:rPr lang="fr-FR" b="1">
                <a:solidFill>
                  <a:srgbClr val="0000CC"/>
                </a:solidFill>
              </a:rPr>
              <a:t>      </a:t>
            </a:r>
            <a:r>
              <a:rPr lang="fr-FR" sz="2000" b="1">
                <a:solidFill>
                  <a:srgbClr val="0000CC"/>
                </a:solidFill>
              </a:rPr>
              <a:t>Of course it could!</a:t>
            </a:r>
          </a:p>
          <a:p>
            <a:pPr eaLnBrk="0" hangingPunct="0"/>
            <a:r>
              <a:rPr lang="fr-FR" b="1"/>
              <a:t>It is often the case that the </a:t>
            </a:r>
            <a:r>
              <a:rPr lang="fr-FR" b="1">
                <a:solidFill>
                  <a:srgbClr val="0000CC"/>
                </a:solidFill>
              </a:rPr>
              <a:t>same kind of activity</a:t>
            </a:r>
            <a:r>
              <a:rPr lang="fr-FR" b="1"/>
              <a:t> is used by </a:t>
            </a:r>
            <a:r>
              <a:rPr lang="fr-FR" b="1">
                <a:solidFill>
                  <a:srgbClr val="0000CC"/>
                </a:solidFill>
              </a:rPr>
              <a:t>different pluralistic approaches</a:t>
            </a:r>
            <a:r>
              <a:rPr lang="fr-FR" b="1"/>
              <a:t>. The approach depends on </a:t>
            </a:r>
            <a:r>
              <a:rPr lang="fr-FR" b="1">
                <a:solidFill>
                  <a:srgbClr val="0000CC"/>
                </a:solidFill>
              </a:rPr>
              <a:t>the specific aims of the course</a:t>
            </a:r>
            <a:r>
              <a:rPr lang="fr-FR" b="1"/>
              <a:t>. </a:t>
            </a:r>
          </a:p>
          <a:p>
            <a:pPr eaLnBrk="0" hangingPunct="0"/>
            <a:r>
              <a:rPr lang="fr-FR" b="1"/>
              <a:t>If the course is just aiming to develop comprehension, this activity is used for </a:t>
            </a:r>
            <a:r>
              <a:rPr lang="fr-FR" b="1" i="1"/>
              <a:t>Intercomprehension between related languages</a:t>
            </a:r>
            <a:r>
              <a:rPr lang="fr-FR" b="1"/>
              <a:t>. </a:t>
            </a:r>
            <a:br>
              <a:rPr lang="fr-FR" b="1"/>
            </a:br>
            <a:r>
              <a:rPr lang="fr-FR" b="1"/>
              <a:t>If the aim is also to develop productive skills, it is used within an </a:t>
            </a:r>
            <a:r>
              <a:rPr lang="fr-FR" b="1" i="1"/>
              <a:t>Integrated didactic approach</a:t>
            </a:r>
            <a:r>
              <a:rPr lang="fr-FR" b="1"/>
              <a:t>!</a:t>
            </a:r>
            <a:endParaRPr lang="en-GB" b="1"/>
          </a:p>
        </p:txBody>
      </p:sp>
      <p:sp>
        <p:nvSpPr>
          <p:cNvPr id="255049" name="AutoShape 73"/>
          <p:cNvSpPr>
            <a:spLocks noChangeArrowheads="1"/>
          </p:cNvSpPr>
          <p:nvPr/>
        </p:nvSpPr>
        <p:spPr bwMode="auto">
          <a:xfrm>
            <a:off x="7092950" y="0"/>
            <a:ext cx="2051050" cy="2205038"/>
          </a:xfrm>
          <a:prstGeom prst="cloudCallout">
            <a:avLst>
              <a:gd name="adj1" fmla="val 24458"/>
              <a:gd name="adj2" fmla="val 100898"/>
            </a:avLst>
          </a:prstGeom>
          <a:solidFill>
            <a:schemeClr val="accent1"/>
          </a:solidFill>
          <a:ln w="9525">
            <a:solidFill>
              <a:schemeClr val="tx1"/>
            </a:solidFill>
            <a:round/>
            <a:headEnd/>
            <a:tailEnd/>
          </a:ln>
        </p:spPr>
        <p:txBody>
          <a:bodyPr/>
          <a:lstStyle/>
          <a:p>
            <a:pPr algn="ctr" eaLnBrk="0" hangingPunct="0"/>
            <a:r>
              <a:rPr lang="fr-FR" sz="2000" b="1"/>
              <a:t>Oh I see!</a:t>
            </a:r>
            <a:br>
              <a:rPr lang="fr-FR" sz="2000" b="1"/>
            </a:br>
            <a:endParaRPr lang="fr-FR" sz="2000" b="1"/>
          </a:p>
          <a:p>
            <a:pPr algn="ctr" eaLnBrk="0" hangingPunct="0"/>
            <a:r>
              <a:rPr lang="fr-FR" sz="2000" b="1"/>
              <a:t>Really easy!</a:t>
            </a:r>
          </a:p>
          <a:p>
            <a:pPr algn="ctr" eaLnBrk="0" hangingPunct="0"/>
            <a:endParaRPr lang="fr-FR" sz="2000"/>
          </a:p>
        </p:txBody>
      </p:sp>
      <p:sp>
        <p:nvSpPr>
          <p:cNvPr id="146482" name="Text Box 75"/>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7717C25E-AFFC-4E66-93F5-5BB21009E8D8}" type="slidenum">
              <a:rPr lang="fr-FR" sz="2400" b="1">
                <a:solidFill>
                  <a:schemeClr val="accent2"/>
                </a:solidFill>
              </a:rPr>
              <a:pPr algn="ctr" eaLnBrk="0" hangingPunct="0">
                <a:spcBef>
                  <a:spcPct val="50000"/>
                </a:spcBef>
              </a:pPr>
              <a:t>64</a:t>
            </a:fld>
            <a:endParaRPr lang="fr-FR" sz="2400" b="1">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2408"/>
                                        </p:tgtEl>
                                        <p:attrNameLst>
                                          <p:attrName>style.visibility</p:attrName>
                                        </p:attrNameLst>
                                      </p:cBhvr>
                                      <p:to>
                                        <p:strVal val="visible"/>
                                      </p:to>
                                    </p:set>
                                    <p:animEffect transition="in" filter="wipe(right)">
                                      <p:cBhvr>
                                        <p:cTn id="12" dur="1000"/>
                                        <p:tgtEl>
                                          <p:spTgt spid="102408"/>
                                        </p:tgtEl>
                                      </p:cBhvr>
                                    </p:animEffect>
                                  </p:childTnLst>
                                </p:cTn>
                              </p:par>
                            </p:childTnLst>
                          </p:cTn>
                        </p:par>
                        <p:par>
                          <p:cTn id="13" fill="hold">
                            <p:stCondLst>
                              <p:cond delay="1000"/>
                            </p:stCondLst>
                            <p:childTnLst>
                              <p:par>
                                <p:cTn id="14" presetID="22" presetClass="entr" presetSubtype="1" fill="hold" grpId="0" nodeType="afterEffect">
                                  <p:stCondLst>
                                    <p:cond delay="3500"/>
                                  </p:stCondLst>
                                  <p:childTnLst>
                                    <p:set>
                                      <p:cBhvr>
                                        <p:cTn id="15" dur="1" fill="hold">
                                          <p:stCondLst>
                                            <p:cond delay="0"/>
                                          </p:stCondLst>
                                        </p:cTn>
                                        <p:tgtEl>
                                          <p:spTgt spid="255048"/>
                                        </p:tgtEl>
                                        <p:attrNameLst>
                                          <p:attrName>style.visibility</p:attrName>
                                        </p:attrNameLst>
                                      </p:cBhvr>
                                      <p:to>
                                        <p:strVal val="visible"/>
                                      </p:to>
                                    </p:set>
                                    <p:animEffect transition="in" filter="wipe(up)">
                                      <p:cBhvr>
                                        <p:cTn id="16" dur="1000"/>
                                        <p:tgtEl>
                                          <p:spTgt spid="25504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5049"/>
                                        </p:tgtEl>
                                        <p:attrNameLst>
                                          <p:attrName>style.visibility</p:attrName>
                                        </p:attrNameLst>
                                      </p:cBhvr>
                                      <p:to>
                                        <p:strVal val="visible"/>
                                      </p:to>
                                    </p:set>
                                    <p:animEffect transition="in" filter="wipe(down)">
                                      <p:cBhvr>
                                        <p:cTn id="21" dur="500"/>
                                        <p:tgtEl>
                                          <p:spTgt spid="255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P spid="255048" grpId="0" animBg="1"/>
      <p:bldP spid="25504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6"/>
          <p:cNvSpPr>
            <a:spLocks noGrp="1" noChangeArrowheads="1"/>
          </p:cNvSpPr>
          <p:nvPr>
            <p:ph type="sldNum" sz="quarter" idx="12"/>
          </p:nvPr>
        </p:nvSpPr>
        <p:spPr>
          <a:noFill/>
          <a:ln>
            <a:miter lim="800000"/>
            <a:headEnd/>
            <a:tailEnd/>
          </a:ln>
        </p:spPr>
        <p:txBody>
          <a:bodyPr/>
          <a:lstStyle/>
          <a:p>
            <a:fld id="{3940A2CC-4D5E-4AE1-89AF-EAE97E801844}" type="slidenum">
              <a:rPr lang="fr-FR" smtClean="0"/>
              <a:pPr/>
              <a:t>65</a:t>
            </a:fld>
            <a:endParaRPr lang="fr-FR" smtClean="0"/>
          </a:p>
        </p:txBody>
      </p:sp>
      <p:grpSp>
        <p:nvGrpSpPr>
          <p:cNvPr id="148482" name="Group 5"/>
          <p:cNvGrpSpPr>
            <a:grpSpLocks/>
          </p:cNvGrpSpPr>
          <p:nvPr/>
        </p:nvGrpSpPr>
        <p:grpSpPr bwMode="auto">
          <a:xfrm>
            <a:off x="34925" y="0"/>
            <a:ext cx="1728788" cy="1858963"/>
            <a:chOff x="4195" y="981"/>
            <a:chExt cx="1452" cy="1481"/>
          </a:xfrm>
        </p:grpSpPr>
        <p:pic>
          <p:nvPicPr>
            <p:cNvPr id="148488" name="Picture 6"/>
            <p:cNvPicPr>
              <a:picLocks noChangeAspect="1" noChangeArrowheads="1"/>
            </p:cNvPicPr>
            <p:nvPr/>
          </p:nvPicPr>
          <p:blipFill>
            <a:blip r:embed="rId3"/>
            <a:srcRect/>
            <a:stretch>
              <a:fillRect/>
            </a:stretch>
          </p:blipFill>
          <p:spPr bwMode="auto">
            <a:xfrm>
              <a:off x="4424" y="981"/>
              <a:ext cx="1045" cy="1089"/>
            </a:xfrm>
            <a:prstGeom prst="rect">
              <a:avLst/>
            </a:prstGeom>
            <a:noFill/>
            <a:ln w="9525">
              <a:noFill/>
              <a:round/>
              <a:headEnd/>
              <a:tailEnd/>
            </a:ln>
          </p:spPr>
        </p:pic>
        <p:sp>
          <p:nvSpPr>
            <p:cNvPr id="148489" name="Text Box 7"/>
            <p:cNvSpPr txBox="1">
              <a:spLocks noChangeArrowheads="1"/>
            </p:cNvSpPr>
            <p:nvPr/>
          </p:nvSpPr>
          <p:spPr bwMode="auto">
            <a:xfrm>
              <a:off x="4195" y="2039"/>
              <a:ext cx="1452" cy="423"/>
            </a:xfrm>
            <a:prstGeom prst="rect">
              <a:avLst/>
            </a:prstGeom>
            <a:solidFill>
              <a:srgbClr val="DFE2FD"/>
            </a:solidFill>
            <a:ln w="12700">
              <a:solidFill>
                <a:schemeClr val="tx1"/>
              </a:solidFill>
              <a:miter lim="800000"/>
              <a:headEnd/>
              <a:tailEnd/>
            </a:ln>
          </p:spPr>
          <p:txBody>
            <a:bodyPr>
              <a:spAutoFit/>
            </a:bodyPr>
            <a:lstStyle/>
            <a:p>
              <a:pPr algn="ctr" eaLnBrk="0" hangingPunct="0">
                <a:spcBef>
                  <a:spcPct val="50000"/>
                </a:spcBef>
              </a:pPr>
              <a:r>
                <a:rPr lang="fr-FR" sz="1400" b="1"/>
                <a:t>Professor PhD Uhu</a:t>
              </a:r>
            </a:p>
          </p:txBody>
        </p:sp>
      </p:grpSp>
      <p:sp>
        <p:nvSpPr>
          <p:cNvPr id="273416" name="AutoShape 8"/>
          <p:cNvSpPr>
            <a:spLocks noChangeArrowheads="1"/>
          </p:cNvSpPr>
          <p:nvPr/>
        </p:nvSpPr>
        <p:spPr bwMode="auto">
          <a:xfrm>
            <a:off x="1295400" y="188913"/>
            <a:ext cx="7848600" cy="6669087"/>
          </a:xfrm>
          <a:prstGeom prst="wedgeRoundRectCallout">
            <a:avLst>
              <a:gd name="adj1" fmla="val -52204"/>
              <a:gd name="adj2" fmla="val -42241"/>
              <a:gd name="adj3" fmla="val 16667"/>
            </a:avLst>
          </a:prstGeom>
          <a:solidFill>
            <a:srgbClr val="FFFFCC"/>
          </a:solidFill>
          <a:ln w="9525">
            <a:solidFill>
              <a:schemeClr val="tx1"/>
            </a:solidFill>
            <a:miter lim="800000"/>
            <a:headEnd/>
            <a:tailEnd/>
          </a:ln>
        </p:spPr>
        <p:txBody>
          <a:bodyPr/>
          <a:lstStyle/>
          <a:p>
            <a:pPr eaLnBrk="0" hangingPunct="0"/>
            <a:endParaRPr lang="en-GB" b="1"/>
          </a:p>
        </p:txBody>
      </p:sp>
      <p:sp>
        <p:nvSpPr>
          <p:cNvPr id="273423" name="Text Box 6"/>
          <p:cNvSpPr txBox="1">
            <a:spLocks noChangeArrowheads="1"/>
          </p:cNvSpPr>
          <p:nvPr/>
        </p:nvSpPr>
        <p:spPr bwMode="auto">
          <a:xfrm>
            <a:off x="1476375" y="3860800"/>
            <a:ext cx="7345363" cy="2308225"/>
          </a:xfrm>
          <a:prstGeom prst="rect">
            <a:avLst/>
          </a:prstGeom>
          <a:noFill/>
          <a:ln w="9525">
            <a:noFill/>
            <a:miter lim="800000"/>
            <a:headEnd/>
            <a:tailEnd/>
          </a:ln>
        </p:spPr>
        <p:txBody>
          <a:bodyPr>
            <a:spAutoFit/>
          </a:bodyPr>
          <a:lstStyle/>
          <a:p>
            <a:pPr eaLnBrk="0" hangingPunct="0">
              <a:lnSpc>
                <a:spcPct val="90000"/>
              </a:lnSpc>
            </a:pPr>
            <a:r>
              <a:rPr lang="en-US" sz="2000" b="1">
                <a:solidFill>
                  <a:srgbClr val="663300"/>
                </a:solidFill>
              </a:rPr>
              <a:t>Therefore, the question is </a:t>
            </a:r>
            <a:r>
              <a:rPr lang="en-US" sz="2000" b="1">
                <a:solidFill>
                  <a:srgbClr val="0000CC"/>
                </a:solidFill>
              </a:rPr>
              <a:t>whether one should consider, for instance, intercomprehension as one pluralistic approach among other pluralistic approache</a:t>
            </a:r>
            <a:r>
              <a:rPr lang="en-US" sz="2000" b="1">
                <a:solidFill>
                  <a:srgbClr val="FF3300"/>
                </a:solidFill>
              </a:rPr>
              <a:t>s</a:t>
            </a:r>
            <a:r>
              <a:rPr lang="en-US" sz="2000" b="1">
                <a:solidFill>
                  <a:srgbClr val="0000CC"/>
                </a:solidFill>
              </a:rPr>
              <a:t> (in the plural!)</a:t>
            </a:r>
            <a:r>
              <a:rPr lang="en-US" sz="2000" b="1">
                <a:solidFill>
                  <a:srgbClr val="663300"/>
                </a:solidFill>
              </a:rPr>
              <a:t> </a:t>
            </a:r>
            <a:r>
              <a:rPr lang="en-US" sz="2000" b="1">
                <a:solidFill>
                  <a:srgbClr val="FF3300"/>
                </a:solidFill>
              </a:rPr>
              <a:t>or</a:t>
            </a:r>
            <a:r>
              <a:rPr lang="en-US" sz="2000" b="1">
                <a:solidFill>
                  <a:srgbClr val="0000CC"/>
                </a:solidFill>
              </a:rPr>
              <a:t> as one particular tangible form of </a:t>
            </a:r>
            <a:r>
              <a:rPr lang="en-US" sz="2000" b="1">
                <a:solidFill>
                  <a:srgbClr val="FF3300"/>
                </a:solidFill>
              </a:rPr>
              <a:t>one</a:t>
            </a:r>
            <a:r>
              <a:rPr lang="en-US" sz="2000" b="1">
                <a:solidFill>
                  <a:srgbClr val="0000CC"/>
                </a:solidFill>
              </a:rPr>
              <a:t> </a:t>
            </a:r>
            <a:r>
              <a:rPr lang="en-US" sz="2000" b="1">
                <a:solidFill>
                  <a:srgbClr val="FF3300"/>
                </a:solidFill>
              </a:rPr>
              <a:t>and the same</a:t>
            </a:r>
            <a:r>
              <a:rPr lang="en-US" sz="2000" b="1">
                <a:solidFill>
                  <a:srgbClr val="0000CC"/>
                </a:solidFill>
              </a:rPr>
              <a:t> fundamental approach</a:t>
            </a:r>
            <a:r>
              <a:rPr lang="en-US" sz="2000" b="1">
                <a:solidFill>
                  <a:srgbClr val="663300"/>
                </a:solidFill>
              </a:rPr>
              <a:t> (</a:t>
            </a:r>
            <a:r>
              <a:rPr lang="en-US" sz="2000" b="1">
                <a:solidFill>
                  <a:srgbClr val="FF3300"/>
                </a:solidFill>
              </a:rPr>
              <a:t>the</a:t>
            </a:r>
            <a:r>
              <a:rPr lang="en-US" sz="2000" b="1">
                <a:solidFill>
                  <a:srgbClr val="663300"/>
                </a:solidFill>
              </a:rPr>
              <a:t> pluralistic approach), produced at a specific stage in the history of didactics, for a given target audience in a given context. This question </a:t>
            </a:r>
            <a:r>
              <a:rPr lang="en-US" sz="2000" b="1">
                <a:solidFill>
                  <a:srgbClr val="0000CC"/>
                </a:solidFill>
              </a:rPr>
              <a:t>remains open</a:t>
            </a:r>
            <a:r>
              <a:rPr lang="en-US" sz="2000" b="1">
                <a:solidFill>
                  <a:srgbClr val="663300"/>
                </a:solidFill>
              </a:rPr>
              <a:t>.</a:t>
            </a:r>
            <a:endParaRPr lang="fr-FR" sz="2000" b="1">
              <a:solidFill>
                <a:srgbClr val="663300"/>
              </a:solidFill>
            </a:endParaRPr>
          </a:p>
        </p:txBody>
      </p:sp>
      <p:sp>
        <p:nvSpPr>
          <p:cNvPr id="273424" name="Text Box 6"/>
          <p:cNvSpPr txBox="1">
            <a:spLocks noChangeArrowheads="1"/>
          </p:cNvSpPr>
          <p:nvPr/>
        </p:nvSpPr>
        <p:spPr bwMode="auto">
          <a:xfrm>
            <a:off x="1547813" y="549275"/>
            <a:ext cx="7343775" cy="2032000"/>
          </a:xfrm>
          <a:prstGeom prst="rect">
            <a:avLst/>
          </a:prstGeom>
          <a:noFill/>
          <a:ln w="9525">
            <a:noFill/>
            <a:miter lim="800000"/>
            <a:headEnd/>
            <a:tailEnd/>
          </a:ln>
        </p:spPr>
        <p:txBody>
          <a:bodyPr>
            <a:spAutoFit/>
          </a:bodyPr>
          <a:lstStyle/>
          <a:p>
            <a:pPr eaLnBrk="0" hangingPunct="0">
              <a:lnSpc>
                <a:spcPct val="90000"/>
              </a:lnSpc>
            </a:pPr>
            <a:r>
              <a:rPr lang="en-US" sz="2000" b="1">
                <a:solidFill>
                  <a:srgbClr val="663300"/>
                </a:solidFill>
              </a:rPr>
              <a:t>Don’t forget:  The four Pluralistic approaches we have presented are </a:t>
            </a:r>
            <a:r>
              <a:rPr lang="en-US" sz="2000" b="1">
                <a:solidFill>
                  <a:srgbClr val="0000CC"/>
                </a:solidFill>
              </a:rPr>
              <a:t>historical constructs</a:t>
            </a:r>
            <a:r>
              <a:rPr lang="en-US" sz="2000" b="1">
                <a:solidFill>
                  <a:srgbClr val="663300"/>
                </a:solidFill>
              </a:rPr>
              <a:t>, resulting from initiatives of educators who tried to provide solutions to various problems by using the </a:t>
            </a:r>
            <a:r>
              <a:rPr lang="en-US" sz="2000" b="1">
                <a:solidFill>
                  <a:srgbClr val="0000CC"/>
                </a:solidFill>
              </a:rPr>
              <a:t>same fundamental principle</a:t>
            </a:r>
            <a:r>
              <a:rPr lang="en-US" sz="2000" b="1">
                <a:solidFill>
                  <a:srgbClr val="663300"/>
                </a:solidFill>
              </a:rPr>
              <a:t>: dealing in parallel with more than one language / culture in order to help students establish links between them. </a:t>
            </a:r>
          </a:p>
        </p:txBody>
      </p:sp>
      <p:sp>
        <p:nvSpPr>
          <p:cNvPr id="273425" name="Text Box 6"/>
          <p:cNvSpPr txBox="1">
            <a:spLocks noChangeArrowheads="1"/>
          </p:cNvSpPr>
          <p:nvPr/>
        </p:nvSpPr>
        <p:spPr bwMode="auto">
          <a:xfrm>
            <a:off x="1476375" y="2997200"/>
            <a:ext cx="7345363" cy="646113"/>
          </a:xfrm>
          <a:prstGeom prst="rect">
            <a:avLst/>
          </a:prstGeom>
          <a:noFill/>
          <a:ln w="9525">
            <a:noFill/>
            <a:miter lim="800000"/>
            <a:headEnd/>
            <a:tailEnd/>
          </a:ln>
        </p:spPr>
        <p:txBody>
          <a:bodyPr>
            <a:spAutoFit/>
          </a:bodyPr>
          <a:lstStyle/>
          <a:p>
            <a:pPr eaLnBrk="0" hangingPunct="0">
              <a:lnSpc>
                <a:spcPct val="90000"/>
              </a:lnSpc>
            </a:pPr>
            <a:r>
              <a:rPr lang="en-US" sz="2000" b="1">
                <a:solidFill>
                  <a:srgbClr val="663300"/>
                </a:solidFill>
              </a:rPr>
              <a:t>This explains why </a:t>
            </a:r>
            <a:r>
              <a:rPr lang="en-US" sz="2000" b="1">
                <a:solidFill>
                  <a:srgbClr val="0000CC"/>
                </a:solidFill>
              </a:rPr>
              <a:t>the boundaries</a:t>
            </a:r>
            <a:r>
              <a:rPr lang="en-US" sz="2000" b="1">
                <a:solidFill>
                  <a:srgbClr val="663300"/>
                </a:solidFill>
              </a:rPr>
              <a:t> which separate one approach from another </a:t>
            </a:r>
            <a:r>
              <a:rPr lang="en-US" sz="2000" b="1">
                <a:solidFill>
                  <a:srgbClr val="0000CC"/>
                </a:solidFill>
              </a:rPr>
              <a:t>are not always clear or rigid</a:t>
            </a:r>
            <a:r>
              <a:rPr lang="en-US" sz="2000" b="1">
                <a:solidFill>
                  <a:srgbClr val="663300"/>
                </a:solidFill>
              </a:rPr>
              <a:t>. </a:t>
            </a:r>
            <a:endParaRPr lang="fr-FR" sz="2000" b="1">
              <a:solidFill>
                <a:srgbClr val="663300"/>
              </a:solidFill>
            </a:endParaRPr>
          </a:p>
        </p:txBody>
      </p:sp>
      <p:sp>
        <p:nvSpPr>
          <p:cNvPr id="148487" name="Text Box 18"/>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4011010A-D198-4EC9-8104-337D27477D7A}" type="slidenum">
              <a:rPr lang="fr-FR" sz="2400" b="1">
                <a:solidFill>
                  <a:schemeClr val="accent2"/>
                </a:solidFill>
              </a:rPr>
              <a:pPr algn="ctr" eaLnBrk="0" hangingPunct="0">
                <a:spcBef>
                  <a:spcPct val="50000"/>
                </a:spcBef>
              </a:pPr>
              <a:t>65</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73416"/>
                                        </p:tgtEl>
                                        <p:attrNameLst>
                                          <p:attrName>style.visibility</p:attrName>
                                        </p:attrNameLst>
                                      </p:cBhvr>
                                      <p:to>
                                        <p:strVal val="visible"/>
                                      </p:to>
                                    </p:set>
                                    <p:animEffect transition="in" filter="wipe(up)">
                                      <p:cBhvr>
                                        <p:cTn id="7" dur="1000"/>
                                        <p:tgtEl>
                                          <p:spTgt spid="273416"/>
                                        </p:tgtEl>
                                      </p:cBhvr>
                                    </p:animEffect>
                                  </p:childTnLst>
                                </p:cTn>
                              </p:par>
                            </p:childTnLst>
                          </p:cTn>
                        </p:par>
                        <p:par>
                          <p:cTn id="8" fill="hold">
                            <p:stCondLst>
                              <p:cond delay="1500"/>
                            </p:stCondLst>
                            <p:childTnLst>
                              <p:par>
                                <p:cTn id="9" presetID="22" presetClass="entr" presetSubtype="1" fill="hold" grpId="0" nodeType="afterEffect">
                                  <p:stCondLst>
                                    <p:cond delay="1500"/>
                                  </p:stCondLst>
                                  <p:childTnLst>
                                    <p:set>
                                      <p:cBhvr>
                                        <p:cTn id="10" dur="1" fill="hold">
                                          <p:stCondLst>
                                            <p:cond delay="0"/>
                                          </p:stCondLst>
                                        </p:cTn>
                                        <p:tgtEl>
                                          <p:spTgt spid="273424"/>
                                        </p:tgtEl>
                                        <p:attrNameLst>
                                          <p:attrName>style.visibility</p:attrName>
                                        </p:attrNameLst>
                                      </p:cBhvr>
                                      <p:to>
                                        <p:strVal val="visible"/>
                                      </p:to>
                                    </p:set>
                                    <p:animEffect transition="in" filter="wipe(up)">
                                      <p:cBhvr>
                                        <p:cTn id="11" dur="1000"/>
                                        <p:tgtEl>
                                          <p:spTgt spid="2734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73425"/>
                                        </p:tgtEl>
                                        <p:attrNameLst>
                                          <p:attrName>style.visibility</p:attrName>
                                        </p:attrNameLst>
                                      </p:cBhvr>
                                      <p:to>
                                        <p:strVal val="visible"/>
                                      </p:to>
                                    </p:set>
                                    <p:animEffect transition="in" filter="wipe(up)">
                                      <p:cBhvr>
                                        <p:cTn id="16" dur="1000"/>
                                        <p:tgtEl>
                                          <p:spTgt spid="2734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73423"/>
                                        </p:tgtEl>
                                        <p:attrNameLst>
                                          <p:attrName>style.visibility</p:attrName>
                                        </p:attrNameLst>
                                      </p:cBhvr>
                                      <p:to>
                                        <p:strVal val="visible"/>
                                      </p:to>
                                    </p:set>
                                    <p:animEffect transition="in" filter="wipe(up)">
                                      <p:cBhvr>
                                        <p:cTn id="21" dur="1000"/>
                                        <p:tgtEl>
                                          <p:spTgt spid="273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6" grpId="0" animBg="1"/>
      <p:bldP spid="273423" grpId="0"/>
      <p:bldP spid="273424" grpId="0"/>
      <p:bldP spid="27342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29" name="Group 2"/>
          <p:cNvGrpSpPr>
            <a:grpSpLocks/>
          </p:cNvGrpSpPr>
          <p:nvPr/>
        </p:nvGrpSpPr>
        <p:grpSpPr bwMode="auto">
          <a:xfrm>
            <a:off x="34925" y="0"/>
            <a:ext cx="1728788" cy="1858963"/>
            <a:chOff x="4195" y="981"/>
            <a:chExt cx="1452" cy="1481"/>
          </a:xfrm>
        </p:grpSpPr>
        <p:pic>
          <p:nvPicPr>
            <p:cNvPr id="150537" name="Picture 3"/>
            <p:cNvPicPr>
              <a:picLocks noChangeAspect="1" noChangeArrowheads="1"/>
            </p:cNvPicPr>
            <p:nvPr/>
          </p:nvPicPr>
          <p:blipFill>
            <a:blip r:embed="rId3"/>
            <a:srcRect/>
            <a:stretch>
              <a:fillRect/>
            </a:stretch>
          </p:blipFill>
          <p:spPr bwMode="auto">
            <a:xfrm>
              <a:off x="4424" y="981"/>
              <a:ext cx="1045" cy="1089"/>
            </a:xfrm>
            <a:prstGeom prst="rect">
              <a:avLst/>
            </a:prstGeom>
            <a:noFill/>
            <a:ln w="9525">
              <a:noFill/>
              <a:round/>
              <a:headEnd/>
              <a:tailEnd/>
            </a:ln>
          </p:spPr>
        </p:pic>
        <p:sp>
          <p:nvSpPr>
            <p:cNvPr id="150538" name="Text Box 4"/>
            <p:cNvSpPr txBox="1">
              <a:spLocks noChangeArrowheads="1"/>
            </p:cNvSpPr>
            <p:nvPr/>
          </p:nvSpPr>
          <p:spPr bwMode="auto">
            <a:xfrm>
              <a:off x="4195" y="2039"/>
              <a:ext cx="1452" cy="423"/>
            </a:xfrm>
            <a:prstGeom prst="rect">
              <a:avLst/>
            </a:prstGeom>
            <a:solidFill>
              <a:srgbClr val="DFE2FD"/>
            </a:solidFill>
            <a:ln w="12700">
              <a:solidFill>
                <a:schemeClr val="tx1"/>
              </a:solidFill>
              <a:miter lim="800000"/>
              <a:headEnd/>
              <a:tailEnd/>
            </a:ln>
          </p:spPr>
          <p:txBody>
            <a:bodyPr>
              <a:spAutoFit/>
            </a:bodyPr>
            <a:lstStyle/>
            <a:p>
              <a:pPr algn="ctr" eaLnBrk="0" hangingPunct="0">
                <a:spcBef>
                  <a:spcPct val="50000"/>
                </a:spcBef>
              </a:pPr>
              <a:r>
                <a:rPr lang="fr-FR" sz="1400" b="1"/>
                <a:t>Professor PhD Uhu</a:t>
              </a:r>
            </a:p>
          </p:txBody>
        </p:sp>
      </p:grpSp>
      <p:sp>
        <p:nvSpPr>
          <p:cNvPr id="102408" name="AutoShape 8"/>
          <p:cNvSpPr>
            <a:spLocks noChangeArrowheads="1"/>
          </p:cNvSpPr>
          <p:nvPr/>
        </p:nvSpPr>
        <p:spPr bwMode="auto">
          <a:xfrm flipH="1">
            <a:off x="1908175" y="0"/>
            <a:ext cx="5903913" cy="2376488"/>
          </a:xfrm>
          <a:prstGeom prst="wedgeEllipseCallout">
            <a:avLst>
              <a:gd name="adj1" fmla="val -51426"/>
              <a:gd name="adj2" fmla="val -19407"/>
            </a:avLst>
          </a:prstGeom>
          <a:solidFill>
            <a:schemeClr val="accent1"/>
          </a:solidFill>
          <a:ln w="9525">
            <a:solidFill>
              <a:schemeClr val="tx1"/>
            </a:solidFill>
            <a:miter lim="800000"/>
            <a:headEnd/>
            <a:tailEnd/>
          </a:ln>
        </p:spPr>
        <p:txBody>
          <a:bodyPr/>
          <a:lstStyle/>
          <a:p>
            <a:pPr algn="ctr" eaLnBrk="0" hangingPunct="0"/>
            <a:r>
              <a:rPr lang="fr-FR" sz="2000" b="1"/>
              <a:t>Professor, may I interrupt?</a:t>
            </a:r>
            <a:br>
              <a:rPr lang="fr-FR" sz="2000" b="1"/>
            </a:br>
            <a:r>
              <a:rPr lang="fr-FR" sz="2000" b="1"/>
              <a:t> Isn’t it now the right moment to introduce the FREPA, starting with the lists of Competences and resources it offers?</a:t>
            </a:r>
          </a:p>
        </p:txBody>
      </p:sp>
      <p:sp>
        <p:nvSpPr>
          <p:cNvPr id="274437" name="AutoShape 5"/>
          <p:cNvSpPr>
            <a:spLocks noChangeArrowheads="1"/>
          </p:cNvSpPr>
          <p:nvPr/>
        </p:nvSpPr>
        <p:spPr bwMode="auto">
          <a:xfrm>
            <a:off x="323850" y="2420938"/>
            <a:ext cx="8351838" cy="4176712"/>
          </a:xfrm>
          <a:prstGeom prst="wedgeRoundRectCallout">
            <a:avLst>
              <a:gd name="adj1" fmla="val -43653"/>
              <a:gd name="adj2" fmla="val -78356"/>
              <a:gd name="adj3" fmla="val 16667"/>
            </a:avLst>
          </a:prstGeom>
          <a:solidFill>
            <a:srgbClr val="FFFFCC"/>
          </a:solidFill>
          <a:ln w="9525">
            <a:solidFill>
              <a:schemeClr val="tx1"/>
            </a:solidFill>
            <a:miter lim="800000"/>
            <a:headEnd/>
            <a:tailEnd/>
          </a:ln>
        </p:spPr>
        <p:txBody>
          <a:bodyPr/>
          <a:lstStyle/>
          <a:p>
            <a:pPr eaLnBrk="0" hangingPunct="0"/>
            <a:endParaRPr lang="en-GB" b="1"/>
          </a:p>
        </p:txBody>
      </p:sp>
      <p:pic>
        <p:nvPicPr>
          <p:cNvPr id="102407" name="Picture 7"/>
          <p:cNvPicPr>
            <a:picLocks noChangeAspect="1" noChangeArrowheads="1"/>
          </p:cNvPicPr>
          <p:nvPr/>
        </p:nvPicPr>
        <p:blipFill>
          <a:blip r:embed="rId4"/>
          <a:srcRect/>
          <a:stretch>
            <a:fillRect/>
          </a:stretch>
        </p:blipFill>
        <p:spPr bwMode="auto">
          <a:xfrm>
            <a:off x="7812088" y="188913"/>
            <a:ext cx="863600" cy="1685925"/>
          </a:xfrm>
          <a:prstGeom prst="rect">
            <a:avLst/>
          </a:prstGeom>
          <a:noFill/>
          <a:ln w="9525">
            <a:noFill/>
            <a:round/>
            <a:headEnd/>
            <a:tailEnd/>
          </a:ln>
        </p:spPr>
      </p:pic>
      <p:sp>
        <p:nvSpPr>
          <p:cNvPr id="274439" name="Text Box 6"/>
          <p:cNvSpPr txBox="1">
            <a:spLocks noChangeArrowheads="1"/>
          </p:cNvSpPr>
          <p:nvPr/>
        </p:nvSpPr>
        <p:spPr bwMode="auto">
          <a:xfrm>
            <a:off x="900113" y="2636838"/>
            <a:ext cx="7343775" cy="369887"/>
          </a:xfrm>
          <a:prstGeom prst="rect">
            <a:avLst/>
          </a:prstGeom>
          <a:noFill/>
          <a:ln w="9525">
            <a:noFill/>
            <a:miter lim="800000"/>
            <a:headEnd/>
            <a:tailEnd/>
          </a:ln>
        </p:spPr>
        <p:txBody>
          <a:bodyPr>
            <a:spAutoFit/>
          </a:bodyPr>
          <a:lstStyle/>
          <a:p>
            <a:pPr eaLnBrk="0" hangingPunct="0">
              <a:lnSpc>
                <a:spcPct val="90000"/>
              </a:lnSpc>
            </a:pPr>
            <a:r>
              <a:rPr lang="en-US" sz="2000" b="1">
                <a:solidFill>
                  <a:srgbClr val="663300"/>
                </a:solidFill>
              </a:rPr>
              <a:t>Young man, I know exactly what I have to do! …</a:t>
            </a:r>
          </a:p>
        </p:txBody>
      </p:sp>
      <p:sp>
        <p:nvSpPr>
          <p:cNvPr id="274445" name="Text Box 6"/>
          <p:cNvSpPr txBox="1">
            <a:spLocks noChangeArrowheads="1"/>
          </p:cNvSpPr>
          <p:nvPr/>
        </p:nvSpPr>
        <p:spPr bwMode="auto">
          <a:xfrm>
            <a:off x="900113" y="4005263"/>
            <a:ext cx="7632700" cy="2014537"/>
          </a:xfrm>
          <a:prstGeom prst="rect">
            <a:avLst/>
          </a:prstGeom>
          <a:noFill/>
          <a:ln w="9525">
            <a:noFill/>
            <a:miter lim="800000"/>
            <a:headEnd/>
            <a:tailEnd/>
          </a:ln>
        </p:spPr>
        <p:txBody>
          <a:bodyPr>
            <a:spAutoFit/>
          </a:bodyPr>
          <a:lstStyle/>
          <a:p>
            <a:pPr eaLnBrk="0" hangingPunct="0">
              <a:lnSpc>
                <a:spcPct val="90000"/>
              </a:lnSpc>
            </a:pPr>
            <a:r>
              <a:rPr lang="en-US" sz="2000" b="1">
                <a:solidFill>
                  <a:srgbClr val="663300"/>
                </a:solidFill>
              </a:rPr>
              <a:t>As they use the same fundamental principle – like I said – </a:t>
            </a:r>
            <a:r>
              <a:rPr lang="en-US" sz="2000" b="1">
                <a:solidFill>
                  <a:srgbClr val="0000CC"/>
                </a:solidFill>
              </a:rPr>
              <a:t>all pluralistic approaches can lead students to develop </a:t>
            </a:r>
            <a:r>
              <a:rPr lang="en-US" sz="2000" b="1">
                <a:solidFill>
                  <a:srgbClr val="FF3300"/>
                </a:solidFill>
              </a:rPr>
              <a:t>similar</a:t>
            </a:r>
            <a:r>
              <a:rPr lang="en-US" sz="2000" b="1">
                <a:solidFill>
                  <a:srgbClr val="0000CC"/>
                </a:solidFill>
              </a:rPr>
              <a:t> abilities</a:t>
            </a:r>
            <a:r>
              <a:rPr lang="en-US" sz="2000" b="1">
                <a:solidFill>
                  <a:srgbClr val="663300"/>
                </a:solidFill>
              </a:rPr>
              <a:t>.</a:t>
            </a:r>
          </a:p>
          <a:p>
            <a:pPr eaLnBrk="0" hangingPunct="0">
              <a:lnSpc>
                <a:spcPct val="90000"/>
              </a:lnSpc>
            </a:pPr>
            <a:r>
              <a:rPr lang="en-US" sz="2000" b="1">
                <a:solidFill>
                  <a:srgbClr val="663300"/>
                </a:solidFill>
              </a:rPr>
              <a:t>That is the reason why researchers have thought it possible to produce </a:t>
            </a:r>
            <a:r>
              <a:rPr lang="en-US" sz="2000" b="1">
                <a:solidFill>
                  <a:srgbClr val="0000CC"/>
                </a:solidFill>
              </a:rPr>
              <a:t>a </a:t>
            </a:r>
            <a:r>
              <a:rPr lang="en-US" sz="2000" b="1">
                <a:solidFill>
                  <a:srgbClr val="FF3300"/>
                </a:solidFill>
              </a:rPr>
              <a:t>single</a:t>
            </a:r>
            <a:r>
              <a:rPr lang="en-US" sz="2000" b="1">
                <a:solidFill>
                  <a:srgbClr val="0000CC"/>
                </a:solidFill>
              </a:rPr>
              <a:t> document</a:t>
            </a:r>
            <a:r>
              <a:rPr lang="en-US" sz="2000" b="1">
                <a:solidFill>
                  <a:srgbClr val="663300"/>
                </a:solidFill>
              </a:rPr>
              <a:t> which lists </a:t>
            </a:r>
            <a:r>
              <a:rPr lang="en-US" sz="2000" b="1">
                <a:solidFill>
                  <a:srgbClr val="0000CC"/>
                </a:solidFill>
              </a:rPr>
              <a:t>knowledge, attitudes and skills</a:t>
            </a:r>
            <a:r>
              <a:rPr lang="en-US" sz="2000" b="1">
                <a:solidFill>
                  <a:srgbClr val="663300"/>
                </a:solidFill>
              </a:rPr>
              <a:t> which may be developed through </a:t>
            </a:r>
            <a:r>
              <a:rPr lang="en-US" sz="2000" b="1">
                <a:solidFill>
                  <a:srgbClr val="0000CC"/>
                </a:solidFill>
              </a:rPr>
              <a:t>using pluralistic approaches</a:t>
            </a:r>
            <a:r>
              <a:rPr lang="en-US" sz="2000" b="1">
                <a:solidFill>
                  <a:srgbClr val="663300"/>
                </a:solidFill>
              </a:rPr>
              <a:t>. </a:t>
            </a:r>
          </a:p>
        </p:txBody>
      </p:sp>
      <p:sp>
        <p:nvSpPr>
          <p:cNvPr id="150535" name="Text Box 14"/>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77E2C22F-105D-4AFD-9F04-707E2FAE58A4}" type="slidenum">
              <a:rPr lang="fr-FR" sz="2400" b="1">
                <a:solidFill>
                  <a:schemeClr val="accent2"/>
                </a:solidFill>
              </a:rPr>
              <a:pPr algn="ctr" eaLnBrk="0" hangingPunct="0">
                <a:spcBef>
                  <a:spcPct val="50000"/>
                </a:spcBef>
              </a:pPr>
              <a:t>66</a:t>
            </a:fld>
            <a:endParaRPr lang="fr-FR" sz="2400" b="1">
              <a:solidFill>
                <a:schemeClr val="accent2"/>
              </a:solidFill>
            </a:endParaRPr>
          </a:p>
        </p:txBody>
      </p:sp>
      <p:sp>
        <p:nvSpPr>
          <p:cNvPr id="274447" name="Text Box 6"/>
          <p:cNvSpPr txBox="1">
            <a:spLocks noChangeArrowheads="1"/>
          </p:cNvSpPr>
          <p:nvPr/>
        </p:nvSpPr>
        <p:spPr bwMode="auto">
          <a:xfrm>
            <a:off x="900113" y="3111500"/>
            <a:ext cx="7343775" cy="646113"/>
          </a:xfrm>
          <a:prstGeom prst="rect">
            <a:avLst/>
          </a:prstGeom>
          <a:noFill/>
          <a:ln w="9525">
            <a:noFill/>
            <a:miter lim="800000"/>
            <a:headEnd/>
            <a:tailEnd/>
          </a:ln>
        </p:spPr>
        <p:txBody>
          <a:bodyPr>
            <a:spAutoFit/>
          </a:bodyPr>
          <a:lstStyle/>
          <a:p>
            <a:pPr eaLnBrk="0" hangingPunct="0">
              <a:lnSpc>
                <a:spcPct val="90000"/>
              </a:lnSpc>
            </a:pPr>
            <a:r>
              <a:rPr lang="en-US" sz="2000" b="1">
                <a:solidFill>
                  <a:srgbClr val="663300"/>
                </a:solidFill>
              </a:rPr>
              <a:t>… Hm … what was it again? … ? …</a:t>
            </a:r>
          </a:p>
          <a:p>
            <a:pPr eaLnBrk="0" hangingPunct="0">
              <a:lnSpc>
                <a:spcPct val="90000"/>
              </a:lnSpc>
            </a:pPr>
            <a:r>
              <a:rPr lang="en-US" sz="2000" b="1">
                <a:solidFill>
                  <a:srgbClr val="663300"/>
                </a:solidFill>
              </a:rPr>
              <a:t>… Yes…  Of course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after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additive="base">
                                        <p:cTn id="7" dur="500" fill="hold"/>
                                        <p:tgtEl>
                                          <p:spTgt spid="102407"/>
                                        </p:tgtEl>
                                        <p:attrNameLst>
                                          <p:attrName>ppt_x</p:attrName>
                                        </p:attrNameLst>
                                      </p:cBhvr>
                                      <p:tavLst>
                                        <p:tav tm="0">
                                          <p:val>
                                            <p:strVal val="1+#ppt_w/2"/>
                                          </p:val>
                                        </p:tav>
                                        <p:tav tm="100000">
                                          <p:val>
                                            <p:strVal val="#ppt_x"/>
                                          </p:val>
                                        </p:tav>
                                      </p:tavLst>
                                    </p:anim>
                                    <p:anim calcmode="lin" valueType="num">
                                      <p:cBhvr additive="base">
                                        <p:cTn id="8" dur="500" fill="hold"/>
                                        <p:tgtEl>
                                          <p:spTgt spid="10240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02408"/>
                                        </p:tgtEl>
                                        <p:attrNameLst>
                                          <p:attrName>style.visibility</p:attrName>
                                        </p:attrNameLst>
                                      </p:cBhvr>
                                      <p:to>
                                        <p:strVal val="visible"/>
                                      </p:to>
                                    </p:set>
                                    <p:animEffect transition="in" filter="wipe(right)">
                                      <p:cBhvr>
                                        <p:cTn id="12" dur="500"/>
                                        <p:tgtEl>
                                          <p:spTgt spid="102408"/>
                                        </p:tgtEl>
                                      </p:cBhvr>
                                    </p:animEffect>
                                  </p:childTnLst>
                                </p:cTn>
                              </p:par>
                            </p:childTnLst>
                          </p:cTn>
                        </p:par>
                        <p:par>
                          <p:cTn id="13" fill="hold">
                            <p:stCondLst>
                              <p:cond delay="1000"/>
                            </p:stCondLst>
                            <p:childTnLst>
                              <p:par>
                                <p:cTn id="14" presetID="22" presetClass="entr" presetSubtype="1" fill="hold" grpId="0" nodeType="afterEffect">
                                  <p:stCondLst>
                                    <p:cond delay="4000"/>
                                  </p:stCondLst>
                                  <p:childTnLst>
                                    <p:set>
                                      <p:cBhvr>
                                        <p:cTn id="15" dur="1" fill="hold">
                                          <p:stCondLst>
                                            <p:cond delay="0"/>
                                          </p:stCondLst>
                                        </p:cTn>
                                        <p:tgtEl>
                                          <p:spTgt spid="274437"/>
                                        </p:tgtEl>
                                        <p:attrNameLst>
                                          <p:attrName>style.visibility</p:attrName>
                                        </p:attrNameLst>
                                      </p:cBhvr>
                                      <p:to>
                                        <p:strVal val="visible"/>
                                      </p:to>
                                    </p:set>
                                    <p:animEffect transition="in" filter="wipe(up)">
                                      <p:cBhvr>
                                        <p:cTn id="16" dur="500"/>
                                        <p:tgtEl>
                                          <p:spTgt spid="274437"/>
                                        </p:tgtEl>
                                      </p:cBhvr>
                                    </p:animEffect>
                                  </p:childTnLst>
                                </p:cTn>
                              </p:par>
                            </p:childTnLst>
                          </p:cTn>
                        </p:par>
                        <p:par>
                          <p:cTn id="17" fill="hold">
                            <p:stCondLst>
                              <p:cond delay="5500"/>
                            </p:stCondLst>
                            <p:childTnLst>
                              <p:par>
                                <p:cTn id="18" presetID="22" presetClass="entr" presetSubtype="8" fill="hold" grpId="0" nodeType="afterEffect">
                                  <p:stCondLst>
                                    <p:cond delay="0"/>
                                  </p:stCondLst>
                                  <p:childTnLst>
                                    <p:set>
                                      <p:cBhvr>
                                        <p:cTn id="19" dur="1" fill="hold">
                                          <p:stCondLst>
                                            <p:cond delay="0"/>
                                          </p:stCondLst>
                                        </p:cTn>
                                        <p:tgtEl>
                                          <p:spTgt spid="274439"/>
                                        </p:tgtEl>
                                        <p:attrNameLst>
                                          <p:attrName>style.visibility</p:attrName>
                                        </p:attrNameLst>
                                      </p:cBhvr>
                                      <p:to>
                                        <p:strVal val="visible"/>
                                      </p:to>
                                    </p:set>
                                    <p:animEffect transition="in" filter="wipe(left)">
                                      <p:cBhvr>
                                        <p:cTn id="20" dur="1000"/>
                                        <p:tgtEl>
                                          <p:spTgt spid="274439"/>
                                        </p:tgtEl>
                                      </p:cBhvr>
                                    </p:animEffect>
                                  </p:childTnLst>
                                </p:cTn>
                              </p:par>
                            </p:childTnLst>
                          </p:cTn>
                        </p:par>
                        <p:par>
                          <p:cTn id="21" fill="hold">
                            <p:stCondLst>
                              <p:cond delay="6500"/>
                            </p:stCondLst>
                            <p:childTnLst>
                              <p:par>
                                <p:cTn id="22" presetID="22" presetClass="entr" presetSubtype="1" fill="hold" grpId="0" nodeType="afterEffect">
                                  <p:stCondLst>
                                    <p:cond delay="3000"/>
                                  </p:stCondLst>
                                  <p:childTnLst>
                                    <p:set>
                                      <p:cBhvr>
                                        <p:cTn id="23" dur="1" fill="hold">
                                          <p:stCondLst>
                                            <p:cond delay="0"/>
                                          </p:stCondLst>
                                        </p:cTn>
                                        <p:tgtEl>
                                          <p:spTgt spid="274447"/>
                                        </p:tgtEl>
                                        <p:attrNameLst>
                                          <p:attrName>style.visibility</p:attrName>
                                        </p:attrNameLst>
                                      </p:cBhvr>
                                      <p:to>
                                        <p:strVal val="visible"/>
                                      </p:to>
                                    </p:set>
                                    <p:animEffect transition="in" filter="wipe(up)">
                                      <p:cBhvr>
                                        <p:cTn id="24" dur="5000"/>
                                        <p:tgtEl>
                                          <p:spTgt spid="274447"/>
                                        </p:tgtEl>
                                      </p:cBhvr>
                                    </p:animEffect>
                                  </p:childTnLst>
                                </p:cTn>
                              </p:par>
                            </p:childTnLst>
                          </p:cTn>
                        </p:par>
                        <p:par>
                          <p:cTn id="25" fill="hold">
                            <p:stCondLst>
                              <p:cond delay="14500"/>
                            </p:stCondLst>
                            <p:childTnLst>
                              <p:par>
                                <p:cTn id="26" presetID="22" presetClass="entr" presetSubtype="1" fill="hold" grpId="0" nodeType="afterEffect">
                                  <p:stCondLst>
                                    <p:cond delay="2500"/>
                                  </p:stCondLst>
                                  <p:childTnLst>
                                    <p:set>
                                      <p:cBhvr>
                                        <p:cTn id="27" dur="1" fill="hold">
                                          <p:stCondLst>
                                            <p:cond delay="0"/>
                                          </p:stCondLst>
                                        </p:cTn>
                                        <p:tgtEl>
                                          <p:spTgt spid="274445"/>
                                        </p:tgtEl>
                                        <p:attrNameLst>
                                          <p:attrName>style.visibility</p:attrName>
                                        </p:attrNameLst>
                                      </p:cBhvr>
                                      <p:to>
                                        <p:strVal val="visible"/>
                                      </p:to>
                                    </p:set>
                                    <p:animEffect transition="in" filter="wipe(up)">
                                      <p:cBhvr>
                                        <p:cTn id="28" dur="1000"/>
                                        <p:tgtEl>
                                          <p:spTgt spid="274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P spid="274437" grpId="0" animBg="1"/>
      <p:bldP spid="274439" grpId="0"/>
      <p:bldP spid="274445" grpId="0"/>
      <p:bldP spid="27444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7" name="Picture 7"/>
          <p:cNvPicPr>
            <a:picLocks noChangeAspect="1" noChangeArrowheads="1"/>
          </p:cNvPicPr>
          <p:nvPr/>
        </p:nvPicPr>
        <p:blipFill>
          <a:blip r:embed="rId3"/>
          <a:srcRect/>
          <a:stretch>
            <a:fillRect/>
          </a:stretch>
        </p:blipFill>
        <p:spPr bwMode="auto">
          <a:xfrm>
            <a:off x="7812088" y="188913"/>
            <a:ext cx="863600" cy="1685925"/>
          </a:xfrm>
          <a:prstGeom prst="rect">
            <a:avLst/>
          </a:prstGeom>
          <a:noFill/>
          <a:ln w="9525">
            <a:noFill/>
            <a:round/>
            <a:headEnd/>
            <a:tailEnd/>
          </a:ln>
        </p:spPr>
      </p:pic>
      <p:sp>
        <p:nvSpPr>
          <p:cNvPr id="152578" name="Text Box 3"/>
          <p:cNvSpPr txBox="1">
            <a:spLocks noChangeArrowheads="1"/>
          </p:cNvSpPr>
          <p:nvPr/>
        </p:nvSpPr>
        <p:spPr bwMode="auto">
          <a:xfrm>
            <a:off x="8604250" y="6415088"/>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389ABE8C-3152-4659-97DD-AC0A3D863825}" type="slidenum">
              <a:rPr lang="fr-FR" sz="2400" b="1">
                <a:solidFill>
                  <a:schemeClr val="accent2"/>
                </a:solidFill>
              </a:rPr>
              <a:pPr algn="ctr" eaLnBrk="0" hangingPunct="0">
                <a:spcBef>
                  <a:spcPct val="50000"/>
                </a:spcBef>
              </a:pPr>
              <a:t>67</a:t>
            </a:fld>
            <a:endParaRPr lang="fr-FR" sz="2400" b="1">
              <a:solidFill>
                <a:schemeClr val="accent2"/>
              </a:solidFill>
            </a:endParaRPr>
          </a:p>
        </p:txBody>
      </p:sp>
      <p:grpSp>
        <p:nvGrpSpPr>
          <p:cNvPr id="2" name="Group 4"/>
          <p:cNvGrpSpPr>
            <a:grpSpLocks/>
          </p:cNvGrpSpPr>
          <p:nvPr/>
        </p:nvGrpSpPr>
        <p:grpSpPr bwMode="auto">
          <a:xfrm>
            <a:off x="0" y="0"/>
            <a:ext cx="8567738" cy="6540500"/>
            <a:chOff x="0" y="0"/>
            <a:chExt cx="5397" cy="4120"/>
          </a:xfrm>
        </p:grpSpPr>
        <p:grpSp>
          <p:nvGrpSpPr>
            <p:cNvPr id="152587" name="Group 5"/>
            <p:cNvGrpSpPr>
              <a:grpSpLocks/>
            </p:cNvGrpSpPr>
            <p:nvPr/>
          </p:nvGrpSpPr>
          <p:grpSpPr bwMode="auto">
            <a:xfrm>
              <a:off x="0" y="0"/>
              <a:ext cx="1089" cy="1171"/>
              <a:chOff x="4195" y="981"/>
              <a:chExt cx="1452" cy="1481"/>
            </a:xfrm>
          </p:grpSpPr>
          <p:pic>
            <p:nvPicPr>
              <p:cNvPr id="152592" name="Picture 6"/>
              <p:cNvPicPr>
                <a:picLocks noChangeAspect="1" noChangeArrowheads="1"/>
              </p:cNvPicPr>
              <p:nvPr/>
            </p:nvPicPr>
            <p:blipFill>
              <a:blip r:embed="rId4"/>
              <a:srcRect/>
              <a:stretch>
                <a:fillRect/>
              </a:stretch>
            </p:blipFill>
            <p:spPr bwMode="auto">
              <a:xfrm>
                <a:off x="4424" y="981"/>
                <a:ext cx="1045" cy="1089"/>
              </a:xfrm>
              <a:prstGeom prst="rect">
                <a:avLst/>
              </a:prstGeom>
              <a:noFill/>
              <a:ln w="9525">
                <a:noFill/>
                <a:round/>
                <a:headEnd/>
                <a:tailEnd/>
              </a:ln>
            </p:spPr>
          </p:pic>
          <p:sp>
            <p:nvSpPr>
              <p:cNvPr id="152593" name="Text Box 7"/>
              <p:cNvSpPr txBox="1">
                <a:spLocks noChangeArrowheads="1"/>
              </p:cNvSpPr>
              <p:nvPr/>
            </p:nvSpPr>
            <p:spPr bwMode="auto">
              <a:xfrm>
                <a:off x="4195" y="2039"/>
                <a:ext cx="1452" cy="423"/>
              </a:xfrm>
              <a:prstGeom prst="rect">
                <a:avLst/>
              </a:prstGeom>
              <a:solidFill>
                <a:srgbClr val="DFE2FD"/>
              </a:solidFill>
              <a:ln w="12700">
                <a:solidFill>
                  <a:schemeClr val="tx1"/>
                </a:solidFill>
                <a:miter lim="800000"/>
                <a:headEnd/>
                <a:tailEnd/>
              </a:ln>
            </p:spPr>
            <p:txBody>
              <a:bodyPr>
                <a:spAutoFit/>
              </a:bodyPr>
              <a:lstStyle/>
              <a:p>
                <a:pPr algn="ctr" eaLnBrk="0" hangingPunct="0">
                  <a:spcBef>
                    <a:spcPct val="50000"/>
                  </a:spcBef>
                </a:pPr>
                <a:r>
                  <a:rPr lang="fr-FR" sz="1400" b="1"/>
                  <a:t>Professor PhD Uhu</a:t>
                </a:r>
              </a:p>
            </p:txBody>
          </p:sp>
        </p:grpSp>
        <p:sp>
          <p:nvSpPr>
            <p:cNvPr id="152588" name="AutoShape 8"/>
            <p:cNvSpPr>
              <a:spLocks noChangeArrowheads="1"/>
            </p:cNvSpPr>
            <p:nvPr/>
          </p:nvSpPr>
          <p:spPr bwMode="auto">
            <a:xfrm>
              <a:off x="136" y="1489"/>
              <a:ext cx="5261" cy="2631"/>
            </a:xfrm>
            <a:prstGeom prst="wedgeRoundRectCallout">
              <a:avLst>
                <a:gd name="adj1" fmla="val -43653"/>
                <a:gd name="adj2" fmla="val -78356"/>
                <a:gd name="adj3" fmla="val 16667"/>
              </a:avLst>
            </a:prstGeom>
            <a:solidFill>
              <a:srgbClr val="FFFFCC"/>
            </a:solidFill>
            <a:ln w="9525">
              <a:solidFill>
                <a:schemeClr val="tx1"/>
              </a:solidFill>
              <a:miter lim="800000"/>
              <a:headEnd/>
              <a:tailEnd/>
            </a:ln>
          </p:spPr>
          <p:txBody>
            <a:bodyPr/>
            <a:lstStyle/>
            <a:p>
              <a:pPr eaLnBrk="0" hangingPunct="0"/>
              <a:endParaRPr lang="en-GB" b="1"/>
            </a:p>
          </p:txBody>
        </p:sp>
        <p:sp>
          <p:nvSpPr>
            <p:cNvPr id="152589" name="Text Box 6"/>
            <p:cNvSpPr txBox="1">
              <a:spLocks noChangeArrowheads="1"/>
            </p:cNvSpPr>
            <p:nvPr/>
          </p:nvSpPr>
          <p:spPr bwMode="auto">
            <a:xfrm>
              <a:off x="454" y="1625"/>
              <a:ext cx="4626" cy="233"/>
            </a:xfrm>
            <a:prstGeom prst="rect">
              <a:avLst/>
            </a:prstGeom>
            <a:noFill/>
            <a:ln w="9525">
              <a:noFill/>
              <a:miter lim="800000"/>
              <a:headEnd/>
              <a:tailEnd/>
            </a:ln>
          </p:spPr>
          <p:txBody>
            <a:bodyPr>
              <a:spAutoFit/>
            </a:bodyPr>
            <a:lstStyle/>
            <a:p>
              <a:pPr eaLnBrk="0" hangingPunct="0">
                <a:lnSpc>
                  <a:spcPct val="90000"/>
                </a:lnSpc>
              </a:pPr>
              <a:r>
                <a:rPr lang="en-US" sz="2000" b="1">
                  <a:solidFill>
                    <a:srgbClr val="663300"/>
                  </a:solidFill>
                </a:rPr>
                <a:t>Young man, I know exactly what I have to do! …</a:t>
              </a:r>
            </a:p>
          </p:txBody>
        </p:sp>
        <p:sp>
          <p:nvSpPr>
            <p:cNvPr id="152590" name="Text Box 6"/>
            <p:cNvSpPr txBox="1">
              <a:spLocks noChangeArrowheads="1"/>
            </p:cNvSpPr>
            <p:nvPr/>
          </p:nvSpPr>
          <p:spPr bwMode="auto">
            <a:xfrm>
              <a:off x="454" y="2523"/>
              <a:ext cx="4808" cy="1201"/>
            </a:xfrm>
            <a:prstGeom prst="rect">
              <a:avLst/>
            </a:prstGeom>
            <a:noFill/>
            <a:ln w="9525">
              <a:noFill/>
              <a:miter lim="800000"/>
              <a:headEnd/>
              <a:tailEnd/>
            </a:ln>
          </p:spPr>
          <p:txBody>
            <a:bodyPr>
              <a:spAutoFit/>
            </a:bodyPr>
            <a:lstStyle/>
            <a:p>
              <a:pPr eaLnBrk="0" hangingPunct="0">
                <a:lnSpc>
                  <a:spcPct val="90000"/>
                </a:lnSpc>
              </a:pPr>
              <a:r>
                <a:rPr lang="en-US" sz="2000" b="1">
                  <a:solidFill>
                    <a:srgbClr val="663300"/>
                  </a:solidFill>
                </a:rPr>
                <a:t>As they use the same fundamental principle – like I said – </a:t>
              </a:r>
              <a:r>
                <a:rPr lang="en-US" sz="2000" b="1">
                  <a:solidFill>
                    <a:srgbClr val="0000CC"/>
                  </a:solidFill>
                </a:rPr>
                <a:t>all pluralistic approaches can lead students to develop similar abilities</a:t>
              </a:r>
              <a:r>
                <a:rPr lang="en-US" sz="2000" b="1">
                  <a:solidFill>
                    <a:srgbClr val="663300"/>
                  </a:solidFill>
                </a:rPr>
                <a:t>.</a:t>
              </a:r>
            </a:p>
            <a:p>
              <a:pPr eaLnBrk="0" hangingPunct="0">
                <a:lnSpc>
                  <a:spcPct val="90000"/>
                </a:lnSpc>
              </a:pPr>
              <a:r>
                <a:rPr lang="en-US" b="1">
                  <a:solidFill>
                    <a:srgbClr val="663300"/>
                  </a:solidFill>
                </a:rPr>
                <a:t>That is the reason why researchers have thought it possible to produce </a:t>
              </a:r>
              <a:r>
                <a:rPr lang="en-US" b="1">
                  <a:solidFill>
                    <a:srgbClr val="0000CC"/>
                  </a:solidFill>
                </a:rPr>
                <a:t>a </a:t>
              </a:r>
              <a:r>
                <a:rPr lang="en-US" b="1">
                  <a:solidFill>
                    <a:srgbClr val="FF3300"/>
                  </a:solidFill>
                </a:rPr>
                <a:t>single</a:t>
              </a:r>
              <a:r>
                <a:rPr lang="en-US" b="1">
                  <a:solidFill>
                    <a:srgbClr val="0000CC"/>
                  </a:solidFill>
                </a:rPr>
                <a:t> document</a:t>
              </a:r>
              <a:r>
                <a:rPr lang="en-US" b="1">
                  <a:solidFill>
                    <a:srgbClr val="663300"/>
                  </a:solidFill>
                </a:rPr>
                <a:t> which lists </a:t>
              </a:r>
              <a:r>
                <a:rPr lang="en-US" b="1">
                  <a:solidFill>
                    <a:srgbClr val="0000CC"/>
                  </a:solidFill>
                </a:rPr>
                <a:t>knowledge, attitudes and skills</a:t>
              </a:r>
              <a:r>
                <a:rPr lang="en-US" b="1">
                  <a:solidFill>
                    <a:srgbClr val="663300"/>
                  </a:solidFill>
                </a:rPr>
                <a:t> which may be developed through </a:t>
              </a:r>
              <a:r>
                <a:rPr lang="en-US" b="1">
                  <a:solidFill>
                    <a:srgbClr val="0000CC"/>
                  </a:solidFill>
                </a:rPr>
                <a:t>using pluralistic approaches</a:t>
              </a:r>
              <a:r>
                <a:rPr lang="en-US" b="1">
                  <a:solidFill>
                    <a:srgbClr val="663300"/>
                  </a:solidFill>
                </a:rPr>
                <a:t>.</a:t>
              </a:r>
            </a:p>
          </p:txBody>
        </p:sp>
        <p:sp>
          <p:nvSpPr>
            <p:cNvPr id="152591" name="Text Box 6"/>
            <p:cNvSpPr txBox="1">
              <a:spLocks noChangeArrowheads="1"/>
            </p:cNvSpPr>
            <p:nvPr/>
          </p:nvSpPr>
          <p:spPr bwMode="auto">
            <a:xfrm>
              <a:off x="454" y="1924"/>
              <a:ext cx="4626" cy="442"/>
            </a:xfrm>
            <a:prstGeom prst="rect">
              <a:avLst/>
            </a:prstGeom>
            <a:noFill/>
            <a:ln w="9525">
              <a:noFill/>
              <a:miter lim="800000"/>
              <a:headEnd/>
              <a:tailEnd/>
            </a:ln>
          </p:spPr>
          <p:txBody>
            <a:bodyPr>
              <a:spAutoFit/>
            </a:bodyPr>
            <a:lstStyle/>
            <a:p>
              <a:pPr eaLnBrk="0" hangingPunct="0">
                <a:lnSpc>
                  <a:spcPct val="90000"/>
                </a:lnSpc>
              </a:pPr>
              <a:r>
                <a:rPr lang="en-US" sz="2400" b="1">
                  <a:solidFill>
                    <a:srgbClr val="663300"/>
                  </a:solidFill>
                  <a:latin typeface="Times New Roman" pitchFamily="18" charset="0"/>
                </a:rPr>
                <a:t>… Hm </a:t>
              </a:r>
              <a:r>
                <a:rPr lang="en-US" sz="2000" b="1">
                  <a:solidFill>
                    <a:srgbClr val="663300"/>
                  </a:solidFill>
                </a:rPr>
                <a:t>… what was it again? … ? …</a:t>
              </a:r>
            </a:p>
            <a:p>
              <a:pPr eaLnBrk="0" hangingPunct="0">
                <a:lnSpc>
                  <a:spcPct val="90000"/>
                </a:lnSpc>
              </a:pPr>
              <a:r>
                <a:rPr lang="en-US" sz="2000" b="1">
                  <a:solidFill>
                    <a:srgbClr val="663300"/>
                  </a:solidFill>
                </a:rPr>
                <a:t>… Yes…  Of course ! …</a:t>
              </a:r>
            </a:p>
          </p:txBody>
        </p:sp>
      </p:grpSp>
      <p:sp>
        <p:nvSpPr>
          <p:cNvPr id="102408" name="AutoShape 8"/>
          <p:cNvSpPr>
            <a:spLocks noChangeArrowheads="1"/>
          </p:cNvSpPr>
          <p:nvPr/>
        </p:nvSpPr>
        <p:spPr bwMode="auto">
          <a:xfrm flipH="1">
            <a:off x="2159000" y="3068638"/>
            <a:ext cx="6985000" cy="1296987"/>
          </a:xfrm>
          <a:prstGeom prst="wedgeEllipseCallout">
            <a:avLst>
              <a:gd name="adj1" fmla="val -32889"/>
              <a:gd name="adj2" fmla="val -201653"/>
            </a:avLst>
          </a:prstGeom>
          <a:solidFill>
            <a:schemeClr val="accent1"/>
          </a:solidFill>
          <a:ln w="9525">
            <a:solidFill>
              <a:schemeClr val="tx1"/>
            </a:solidFill>
            <a:miter lim="800000"/>
            <a:headEnd/>
            <a:tailEnd/>
          </a:ln>
        </p:spPr>
        <p:txBody>
          <a:bodyPr/>
          <a:lstStyle/>
          <a:p>
            <a:pPr algn="ctr" eaLnBrk="0" hangingPunct="0"/>
            <a:r>
              <a:rPr lang="fr-FR" sz="2000" b="1"/>
              <a:t>OK!</a:t>
            </a:r>
          </a:p>
          <a:p>
            <a:pPr algn="ctr" eaLnBrk="0" hangingPunct="0"/>
            <a:r>
              <a:rPr lang="fr-FR" sz="2000" b="1"/>
              <a:t>This is what we now call:</a:t>
            </a:r>
          </a:p>
          <a:p>
            <a:pPr algn="ctr" eaLnBrk="0" hangingPunct="0"/>
            <a:r>
              <a:rPr lang="fr-FR" sz="2000" b="1" i="1">
                <a:solidFill>
                  <a:srgbClr val="0000CC"/>
                </a:solidFill>
              </a:rPr>
              <a:t>FREPA – Competences and resources</a:t>
            </a:r>
          </a:p>
        </p:txBody>
      </p:sp>
      <p:grpSp>
        <p:nvGrpSpPr>
          <p:cNvPr id="4" name="Group 14"/>
          <p:cNvGrpSpPr>
            <a:grpSpLocks/>
          </p:cNvGrpSpPr>
          <p:nvPr/>
        </p:nvGrpSpPr>
        <p:grpSpPr bwMode="auto">
          <a:xfrm>
            <a:off x="395288" y="5057775"/>
            <a:ext cx="1728787" cy="1800225"/>
            <a:chOff x="2064" y="1797"/>
            <a:chExt cx="2086" cy="1633"/>
          </a:xfrm>
        </p:grpSpPr>
        <p:pic>
          <p:nvPicPr>
            <p:cNvPr id="152585" name="Picture 15"/>
            <p:cNvPicPr>
              <a:picLocks noChangeAspect="1" noChangeArrowheads="1"/>
            </p:cNvPicPr>
            <p:nvPr/>
          </p:nvPicPr>
          <p:blipFill>
            <a:blip r:embed="rId5"/>
            <a:srcRect/>
            <a:stretch>
              <a:fillRect/>
            </a:stretch>
          </p:blipFill>
          <p:spPr bwMode="auto">
            <a:xfrm>
              <a:off x="3107" y="1797"/>
              <a:ext cx="1043" cy="1633"/>
            </a:xfrm>
            <a:prstGeom prst="rect">
              <a:avLst/>
            </a:prstGeom>
            <a:noFill/>
            <a:ln w="9525">
              <a:noFill/>
              <a:miter lim="800000"/>
              <a:headEnd/>
              <a:tailEnd/>
            </a:ln>
          </p:spPr>
        </p:pic>
        <p:pic>
          <p:nvPicPr>
            <p:cNvPr id="152586" name="Picture 16"/>
            <p:cNvPicPr>
              <a:picLocks noChangeAspect="1" noChangeArrowheads="1"/>
            </p:cNvPicPr>
            <p:nvPr/>
          </p:nvPicPr>
          <p:blipFill>
            <a:blip r:embed="rId6"/>
            <a:srcRect/>
            <a:stretch>
              <a:fillRect/>
            </a:stretch>
          </p:blipFill>
          <p:spPr bwMode="auto">
            <a:xfrm>
              <a:off x="2064" y="1842"/>
              <a:ext cx="1076" cy="1497"/>
            </a:xfrm>
            <a:prstGeom prst="rect">
              <a:avLst/>
            </a:prstGeom>
            <a:noFill/>
            <a:ln w="9525">
              <a:noFill/>
              <a:miter lim="800000"/>
              <a:headEnd/>
              <a:tailEnd/>
            </a:ln>
          </p:spPr>
        </p:pic>
      </p:grpSp>
      <p:sp>
        <p:nvSpPr>
          <p:cNvPr id="280592" name="AutoShape 16"/>
          <p:cNvSpPr>
            <a:spLocks noChangeArrowheads="1"/>
          </p:cNvSpPr>
          <p:nvPr/>
        </p:nvSpPr>
        <p:spPr bwMode="auto">
          <a:xfrm>
            <a:off x="0" y="2852738"/>
            <a:ext cx="1692275" cy="1152525"/>
          </a:xfrm>
          <a:prstGeom prst="wedgeRoundRectCallout">
            <a:avLst>
              <a:gd name="adj1" fmla="val -2907"/>
              <a:gd name="adj2" fmla="val 134574"/>
              <a:gd name="adj3" fmla="val 16667"/>
            </a:avLst>
          </a:prstGeom>
          <a:solidFill>
            <a:srgbClr val="FEDFCE"/>
          </a:solidFill>
          <a:ln w="9525">
            <a:solidFill>
              <a:schemeClr val="tx1"/>
            </a:solidFill>
            <a:miter lim="800000"/>
            <a:headEnd/>
            <a:tailEnd/>
          </a:ln>
        </p:spPr>
        <p:txBody>
          <a:bodyPr/>
          <a:lstStyle/>
          <a:p>
            <a:pPr algn="ctr" eaLnBrk="0" hangingPunct="0"/>
            <a:r>
              <a:rPr lang="fr-FR" b="1"/>
              <a:t>Knowledge, attitudes, skills…</a:t>
            </a:r>
          </a:p>
        </p:txBody>
      </p:sp>
      <p:sp>
        <p:nvSpPr>
          <p:cNvPr id="280593" name="AutoShape 17"/>
          <p:cNvSpPr>
            <a:spLocks noChangeArrowheads="1"/>
          </p:cNvSpPr>
          <p:nvPr/>
        </p:nvSpPr>
        <p:spPr bwMode="auto">
          <a:xfrm>
            <a:off x="2411413" y="4465638"/>
            <a:ext cx="6048375" cy="2276475"/>
          </a:xfrm>
          <a:prstGeom prst="wedgeRoundRectCallout">
            <a:avLst>
              <a:gd name="adj1" fmla="val -60657"/>
              <a:gd name="adj2" fmla="val -6833"/>
              <a:gd name="adj3" fmla="val 16667"/>
            </a:avLst>
          </a:prstGeom>
          <a:solidFill>
            <a:srgbClr val="99FF66"/>
          </a:solidFill>
          <a:ln w="9525">
            <a:solidFill>
              <a:schemeClr val="tx1"/>
            </a:solidFill>
            <a:miter lim="800000"/>
            <a:headEnd/>
            <a:tailEnd/>
          </a:ln>
        </p:spPr>
        <p:txBody>
          <a:bodyPr/>
          <a:lstStyle/>
          <a:p>
            <a:pPr eaLnBrk="0" hangingPunct="0"/>
            <a:endParaRPr lang="en-US" b="1"/>
          </a:p>
          <a:p>
            <a:pPr eaLnBrk="0" hangingPunct="0"/>
            <a:r>
              <a:rPr lang="en-US" b="1"/>
              <a:t>Yes, you’re right, </a:t>
            </a:r>
            <a:br>
              <a:rPr lang="en-US" b="1"/>
            </a:br>
            <a:r>
              <a:rPr lang="en-US" b="1"/>
              <a:t>this is what Carapito </a:t>
            </a:r>
            <a:br>
              <a:rPr lang="en-US" b="1"/>
            </a:br>
            <a:r>
              <a:rPr lang="en-US" b="1"/>
              <a:t>asked us to imagine </a:t>
            </a:r>
            <a:br>
              <a:rPr lang="en-US" b="1"/>
            </a:br>
            <a:r>
              <a:rPr lang="en-US" b="1"/>
              <a:t>after the first activity!</a:t>
            </a:r>
            <a:endParaRPr lang="fr-FR"/>
          </a:p>
        </p:txBody>
      </p:sp>
      <p:pic>
        <p:nvPicPr>
          <p:cNvPr id="280594" name="Picture 18"/>
          <p:cNvPicPr>
            <a:picLocks noChangeAspect="1" noChangeArrowheads="1"/>
          </p:cNvPicPr>
          <p:nvPr/>
        </p:nvPicPr>
        <p:blipFill>
          <a:blip r:embed="rId7"/>
          <a:srcRect/>
          <a:stretch>
            <a:fillRect/>
          </a:stretch>
        </p:blipFill>
        <p:spPr bwMode="auto">
          <a:xfrm>
            <a:off x="5184775" y="4508500"/>
            <a:ext cx="2916238" cy="217805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2"/>
                                        </p:tgtEl>
                                      </p:cBhvr>
                                      <p:by x="50000" y="50000"/>
                                    </p:animScale>
                                  </p:childTnLst>
                                </p:cTn>
                              </p:par>
                              <p:par>
                                <p:cTn id="7" presetID="64" presetClass="path" presetSubtype="0" accel="50000" decel="50000" fill="hold" nodeType="withEffect">
                                  <p:stCondLst>
                                    <p:cond delay="0"/>
                                  </p:stCondLst>
                                  <p:childTnLst>
                                    <p:animMotion origin="layout" path="M -0.00781 -0.06081 L -0.24409 -0.23907 " pathEditMode="relative" rAng="0" ptsTypes="AA">
                                      <p:cBhvr>
                                        <p:cTn id="8" dur="2000" fill="hold"/>
                                        <p:tgtEl>
                                          <p:spTgt spid="2"/>
                                        </p:tgtEl>
                                        <p:attrNameLst>
                                          <p:attrName>ppt_x</p:attrName>
                                          <p:attrName>ppt_y</p:attrName>
                                        </p:attrNameLst>
                                      </p:cBhvr>
                                      <p:rCtr x="-118" y="-89"/>
                                    </p:animMotion>
                                  </p:childTnLst>
                                </p:cTn>
                              </p:par>
                              <p:par>
                                <p:cTn id="9" presetID="6" presetClass="emph" presetSubtype="0" fill="hold" nodeType="withEffect">
                                  <p:stCondLst>
                                    <p:cond delay="0"/>
                                  </p:stCondLst>
                                  <p:childTnLst>
                                    <p:animScale>
                                      <p:cBhvr>
                                        <p:cTn id="10" dur="2000" fill="hold"/>
                                        <p:tgtEl>
                                          <p:spTgt spid="102407"/>
                                        </p:tgtEl>
                                      </p:cBhvr>
                                      <p:by x="150000" y="150000"/>
                                    </p:animScale>
                                  </p:childTnLst>
                                </p:cTn>
                              </p:par>
                              <p:par>
                                <p:cTn id="11" presetID="42" presetClass="path" presetSubtype="0" accel="50000" decel="50000" fill="hold" nodeType="withEffect">
                                  <p:stCondLst>
                                    <p:cond delay="0"/>
                                  </p:stCondLst>
                                  <p:childTnLst>
                                    <p:animMotion origin="layout" path="M -2.5E-6 9.82659E-7 L -0.04722 0.07653 " pathEditMode="relative" rAng="0" ptsTypes="AA">
                                      <p:cBhvr>
                                        <p:cTn id="12" dur="2000" fill="hold"/>
                                        <p:tgtEl>
                                          <p:spTgt spid="102407"/>
                                        </p:tgtEl>
                                        <p:attrNameLst>
                                          <p:attrName>ppt_x</p:attrName>
                                          <p:attrName>ppt_y</p:attrName>
                                        </p:attrNameLst>
                                      </p:cBhvr>
                                      <p:rCtr x="-24" y="38"/>
                                    </p:animMotion>
                                  </p:childTnLst>
                                </p:cTn>
                              </p:par>
                            </p:childTnLst>
                          </p:cTn>
                        </p:par>
                        <p:par>
                          <p:cTn id="13" fill="hold">
                            <p:stCondLst>
                              <p:cond delay="2000"/>
                            </p:stCondLst>
                            <p:childTnLst>
                              <p:par>
                                <p:cTn id="14" presetID="22" presetClass="entr" presetSubtype="1" fill="hold" grpId="0" nodeType="afterEffect">
                                  <p:stCondLst>
                                    <p:cond delay="0"/>
                                  </p:stCondLst>
                                  <p:childTnLst>
                                    <p:set>
                                      <p:cBhvr>
                                        <p:cTn id="15" dur="1" fill="hold">
                                          <p:stCondLst>
                                            <p:cond delay="0"/>
                                          </p:stCondLst>
                                        </p:cTn>
                                        <p:tgtEl>
                                          <p:spTgt spid="102408"/>
                                        </p:tgtEl>
                                        <p:attrNameLst>
                                          <p:attrName>style.visibility</p:attrName>
                                        </p:attrNameLst>
                                      </p:cBhvr>
                                      <p:to>
                                        <p:strVal val="visible"/>
                                      </p:to>
                                    </p:set>
                                    <p:animEffect transition="in" filter="wipe(up)">
                                      <p:cBhvr>
                                        <p:cTn id="16" dur="1000"/>
                                        <p:tgtEl>
                                          <p:spTgt spid="10240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53" presetClass="entr" presetSubtype="0" fill="hold" grpId="0" nodeType="afterEffect">
                                  <p:stCondLst>
                                    <p:cond delay="500"/>
                                  </p:stCondLst>
                                  <p:childTnLst>
                                    <p:set>
                                      <p:cBhvr>
                                        <p:cTn id="24" dur="1" fill="hold">
                                          <p:stCondLst>
                                            <p:cond delay="0"/>
                                          </p:stCondLst>
                                        </p:cTn>
                                        <p:tgtEl>
                                          <p:spTgt spid="280592"/>
                                        </p:tgtEl>
                                        <p:attrNameLst>
                                          <p:attrName>style.visibility</p:attrName>
                                        </p:attrNameLst>
                                      </p:cBhvr>
                                      <p:to>
                                        <p:strVal val="visible"/>
                                      </p:to>
                                    </p:set>
                                    <p:anim calcmode="lin" valueType="num">
                                      <p:cBhvr>
                                        <p:cTn id="25" dur="500" fill="hold"/>
                                        <p:tgtEl>
                                          <p:spTgt spid="280592"/>
                                        </p:tgtEl>
                                        <p:attrNameLst>
                                          <p:attrName>ppt_w</p:attrName>
                                        </p:attrNameLst>
                                      </p:cBhvr>
                                      <p:tavLst>
                                        <p:tav tm="0">
                                          <p:val>
                                            <p:fltVal val="0"/>
                                          </p:val>
                                        </p:tav>
                                        <p:tav tm="100000">
                                          <p:val>
                                            <p:strVal val="#ppt_w"/>
                                          </p:val>
                                        </p:tav>
                                      </p:tavLst>
                                    </p:anim>
                                    <p:anim calcmode="lin" valueType="num">
                                      <p:cBhvr>
                                        <p:cTn id="26" dur="500" fill="hold"/>
                                        <p:tgtEl>
                                          <p:spTgt spid="280592"/>
                                        </p:tgtEl>
                                        <p:attrNameLst>
                                          <p:attrName>ppt_h</p:attrName>
                                        </p:attrNameLst>
                                      </p:cBhvr>
                                      <p:tavLst>
                                        <p:tav tm="0">
                                          <p:val>
                                            <p:fltVal val="0"/>
                                          </p:val>
                                        </p:tav>
                                        <p:tav tm="100000">
                                          <p:val>
                                            <p:strVal val="#ppt_h"/>
                                          </p:val>
                                        </p:tav>
                                      </p:tavLst>
                                    </p:anim>
                                    <p:animEffect transition="in" filter="fade">
                                      <p:cBhvr>
                                        <p:cTn id="27" dur="500"/>
                                        <p:tgtEl>
                                          <p:spTgt spid="280592"/>
                                        </p:tgtEl>
                                      </p:cBhvr>
                                    </p:animEffect>
                                  </p:childTnLst>
                                </p:cTn>
                              </p:par>
                            </p:childTnLst>
                          </p:cTn>
                        </p:par>
                        <p:par>
                          <p:cTn id="28" fill="hold">
                            <p:stCondLst>
                              <p:cond delay="1500"/>
                            </p:stCondLst>
                            <p:childTnLst>
                              <p:par>
                                <p:cTn id="29" presetID="53" presetClass="entr" presetSubtype="0" fill="hold" grpId="0" nodeType="afterEffect">
                                  <p:stCondLst>
                                    <p:cond delay="1000"/>
                                  </p:stCondLst>
                                  <p:childTnLst>
                                    <p:set>
                                      <p:cBhvr>
                                        <p:cTn id="30" dur="1" fill="hold">
                                          <p:stCondLst>
                                            <p:cond delay="0"/>
                                          </p:stCondLst>
                                        </p:cTn>
                                        <p:tgtEl>
                                          <p:spTgt spid="280593"/>
                                        </p:tgtEl>
                                        <p:attrNameLst>
                                          <p:attrName>style.visibility</p:attrName>
                                        </p:attrNameLst>
                                      </p:cBhvr>
                                      <p:to>
                                        <p:strVal val="visible"/>
                                      </p:to>
                                    </p:set>
                                    <p:anim calcmode="lin" valueType="num">
                                      <p:cBhvr>
                                        <p:cTn id="31" dur="500" fill="hold"/>
                                        <p:tgtEl>
                                          <p:spTgt spid="280593"/>
                                        </p:tgtEl>
                                        <p:attrNameLst>
                                          <p:attrName>ppt_w</p:attrName>
                                        </p:attrNameLst>
                                      </p:cBhvr>
                                      <p:tavLst>
                                        <p:tav tm="0">
                                          <p:val>
                                            <p:fltVal val="0"/>
                                          </p:val>
                                        </p:tav>
                                        <p:tav tm="100000">
                                          <p:val>
                                            <p:strVal val="#ppt_w"/>
                                          </p:val>
                                        </p:tav>
                                      </p:tavLst>
                                    </p:anim>
                                    <p:anim calcmode="lin" valueType="num">
                                      <p:cBhvr>
                                        <p:cTn id="32" dur="500" fill="hold"/>
                                        <p:tgtEl>
                                          <p:spTgt spid="280593"/>
                                        </p:tgtEl>
                                        <p:attrNameLst>
                                          <p:attrName>ppt_h</p:attrName>
                                        </p:attrNameLst>
                                      </p:cBhvr>
                                      <p:tavLst>
                                        <p:tav tm="0">
                                          <p:val>
                                            <p:fltVal val="0"/>
                                          </p:val>
                                        </p:tav>
                                        <p:tav tm="100000">
                                          <p:val>
                                            <p:strVal val="#ppt_h"/>
                                          </p:val>
                                        </p:tav>
                                      </p:tavLst>
                                    </p:anim>
                                    <p:animEffect transition="in" filter="fade">
                                      <p:cBhvr>
                                        <p:cTn id="33" dur="500"/>
                                        <p:tgtEl>
                                          <p:spTgt spid="280593"/>
                                        </p:tgtEl>
                                      </p:cBhvr>
                                    </p:animEffect>
                                  </p:childTnLst>
                                </p:cTn>
                              </p:par>
                            </p:childTnLst>
                          </p:cTn>
                        </p:par>
                        <p:par>
                          <p:cTn id="34" fill="hold">
                            <p:stCondLst>
                              <p:cond delay="3000"/>
                            </p:stCondLst>
                            <p:childTnLst>
                              <p:par>
                                <p:cTn id="35" presetID="9" presetClass="entr" presetSubtype="0" fill="hold" nodeType="afterEffect">
                                  <p:stCondLst>
                                    <p:cond delay="500"/>
                                  </p:stCondLst>
                                  <p:childTnLst>
                                    <p:set>
                                      <p:cBhvr>
                                        <p:cTn id="36" dur="1" fill="hold">
                                          <p:stCondLst>
                                            <p:cond delay="0"/>
                                          </p:stCondLst>
                                        </p:cTn>
                                        <p:tgtEl>
                                          <p:spTgt spid="280594"/>
                                        </p:tgtEl>
                                        <p:attrNameLst>
                                          <p:attrName>style.visibility</p:attrName>
                                        </p:attrNameLst>
                                      </p:cBhvr>
                                      <p:to>
                                        <p:strVal val="visible"/>
                                      </p:to>
                                    </p:set>
                                    <p:animEffect transition="in" filter="dissolve">
                                      <p:cBhvr>
                                        <p:cTn id="37" dur="500"/>
                                        <p:tgtEl>
                                          <p:spTgt spid="28059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mph" presetSubtype="0" fill="hold" nodeType="clickEffect">
                                  <p:stCondLst>
                                    <p:cond delay="0"/>
                                  </p:stCondLst>
                                  <p:childTnLst>
                                    <p:animScale>
                                      <p:cBhvr>
                                        <p:cTn id="41" dur="2000" fill="hold"/>
                                        <p:tgtEl>
                                          <p:spTgt spid="280594"/>
                                        </p:tgtEl>
                                      </p:cBhvr>
                                      <p:by x="150000" y="150000"/>
                                    </p:animScale>
                                  </p:childTnLst>
                                </p:cTn>
                              </p:par>
                              <p:par>
                                <p:cTn id="42" presetID="64" presetClass="path" presetSubtype="0" accel="50000" decel="50000" fill="hold" nodeType="withEffect">
                                  <p:stCondLst>
                                    <p:cond delay="0"/>
                                  </p:stCondLst>
                                  <p:childTnLst>
                                    <p:animMotion origin="layout" path="M 1.66667E-6 -1.21387E-6 L -0.25382 -0.52948 " pathEditMode="relative" rAng="0" ptsTypes="AA">
                                      <p:cBhvr>
                                        <p:cTn id="43" dur="2000" fill="hold"/>
                                        <p:tgtEl>
                                          <p:spTgt spid="280594"/>
                                        </p:tgtEl>
                                        <p:attrNameLst>
                                          <p:attrName>ppt_x</p:attrName>
                                          <p:attrName>ppt_y</p:attrName>
                                        </p:attrNameLst>
                                      </p:cBhvr>
                                      <p:rCtr x="-127" y="-2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P spid="280592" grpId="0" animBg="1"/>
      <p:bldP spid="28059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p:txBody>
          <a:bodyPr/>
          <a:lstStyle/>
          <a:p>
            <a:endParaRPr lang="en-US" smtClean="0"/>
          </a:p>
        </p:txBody>
      </p:sp>
      <p:sp>
        <p:nvSpPr>
          <p:cNvPr id="154626" name="Text Box 3"/>
          <p:cNvSpPr txBox="1">
            <a:spLocks noChangeArrowheads="1"/>
          </p:cNvSpPr>
          <p:nvPr/>
        </p:nvSpPr>
        <p:spPr bwMode="auto">
          <a:xfrm>
            <a:off x="1331913" y="549275"/>
            <a:ext cx="2447925" cy="928688"/>
          </a:xfrm>
          <a:prstGeom prst="rect">
            <a:avLst/>
          </a:prstGeom>
          <a:noFill/>
          <a:ln w="12700">
            <a:solidFill>
              <a:schemeClr val="tx1"/>
            </a:solidFill>
            <a:miter lim="800000"/>
            <a:headEnd/>
            <a:tailEnd/>
          </a:ln>
        </p:spPr>
        <p:txBody>
          <a:bodyPr>
            <a:spAutoFit/>
          </a:bodyPr>
          <a:lstStyle/>
          <a:p>
            <a:pPr algn="ctr" eaLnBrk="0" hangingPunct="0">
              <a:spcBef>
                <a:spcPct val="50000"/>
              </a:spcBef>
            </a:pPr>
            <a:r>
              <a:rPr lang="fr-FR"/>
              <a:t>An example of teaching material – YOU are the learners!</a:t>
            </a:r>
          </a:p>
        </p:txBody>
      </p:sp>
      <p:sp>
        <p:nvSpPr>
          <p:cNvPr id="154627" name="Rectangle 4"/>
          <p:cNvSpPr>
            <a:spLocks noChangeArrowheads="1"/>
          </p:cNvSpPr>
          <p:nvPr/>
        </p:nvSpPr>
        <p:spPr bwMode="auto">
          <a:xfrm>
            <a:off x="0" y="0"/>
            <a:ext cx="9144000" cy="342900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en-US"/>
          </a:p>
        </p:txBody>
      </p:sp>
      <p:sp>
        <p:nvSpPr>
          <p:cNvPr id="154628" name="Text Box 5"/>
          <p:cNvSpPr txBox="1">
            <a:spLocks noChangeArrowheads="1"/>
          </p:cNvSpPr>
          <p:nvPr/>
        </p:nvSpPr>
        <p:spPr bwMode="auto">
          <a:xfrm>
            <a:off x="431800" y="981075"/>
            <a:ext cx="2447925"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An example of a teaching material </a:t>
            </a:r>
            <a:br>
              <a:rPr lang="fr-FR" sz="2400">
                <a:solidFill>
                  <a:srgbClr val="F1FEF0"/>
                </a:solidFill>
              </a:rPr>
            </a:br>
            <a:r>
              <a:rPr lang="fr-FR" sz="2400">
                <a:solidFill>
                  <a:srgbClr val="F1FEF0"/>
                </a:solidFill>
              </a:rPr>
              <a:t>YOU are the learners!</a:t>
            </a:r>
          </a:p>
        </p:txBody>
      </p:sp>
      <p:sp>
        <p:nvSpPr>
          <p:cNvPr id="154629" name="Text Box 6"/>
          <p:cNvSpPr txBox="1">
            <a:spLocks noChangeArrowheads="1"/>
          </p:cNvSpPr>
          <p:nvPr/>
        </p:nvSpPr>
        <p:spPr bwMode="auto">
          <a:xfrm>
            <a:off x="3203575" y="981075"/>
            <a:ext cx="2808288"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What kind of knowledge / attitudes / skills  can be developed by this activity?</a:t>
            </a:r>
          </a:p>
        </p:txBody>
      </p:sp>
      <p:sp>
        <p:nvSpPr>
          <p:cNvPr id="283655" name="Text Box 7"/>
          <p:cNvSpPr txBox="1">
            <a:spLocks noChangeArrowheads="1"/>
          </p:cNvSpPr>
          <p:nvPr/>
        </p:nvSpPr>
        <p:spPr bwMode="auto">
          <a:xfrm>
            <a:off x="6372225" y="981075"/>
            <a:ext cx="2232025" cy="120015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i="1">
                <a:solidFill>
                  <a:srgbClr val="F1FEF0"/>
                </a:solidFill>
              </a:rPr>
              <a:t>FREPA –</a:t>
            </a:r>
            <a:r>
              <a:rPr lang="fr-FR" sz="2400">
                <a:solidFill>
                  <a:srgbClr val="F1FEF0"/>
                </a:solidFill>
              </a:rPr>
              <a:t> </a:t>
            </a:r>
            <a:r>
              <a:rPr lang="fr-FR" sz="2400" i="1">
                <a:solidFill>
                  <a:srgbClr val="F1FEF0"/>
                </a:solidFill>
              </a:rPr>
              <a:t>Competences and resources</a:t>
            </a:r>
          </a:p>
        </p:txBody>
      </p:sp>
      <p:sp>
        <p:nvSpPr>
          <p:cNvPr id="154631" name="AutoShape 10"/>
          <p:cNvSpPr>
            <a:spLocks noChangeArrowheads="1"/>
          </p:cNvSpPr>
          <p:nvPr/>
        </p:nvSpPr>
        <p:spPr bwMode="auto">
          <a:xfrm>
            <a:off x="2916238" y="16287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en-US"/>
          </a:p>
        </p:txBody>
      </p:sp>
      <p:sp>
        <p:nvSpPr>
          <p:cNvPr id="283659" name="AutoShape 11"/>
          <p:cNvSpPr>
            <a:spLocks noChangeArrowheads="1"/>
          </p:cNvSpPr>
          <p:nvPr/>
        </p:nvSpPr>
        <p:spPr bwMode="auto">
          <a:xfrm>
            <a:off x="6084888" y="16287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en-US"/>
          </a:p>
        </p:txBody>
      </p:sp>
      <p:sp>
        <p:nvSpPr>
          <p:cNvPr id="154633" name="Text Box 16"/>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E1597AE1-4D84-4473-AF11-E7D0CC3FD28D}" type="slidenum">
              <a:rPr lang="fr-FR" sz="2400" b="1">
                <a:solidFill>
                  <a:schemeClr val="accent2"/>
                </a:solidFill>
              </a:rPr>
              <a:pPr algn="ctr" eaLnBrk="0" hangingPunct="0">
                <a:spcBef>
                  <a:spcPct val="50000"/>
                </a:spcBef>
              </a:pPr>
              <a:t>68</a:t>
            </a:fld>
            <a:endParaRPr lang="fr-FR" sz="2400" b="1">
              <a:solidFill>
                <a:schemeClr val="accent2"/>
              </a:solidFill>
            </a:endParaRPr>
          </a:p>
        </p:txBody>
      </p:sp>
      <p:sp>
        <p:nvSpPr>
          <p:cNvPr id="102408" name="AutoShape 8"/>
          <p:cNvSpPr>
            <a:spLocks noChangeArrowheads="1"/>
          </p:cNvSpPr>
          <p:nvPr/>
        </p:nvSpPr>
        <p:spPr bwMode="auto">
          <a:xfrm flipH="1">
            <a:off x="0" y="2997200"/>
            <a:ext cx="5761038" cy="1439863"/>
          </a:xfrm>
          <a:prstGeom prst="wedgeEllipseCallout">
            <a:avLst>
              <a:gd name="adj1" fmla="val 35778"/>
              <a:gd name="adj2" fmla="val 81532"/>
            </a:avLst>
          </a:prstGeom>
          <a:solidFill>
            <a:schemeClr val="accent1"/>
          </a:solidFill>
          <a:ln w="9525">
            <a:solidFill>
              <a:schemeClr val="tx1"/>
            </a:solidFill>
            <a:miter lim="800000"/>
            <a:headEnd/>
            <a:tailEnd/>
          </a:ln>
        </p:spPr>
        <p:txBody>
          <a:bodyPr/>
          <a:lstStyle/>
          <a:p>
            <a:pPr algn="ctr" eaLnBrk="0" hangingPunct="0"/>
            <a:r>
              <a:rPr lang="fr-FR" sz="2000" b="1"/>
              <a:t>I presume you would like now to discover the content of </a:t>
            </a:r>
            <a:r>
              <a:rPr lang="fr-FR" sz="2000" b="1" i="1"/>
              <a:t>FREPA - Competences and resources</a:t>
            </a:r>
            <a:r>
              <a:rPr lang="fr-FR" sz="2000" b="1"/>
              <a:t>!</a:t>
            </a:r>
          </a:p>
        </p:txBody>
      </p:sp>
      <p:pic>
        <p:nvPicPr>
          <p:cNvPr id="102407" name="Picture 7"/>
          <p:cNvPicPr>
            <a:picLocks noChangeAspect="1" noChangeArrowheads="1"/>
          </p:cNvPicPr>
          <p:nvPr/>
        </p:nvPicPr>
        <p:blipFill>
          <a:blip r:embed="rId3"/>
          <a:srcRect/>
          <a:stretch>
            <a:fillRect/>
          </a:stretch>
        </p:blipFill>
        <p:spPr bwMode="auto">
          <a:xfrm>
            <a:off x="323850" y="4941888"/>
            <a:ext cx="863600" cy="1685925"/>
          </a:xfrm>
          <a:prstGeom prst="rect">
            <a:avLst/>
          </a:prstGeom>
          <a:noFill/>
          <a:ln w="9525">
            <a:noFill/>
            <a:round/>
            <a:headEnd/>
            <a:tailEnd/>
          </a:ln>
        </p:spPr>
      </p:pic>
      <p:sp>
        <p:nvSpPr>
          <p:cNvPr id="2" name="AutoShape 8"/>
          <p:cNvSpPr>
            <a:spLocks noChangeArrowheads="1"/>
          </p:cNvSpPr>
          <p:nvPr/>
        </p:nvSpPr>
        <p:spPr bwMode="auto">
          <a:xfrm flipH="1">
            <a:off x="1331913" y="4941888"/>
            <a:ext cx="7812087" cy="1916112"/>
          </a:xfrm>
          <a:prstGeom prst="wedgeEllipseCallout">
            <a:avLst>
              <a:gd name="adj1" fmla="val 54935"/>
              <a:gd name="adj2" fmla="val -19681"/>
            </a:avLst>
          </a:prstGeom>
          <a:solidFill>
            <a:schemeClr val="accent1"/>
          </a:solidFill>
          <a:ln w="9525">
            <a:solidFill>
              <a:schemeClr val="tx1"/>
            </a:solidFill>
            <a:miter lim="800000"/>
            <a:headEnd/>
            <a:tailEnd/>
          </a:ln>
        </p:spPr>
        <p:txBody>
          <a:bodyPr/>
          <a:lstStyle/>
          <a:p>
            <a:pPr algn="ctr" eaLnBrk="0" hangingPunct="0"/>
            <a:r>
              <a:rPr lang="en-US" sz="2000" b="1"/>
              <a:t>I propose that you do it </a:t>
            </a:r>
            <a:r>
              <a:rPr lang="en-US" sz="2000" b="1">
                <a:solidFill>
                  <a:srgbClr val="0000CC"/>
                </a:solidFill>
              </a:rPr>
              <a:t>in an active manner</a:t>
            </a:r>
            <a:r>
              <a:rPr lang="en-US" sz="2000" b="1"/>
              <a:t>, </a:t>
            </a:r>
            <a:r>
              <a:rPr lang="en-US" sz="2000" b="1">
                <a:solidFill>
                  <a:srgbClr val="0000CC"/>
                </a:solidFill>
              </a:rPr>
              <a:t>starting from what you have found</a:t>
            </a:r>
            <a:r>
              <a:rPr lang="en-US" sz="2000" b="1"/>
              <a:t> as I asked you to imagine which knowledge, attitudes and skills can be developed with </a:t>
            </a:r>
            <a:r>
              <a:rPr lang="en-US" sz="2000" b="1">
                <a:solidFill>
                  <a:srgbClr val="0000CC"/>
                </a:solidFill>
              </a:rPr>
              <a:t>the first activity you did</a:t>
            </a:r>
            <a:r>
              <a:rPr lang="en-US" sz="2000" b="1"/>
              <a:t>.</a:t>
            </a:r>
          </a:p>
        </p:txBody>
      </p:sp>
      <p:sp>
        <p:nvSpPr>
          <p:cNvPr id="104475" name="AutoShape 27"/>
          <p:cNvSpPr>
            <a:spLocks noChangeArrowheads="1"/>
          </p:cNvSpPr>
          <p:nvPr/>
        </p:nvSpPr>
        <p:spPr bwMode="auto">
          <a:xfrm>
            <a:off x="4462463" y="3141663"/>
            <a:ext cx="4681537" cy="1871662"/>
          </a:xfrm>
          <a:prstGeom prst="wedgeRoundRectCallout">
            <a:avLst>
              <a:gd name="adj1" fmla="val -105306"/>
              <a:gd name="adj2" fmla="val 41519"/>
              <a:gd name="adj3" fmla="val 16667"/>
            </a:avLst>
          </a:prstGeom>
          <a:solidFill>
            <a:srgbClr val="FFCCFF"/>
          </a:solidFill>
          <a:ln w="9525">
            <a:solidFill>
              <a:schemeClr val="tx1"/>
            </a:solidFill>
            <a:miter lim="800000"/>
            <a:headEnd/>
            <a:tailEnd/>
          </a:ln>
        </p:spPr>
        <p:txBody>
          <a:bodyPr/>
          <a:lstStyle/>
          <a:p>
            <a:pPr eaLnBrk="0" hangingPunct="0"/>
            <a:r>
              <a:rPr lang="en-US" b="1" i="1"/>
              <a:t>As you now know, </a:t>
            </a:r>
            <a:r>
              <a:rPr lang="en-US" b="1" i="1">
                <a:solidFill>
                  <a:srgbClr val="0000CC"/>
                </a:solidFill>
              </a:rPr>
              <a:t>this activity relates to one pluralistic approach</a:t>
            </a:r>
            <a:r>
              <a:rPr lang="en-US" b="1" i="1"/>
              <a:t> (Awakening to languages). Ideally, your findings </a:t>
            </a:r>
            <a:r>
              <a:rPr lang="en-US" b="1" i="1">
                <a:solidFill>
                  <a:srgbClr val="0000CC"/>
                </a:solidFill>
              </a:rPr>
              <a:t>correspond to descriptors in</a:t>
            </a:r>
            <a:r>
              <a:rPr lang="en-US" b="1" i="1"/>
              <a:t> the </a:t>
            </a:r>
            <a:r>
              <a:rPr lang="en-US" b="1" i="1">
                <a:solidFill>
                  <a:srgbClr val="0000CC"/>
                </a:solidFill>
              </a:rPr>
              <a:t>Competences and resources</a:t>
            </a:r>
            <a:r>
              <a:rPr lang="en-US" b="1" i="1"/>
              <a:t> proposed by the FREPA!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p:cTn id="7" dur="1000" fill="hold"/>
                                        <p:tgtEl>
                                          <p:spTgt spid="102407"/>
                                        </p:tgtEl>
                                        <p:attrNameLst>
                                          <p:attrName>ppt_w</p:attrName>
                                        </p:attrNameLst>
                                      </p:cBhvr>
                                      <p:tavLst>
                                        <p:tav tm="0">
                                          <p:val>
                                            <p:strVal val="#ppt_w*0.70"/>
                                          </p:val>
                                        </p:tav>
                                        <p:tav tm="100000">
                                          <p:val>
                                            <p:strVal val="#ppt_w"/>
                                          </p:val>
                                        </p:tav>
                                      </p:tavLst>
                                    </p:anim>
                                    <p:anim calcmode="lin" valueType="num">
                                      <p:cBhvr>
                                        <p:cTn id="8" dur="1000" fill="hold"/>
                                        <p:tgtEl>
                                          <p:spTgt spid="102407"/>
                                        </p:tgtEl>
                                        <p:attrNameLst>
                                          <p:attrName>ppt_h</p:attrName>
                                        </p:attrNameLst>
                                      </p:cBhvr>
                                      <p:tavLst>
                                        <p:tav tm="0">
                                          <p:val>
                                            <p:strVal val="#ppt_h"/>
                                          </p:val>
                                        </p:tav>
                                        <p:tav tm="100000">
                                          <p:val>
                                            <p:strVal val="#ppt_h"/>
                                          </p:val>
                                        </p:tav>
                                      </p:tavLst>
                                    </p:anim>
                                    <p:animEffect transition="in" filter="fade">
                                      <p:cBhvr>
                                        <p:cTn id="9" dur="1000"/>
                                        <p:tgtEl>
                                          <p:spTgt spid="102407"/>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02408"/>
                                        </p:tgtEl>
                                        <p:attrNameLst>
                                          <p:attrName>style.visibility</p:attrName>
                                        </p:attrNameLst>
                                      </p:cBhvr>
                                      <p:to>
                                        <p:strVal val="visible"/>
                                      </p:to>
                                    </p:set>
                                    <p:animEffect transition="in" filter="wipe(down)">
                                      <p:cBhvr>
                                        <p:cTn id="13" dur="1000"/>
                                        <p:tgtEl>
                                          <p:spTgt spid="102408"/>
                                        </p:tgtEl>
                                      </p:cBhvr>
                                    </p:animEffect>
                                  </p:childTnLst>
                                </p:cTn>
                              </p:par>
                            </p:childTnLst>
                          </p:cTn>
                        </p:par>
                        <p:par>
                          <p:cTn id="14" fill="hold">
                            <p:stCondLst>
                              <p:cond delay="2000"/>
                            </p:stCondLst>
                            <p:childTnLst>
                              <p:par>
                                <p:cTn id="15" presetID="22" presetClass="entr" presetSubtype="8" fill="hold" grpId="0" nodeType="afterEffect">
                                  <p:stCondLst>
                                    <p:cond delay="1500"/>
                                  </p:stCondLst>
                                  <p:childTnLst>
                                    <p:set>
                                      <p:cBhvr>
                                        <p:cTn id="16" dur="1" fill="hold">
                                          <p:stCondLst>
                                            <p:cond delay="0"/>
                                          </p:stCondLst>
                                        </p:cTn>
                                        <p:tgtEl>
                                          <p:spTgt spid="283659"/>
                                        </p:tgtEl>
                                        <p:attrNameLst>
                                          <p:attrName>style.visibility</p:attrName>
                                        </p:attrNameLst>
                                      </p:cBhvr>
                                      <p:to>
                                        <p:strVal val="visible"/>
                                      </p:to>
                                    </p:set>
                                    <p:animEffect transition="in" filter="wipe(left)">
                                      <p:cBhvr>
                                        <p:cTn id="17" dur="500"/>
                                        <p:tgtEl>
                                          <p:spTgt spid="283659"/>
                                        </p:tgtEl>
                                      </p:cBhvr>
                                    </p:animEffect>
                                  </p:childTnLst>
                                </p:cTn>
                              </p:par>
                            </p:childTnLst>
                          </p:cTn>
                        </p:par>
                        <p:par>
                          <p:cTn id="18" fill="hold">
                            <p:stCondLst>
                              <p:cond delay="4000"/>
                            </p:stCondLst>
                            <p:childTnLst>
                              <p:par>
                                <p:cTn id="19" presetID="22" presetClass="entr" presetSubtype="8" fill="hold" grpId="0" nodeType="afterEffect">
                                  <p:stCondLst>
                                    <p:cond delay="0"/>
                                  </p:stCondLst>
                                  <p:childTnLst>
                                    <p:set>
                                      <p:cBhvr>
                                        <p:cTn id="20" dur="1" fill="hold">
                                          <p:stCondLst>
                                            <p:cond delay="0"/>
                                          </p:stCondLst>
                                        </p:cTn>
                                        <p:tgtEl>
                                          <p:spTgt spid="283655">
                                            <p:bg/>
                                          </p:spTgt>
                                        </p:tgtEl>
                                        <p:attrNameLst>
                                          <p:attrName>style.visibility</p:attrName>
                                        </p:attrNameLst>
                                      </p:cBhvr>
                                      <p:to>
                                        <p:strVal val="visible"/>
                                      </p:to>
                                    </p:set>
                                    <p:animEffect transition="in" filter="wipe(left)">
                                      <p:cBhvr>
                                        <p:cTn id="21" dur="500"/>
                                        <p:tgtEl>
                                          <p:spTgt spid="283655">
                                            <p:bg/>
                                          </p:spTgt>
                                        </p:tgtEl>
                                      </p:cBhvr>
                                    </p:animEffect>
                                  </p:childTnLst>
                                </p:cTn>
                              </p:par>
                            </p:childTnLst>
                          </p:cTn>
                        </p:par>
                        <p:par>
                          <p:cTn id="22" fill="hold">
                            <p:stCondLst>
                              <p:cond delay="4500"/>
                            </p:stCondLst>
                            <p:childTnLst>
                              <p:par>
                                <p:cTn id="23" presetID="22" presetClass="entr" presetSubtype="8" fill="hold" grpId="0" nodeType="afterEffect">
                                  <p:stCondLst>
                                    <p:cond delay="0"/>
                                  </p:stCondLst>
                                  <p:childTnLst>
                                    <p:set>
                                      <p:cBhvr>
                                        <p:cTn id="24" dur="1" fill="hold">
                                          <p:stCondLst>
                                            <p:cond delay="0"/>
                                          </p:stCondLst>
                                        </p:cTn>
                                        <p:tgtEl>
                                          <p:spTgt spid="283655">
                                            <p:txEl>
                                              <p:pRg st="0" end="0"/>
                                            </p:txEl>
                                          </p:spTgt>
                                        </p:tgtEl>
                                        <p:attrNameLst>
                                          <p:attrName>style.visibility</p:attrName>
                                        </p:attrNameLst>
                                      </p:cBhvr>
                                      <p:to>
                                        <p:strVal val="visible"/>
                                      </p:to>
                                    </p:set>
                                    <p:animEffect transition="in" filter="wipe(left)">
                                      <p:cBhvr>
                                        <p:cTn id="25" dur="500"/>
                                        <p:tgtEl>
                                          <p:spTgt spid="283655">
                                            <p:txEl>
                                              <p:pRg st="0" end="0"/>
                                            </p:txEl>
                                          </p:spTgt>
                                        </p:tgtEl>
                                      </p:cBhvr>
                                    </p:animEffect>
                                  </p:childTnLst>
                                </p:cTn>
                              </p:par>
                            </p:childTnLst>
                          </p:cTn>
                        </p:par>
                        <p:par>
                          <p:cTn id="26" fill="hold">
                            <p:stCondLst>
                              <p:cond delay="5000"/>
                            </p:stCondLst>
                            <p:childTnLst>
                              <p:par>
                                <p:cTn id="27" presetID="32" presetClass="emph" presetSubtype="0" fill="remove" grpId="1" nodeType="afterEffect">
                                  <p:stCondLst>
                                    <p:cond delay="500"/>
                                  </p:stCondLst>
                                  <p:childTnLst>
                                    <p:animClr clrSpc="rgb" dir="cw">
                                      <p:cBhvr override="childStyle">
                                        <p:cTn id="28" dur="100" fill="hold"/>
                                        <p:tgtEl>
                                          <p:spTgt spid="283655">
                                            <p:bg/>
                                          </p:spTgt>
                                        </p:tgtEl>
                                        <p:attrNameLst>
                                          <p:attrName>style.color</p:attrName>
                                        </p:attrNameLst>
                                      </p:cBhvr>
                                      <p:to>
                                        <a:schemeClr val="accent2"/>
                                      </p:to>
                                    </p:animClr>
                                    <p:animClr clrSpc="rgb" dir="cw">
                                      <p:cBhvr>
                                        <p:cTn id="29" dur="100" fill="hold"/>
                                        <p:tgtEl>
                                          <p:spTgt spid="283655">
                                            <p:bg/>
                                          </p:spTgt>
                                        </p:tgtEl>
                                        <p:attrNameLst>
                                          <p:attrName>fillcolor</p:attrName>
                                        </p:attrNameLst>
                                      </p:cBhvr>
                                      <p:to>
                                        <a:schemeClr val="accent2"/>
                                      </p:to>
                                    </p:animClr>
                                    <p:set>
                                      <p:cBhvr>
                                        <p:cTn id="30" dur="100" fill="hold"/>
                                        <p:tgtEl>
                                          <p:spTgt spid="283655">
                                            <p:bg/>
                                          </p:spTgt>
                                        </p:tgtEl>
                                        <p:attrNameLst>
                                          <p:attrName>fill.type</p:attrName>
                                        </p:attrNameLst>
                                      </p:cBhvr>
                                      <p:to>
                                        <p:strVal val="solid"/>
                                      </p:to>
                                    </p:set>
                                    <p:set>
                                      <p:cBhvr>
                                        <p:cTn id="31" dur="100" fill="hold"/>
                                        <p:tgtEl>
                                          <p:spTgt spid="283655">
                                            <p:bg/>
                                          </p:spTgt>
                                        </p:tgtEl>
                                        <p:attrNameLst>
                                          <p:attrName>fill.on</p:attrName>
                                        </p:attrNameLst>
                                      </p:cBhvr>
                                      <p:to>
                                        <p:strVal val="true"/>
                                      </p:to>
                                    </p:set>
                                    <p:animRot by="120000">
                                      <p:cBhvr>
                                        <p:cTn id="32" dur="100" fill="hold">
                                          <p:stCondLst>
                                            <p:cond delay="0"/>
                                          </p:stCondLst>
                                        </p:cTn>
                                        <p:tgtEl>
                                          <p:spTgt spid="283655">
                                            <p:bg/>
                                          </p:spTgt>
                                        </p:tgtEl>
                                        <p:attrNameLst>
                                          <p:attrName>r</p:attrName>
                                        </p:attrNameLst>
                                      </p:cBhvr>
                                    </p:animRot>
                                    <p:animRot by="-240000">
                                      <p:cBhvr>
                                        <p:cTn id="33" dur="200" fill="hold">
                                          <p:stCondLst>
                                            <p:cond delay="200"/>
                                          </p:stCondLst>
                                        </p:cTn>
                                        <p:tgtEl>
                                          <p:spTgt spid="283655">
                                            <p:bg/>
                                          </p:spTgt>
                                        </p:tgtEl>
                                        <p:attrNameLst>
                                          <p:attrName>r</p:attrName>
                                        </p:attrNameLst>
                                      </p:cBhvr>
                                    </p:animRot>
                                    <p:animRot by="240000">
                                      <p:cBhvr>
                                        <p:cTn id="34" dur="200" fill="hold">
                                          <p:stCondLst>
                                            <p:cond delay="400"/>
                                          </p:stCondLst>
                                        </p:cTn>
                                        <p:tgtEl>
                                          <p:spTgt spid="283655">
                                            <p:bg/>
                                          </p:spTgt>
                                        </p:tgtEl>
                                        <p:attrNameLst>
                                          <p:attrName>r</p:attrName>
                                        </p:attrNameLst>
                                      </p:cBhvr>
                                    </p:animRot>
                                    <p:animRot by="-240000">
                                      <p:cBhvr>
                                        <p:cTn id="35" dur="200" fill="hold">
                                          <p:stCondLst>
                                            <p:cond delay="600"/>
                                          </p:stCondLst>
                                        </p:cTn>
                                        <p:tgtEl>
                                          <p:spTgt spid="283655">
                                            <p:bg/>
                                          </p:spTgt>
                                        </p:tgtEl>
                                        <p:attrNameLst>
                                          <p:attrName>r</p:attrName>
                                        </p:attrNameLst>
                                      </p:cBhvr>
                                    </p:animRot>
                                    <p:animRot by="120000">
                                      <p:cBhvr>
                                        <p:cTn id="36" dur="200" fill="hold">
                                          <p:stCondLst>
                                            <p:cond delay="800"/>
                                          </p:stCondLst>
                                        </p:cTn>
                                        <p:tgtEl>
                                          <p:spTgt spid="283655">
                                            <p:bg/>
                                          </p:spTgt>
                                        </p:tgtEl>
                                        <p:attrNameLst>
                                          <p:attrName>r</p:attrName>
                                        </p:attrNameLst>
                                      </p:cBhvr>
                                    </p:animRot>
                                  </p:childTnLst>
                                </p:cTn>
                              </p:par>
                            </p:childTnLst>
                          </p:cTn>
                        </p:par>
                        <p:par>
                          <p:cTn id="37" fill="hold">
                            <p:stCondLst>
                              <p:cond delay="6500"/>
                            </p:stCondLst>
                            <p:childTnLst>
                              <p:par>
                                <p:cTn id="38" presetID="32" presetClass="emph" presetSubtype="0" fill="remove" grpId="1" nodeType="afterEffect">
                                  <p:stCondLst>
                                    <p:cond delay="500"/>
                                  </p:stCondLst>
                                  <p:childTnLst>
                                    <p:animClr clrSpc="rgb" dir="cw">
                                      <p:cBhvr override="childStyle">
                                        <p:cTn id="39" dur="100" fill="hold"/>
                                        <p:tgtEl>
                                          <p:spTgt spid="283655">
                                            <p:txEl>
                                              <p:pRg st="0" end="0"/>
                                            </p:txEl>
                                          </p:spTgt>
                                        </p:tgtEl>
                                        <p:attrNameLst>
                                          <p:attrName>style.color</p:attrName>
                                        </p:attrNameLst>
                                      </p:cBhvr>
                                      <p:to>
                                        <a:schemeClr val="accent2"/>
                                      </p:to>
                                    </p:animClr>
                                    <p:animClr clrSpc="rgb" dir="cw">
                                      <p:cBhvr>
                                        <p:cTn id="40" dur="100" fill="hold"/>
                                        <p:tgtEl>
                                          <p:spTgt spid="283655">
                                            <p:txEl>
                                              <p:pRg st="0" end="0"/>
                                            </p:txEl>
                                          </p:spTgt>
                                        </p:tgtEl>
                                        <p:attrNameLst>
                                          <p:attrName>fillcolor</p:attrName>
                                        </p:attrNameLst>
                                      </p:cBhvr>
                                      <p:to>
                                        <a:schemeClr val="accent2"/>
                                      </p:to>
                                    </p:animClr>
                                    <p:set>
                                      <p:cBhvr>
                                        <p:cTn id="41" dur="100" fill="hold"/>
                                        <p:tgtEl>
                                          <p:spTgt spid="283655">
                                            <p:txEl>
                                              <p:pRg st="0" end="0"/>
                                            </p:txEl>
                                          </p:spTgt>
                                        </p:tgtEl>
                                        <p:attrNameLst>
                                          <p:attrName>fill.type</p:attrName>
                                        </p:attrNameLst>
                                      </p:cBhvr>
                                      <p:to>
                                        <p:strVal val="solid"/>
                                      </p:to>
                                    </p:set>
                                    <p:set>
                                      <p:cBhvr>
                                        <p:cTn id="42" dur="100" fill="hold"/>
                                        <p:tgtEl>
                                          <p:spTgt spid="283655">
                                            <p:txEl>
                                              <p:pRg st="0" end="0"/>
                                            </p:txEl>
                                          </p:spTgt>
                                        </p:tgtEl>
                                        <p:attrNameLst>
                                          <p:attrName>fill.on</p:attrName>
                                        </p:attrNameLst>
                                      </p:cBhvr>
                                      <p:to>
                                        <p:strVal val="true"/>
                                      </p:to>
                                    </p:set>
                                    <p:animRot by="120000">
                                      <p:cBhvr>
                                        <p:cTn id="43" dur="100" fill="hold">
                                          <p:stCondLst>
                                            <p:cond delay="0"/>
                                          </p:stCondLst>
                                        </p:cTn>
                                        <p:tgtEl>
                                          <p:spTgt spid="283655">
                                            <p:txEl>
                                              <p:pRg st="0" end="0"/>
                                            </p:txEl>
                                          </p:spTgt>
                                        </p:tgtEl>
                                        <p:attrNameLst>
                                          <p:attrName>r</p:attrName>
                                        </p:attrNameLst>
                                      </p:cBhvr>
                                    </p:animRot>
                                    <p:animRot by="-240000">
                                      <p:cBhvr>
                                        <p:cTn id="44" dur="200" fill="hold">
                                          <p:stCondLst>
                                            <p:cond delay="200"/>
                                          </p:stCondLst>
                                        </p:cTn>
                                        <p:tgtEl>
                                          <p:spTgt spid="283655">
                                            <p:txEl>
                                              <p:pRg st="0" end="0"/>
                                            </p:txEl>
                                          </p:spTgt>
                                        </p:tgtEl>
                                        <p:attrNameLst>
                                          <p:attrName>r</p:attrName>
                                        </p:attrNameLst>
                                      </p:cBhvr>
                                    </p:animRot>
                                    <p:animRot by="240000">
                                      <p:cBhvr>
                                        <p:cTn id="45" dur="200" fill="hold">
                                          <p:stCondLst>
                                            <p:cond delay="400"/>
                                          </p:stCondLst>
                                        </p:cTn>
                                        <p:tgtEl>
                                          <p:spTgt spid="283655">
                                            <p:txEl>
                                              <p:pRg st="0" end="0"/>
                                            </p:txEl>
                                          </p:spTgt>
                                        </p:tgtEl>
                                        <p:attrNameLst>
                                          <p:attrName>r</p:attrName>
                                        </p:attrNameLst>
                                      </p:cBhvr>
                                    </p:animRot>
                                    <p:animRot by="-240000">
                                      <p:cBhvr>
                                        <p:cTn id="46" dur="200" fill="hold">
                                          <p:stCondLst>
                                            <p:cond delay="600"/>
                                          </p:stCondLst>
                                        </p:cTn>
                                        <p:tgtEl>
                                          <p:spTgt spid="283655">
                                            <p:txEl>
                                              <p:pRg st="0" end="0"/>
                                            </p:txEl>
                                          </p:spTgt>
                                        </p:tgtEl>
                                        <p:attrNameLst>
                                          <p:attrName>r</p:attrName>
                                        </p:attrNameLst>
                                      </p:cBhvr>
                                    </p:animRot>
                                    <p:animRot by="120000">
                                      <p:cBhvr>
                                        <p:cTn id="47" dur="200" fill="hold">
                                          <p:stCondLst>
                                            <p:cond delay="800"/>
                                          </p:stCondLst>
                                        </p:cTn>
                                        <p:tgtEl>
                                          <p:spTgt spid="283655">
                                            <p:txEl>
                                              <p:pRg st="0" end="0"/>
                                            </p:txEl>
                                          </p:spTgt>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04475"/>
                                        </p:tgtEl>
                                        <p:attrNameLst>
                                          <p:attrName>style.visibility</p:attrName>
                                        </p:attrNameLst>
                                      </p:cBhvr>
                                      <p:to>
                                        <p:strVal val="visible"/>
                                      </p:to>
                                    </p:set>
                                    <p:animEffect transition="in" filter="wipe(left)">
                                      <p:cBhvr>
                                        <p:cTn id="57" dur="10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5" grpId="0" build="allAtOnce" animBg="1"/>
      <p:bldP spid="283655" grpId="1" build="allAtOnce" animBg="1"/>
      <p:bldP spid="283659" grpId="0" animBg="1"/>
      <p:bldP spid="102408" grpId="0" animBg="1"/>
      <p:bldP spid="2" grpId="0" animBg="1"/>
      <p:bldP spid="10447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AutoShape 8"/>
          <p:cNvSpPr>
            <a:spLocks noChangeArrowheads="1"/>
          </p:cNvSpPr>
          <p:nvPr/>
        </p:nvSpPr>
        <p:spPr bwMode="auto">
          <a:xfrm flipH="1">
            <a:off x="1331913" y="4941888"/>
            <a:ext cx="7812087" cy="1916112"/>
          </a:xfrm>
          <a:prstGeom prst="wedgeEllipseCallout">
            <a:avLst>
              <a:gd name="adj1" fmla="val 54935"/>
              <a:gd name="adj2" fmla="val -19681"/>
            </a:avLst>
          </a:prstGeom>
          <a:solidFill>
            <a:schemeClr val="accent1"/>
          </a:solidFill>
          <a:ln w="9525">
            <a:solidFill>
              <a:schemeClr val="tx1"/>
            </a:solidFill>
            <a:miter lim="800000"/>
            <a:headEnd/>
            <a:tailEnd/>
          </a:ln>
        </p:spPr>
        <p:txBody>
          <a:bodyPr/>
          <a:lstStyle/>
          <a:p>
            <a:pPr algn="ctr" eaLnBrk="0" hangingPunct="0"/>
            <a:r>
              <a:rPr lang="en-US" sz="2000" b="1"/>
              <a:t>I propose that you do it </a:t>
            </a:r>
            <a:r>
              <a:rPr lang="en-US" sz="2000" b="1">
                <a:solidFill>
                  <a:srgbClr val="0000CC"/>
                </a:solidFill>
              </a:rPr>
              <a:t>in an active manner</a:t>
            </a:r>
            <a:r>
              <a:rPr lang="en-US" sz="2000" b="1"/>
              <a:t>, </a:t>
            </a:r>
            <a:r>
              <a:rPr lang="en-US" sz="2000" b="1">
                <a:solidFill>
                  <a:srgbClr val="0000CC"/>
                </a:solidFill>
              </a:rPr>
              <a:t>starting from what you have found</a:t>
            </a:r>
            <a:r>
              <a:rPr lang="en-US" sz="2000" b="1"/>
              <a:t> as I asked you to imagine which knowledge, attitudes and skills can be developed with </a:t>
            </a:r>
            <a:r>
              <a:rPr lang="en-US" sz="2000" b="1">
                <a:solidFill>
                  <a:srgbClr val="0000CC"/>
                </a:solidFill>
              </a:rPr>
              <a:t>the first activity you did</a:t>
            </a:r>
            <a:r>
              <a:rPr lang="en-US" sz="2000" b="1"/>
              <a:t>.</a:t>
            </a:r>
          </a:p>
        </p:txBody>
      </p:sp>
      <p:sp>
        <p:nvSpPr>
          <p:cNvPr id="156674" name="Rectangle 2"/>
          <p:cNvSpPr>
            <a:spLocks noGrp="1" noChangeArrowheads="1"/>
          </p:cNvSpPr>
          <p:nvPr>
            <p:ph type="title"/>
          </p:nvPr>
        </p:nvSpPr>
        <p:spPr/>
        <p:txBody>
          <a:bodyPr/>
          <a:lstStyle/>
          <a:p>
            <a:endParaRPr lang="en-US" smtClean="0"/>
          </a:p>
        </p:txBody>
      </p:sp>
      <p:sp>
        <p:nvSpPr>
          <p:cNvPr id="156675" name="Text Box 3"/>
          <p:cNvSpPr txBox="1">
            <a:spLocks noChangeArrowheads="1"/>
          </p:cNvSpPr>
          <p:nvPr/>
        </p:nvSpPr>
        <p:spPr bwMode="auto">
          <a:xfrm>
            <a:off x="1331913" y="549275"/>
            <a:ext cx="2447925" cy="928688"/>
          </a:xfrm>
          <a:prstGeom prst="rect">
            <a:avLst/>
          </a:prstGeom>
          <a:noFill/>
          <a:ln w="12700">
            <a:solidFill>
              <a:schemeClr val="tx1"/>
            </a:solidFill>
            <a:miter lim="800000"/>
            <a:headEnd/>
            <a:tailEnd/>
          </a:ln>
        </p:spPr>
        <p:txBody>
          <a:bodyPr>
            <a:spAutoFit/>
          </a:bodyPr>
          <a:lstStyle/>
          <a:p>
            <a:pPr algn="ctr" eaLnBrk="0" hangingPunct="0">
              <a:spcBef>
                <a:spcPct val="50000"/>
              </a:spcBef>
            </a:pPr>
            <a:r>
              <a:rPr lang="fr-FR"/>
              <a:t>An example of teaching material – YOU are the learners!</a:t>
            </a:r>
          </a:p>
        </p:txBody>
      </p:sp>
      <p:sp>
        <p:nvSpPr>
          <p:cNvPr id="156676" name="Rectangle 4"/>
          <p:cNvSpPr>
            <a:spLocks noChangeArrowheads="1"/>
          </p:cNvSpPr>
          <p:nvPr/>
        </p:nvSpPr>
        <p:spPr bwMode="auto">
          <a:xfrm>
            <a:off x="0" y="0"/>
            <a:ext cx="9144000" cy="342900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en-US"/>
          </a:p>
        </p:txBody>
      </p:sp>
      <p:sp>
        <p:nvSpPr>
          <p:cNvPr id="156677" name="Text Box 5"/>
          <p:cNvSpPr txBox="1">
            <a:spLocks noChangeArrowheads="1"/>
          </p:cNvSpPr>
          <p:nvPr/>
        </p:nvSpPr>
        <p:spPr bwMode="auto">
          <a:xfrm>
            <a:off x="431800" y="981075"/>
            <a:ext cx="2447925"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An example of a teaching material </a:t>
            </a:r>
            <a:br>
              <a:rPr lang="fr-FR" sz="2400">
                <a:solidFill>
                  <a:srgbClr val="F1FEF0"/>
                </a:solidFill>
              </a:rPr>
            </a:br>
            <a:r>
              <a:rPr lang="fr-FR" sz="2400">
                <a:solidFill>
                  <a:srgbClr val="F1FEF0"/>
                </a:solidFill>
              </a:rPr>
              <a:t>YOU are the learners!</a:t>
            </a:r>
          </a:p>
        </p:txBody>
      </p:sp>
      <p:sp>
        <p:nvSpPr>
          <p:cNvPr id="156678" name="Text Box 6"/>
          <p:cNvSpPr txBox="1">
            <a:spLocks noChangeArrowheads="1"/>
          </p:cNvSpPr>
          <p:nvPr/>
        </p:nvSpPr>
        <p:spPr bwMode="auto">
          <a:xfrm>
            <a:off x="3203575" y="981075"/>
            <a:ext cx="2808288"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What kind of knowledge / attitudes / skills  can be developed by this activity?</a:t>
            </a:r>
          </a:p>
        </p:txBody>
      </p:sp>
      <p:sp>
        <p:nvSpPr>
          <p:cNvPr id="156679" name="Text Box 7"/>
          <p:cNvSpPr txBox="1">
            <a:spLocks noChangeArrowheads="1"/>
          </p:cNvSpPr>
          <p:nvPr/>
        </p:nvSpPr>
        <p:spPr bwMode="auto">
          <a:xfrm>
            <a:off x="6372225" y="981075"/>
            <a:ext cx="2232025" cy="120015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i="1">
                <a:solidFill>
                  <a:srgbClr val="F1FEF0"/>
                </a:solidFill>
              </a:rPr>
              <a:t>FREPA –</a:t>
            </a:r>
            <a:r>
              <a:rPr lang="fr-FR" sz="2400">
                <a:solidFill>
                  <a:srgbClr val="F1FEF0"/>
                </a:solidFill>
              </a:rPr>
              <a:t> </a:t>
            </a:r>
            <a:r>
              <a:rPr lang="fr-FR" sz="2400" i="1">
                <a:solidFill>
                  <a:srgbClr val="F1FEF0"/>
                </a:solidFill>
              </a:rPr>
              <a:t>Competences and resources</a:t>
            </a:r>
          </a:p>
        </p:txBody>
      </p:sp>
      <p:sp>
        <p:nvSpPr>
          <p:cNvPr id="156680" name="AutoShape 8"/>
          <p:cNvSpPr>
            <a:spLocks noChangeArrowheads="1"/>
          </p:cNvSpPr>
          <p:nvPr/>
        </p:nvSpPr>
        <p:spPr bwMode="auto">
          <a:xfrm>
            <a:off x="2916238" y="16287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en-US"/>
          </a:p>
        </p:txBody>
      </p:sp>
      <p:sp>
        <p:nvSpPr>
          <p:cNvPr id="156681" name="AutoShape 9"/>
          <p:cNvSpPr>
            <a:spLocks noChangeArrowheads="1"/>
          </p:cNvSpPr>
          <p:nvPr/>
        </p:nvSpPr>
        <p:spPr bwMode="auto">
          <a:xfrm>
            <a:off x="6084888" y="16287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en-US"/>
          </a:p>
        </p:txBody>
      </p:sp>
      <p:sp>
        <p:nvSpPr>
          <p:cNvPr id="156682" name="Text Box 10"/>
          <p:cNvSpPr txBox="1">
            <a:spLocks noChangeArrowheads="1"/>
          </p:cNvSpPr>
          <p:nvPr/>
        </p:nvSpPr>
        <p:spPr bwMode="auto">
          <a:xfrm>
            <a:off x="8604250" y="6415088"/>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04038E4C-6437-4593-89A3-D625AC0ADA77}" type="slidenum">
              <a:rPr lang="fr-FR" sz="2400" b="1">
                <a:solidFill>
                  <a:schemeClr val="accent2"/>
                </a:solidFill>
              </a:rPr>
              <a:pPr algn="ctr" eaLnBrk="0" hangingPunct="0">
                <a:spcBef>
                  <a:spcPct val="50000"/>
                </a:spcBef>
              </a:pPr>
              <a:t>69</a:t>
            </a:fld>
            <a:endParaRPr lang="fr-FR" sz="2400" b="1">
              <a:solidFill>
                <a:schemeClr val="accent2"/>
              </a:solidFill>
            </a:endParaRPr>
          </a:p>
        </p:txBody>
      </p:sp>
      <p:pic>
        <p:nvPicPr>
          <p:cNvPr id="156683" name="Picture 7"/>
          <p:cNvPicPr>
            <a:picLocks noChangeAspect="1" noChangeArrowheads="1"/>
          </p:cNvPicPr>
          <p:nvPr/>
        </p:nvPicPr>
        <p:blipFill>
          <a:blip r:embed="rId3"/>
          <a:srcRect/>
          <a:stretch>
            <a:fillRect/>
          </a:stretch>
        </p:blipFill>
        <p:spPr bwMode="auto">
          <a:xfrm>
            <a:off x="323850" y="4941888"/>
            <a:ext cx="863600" cy="1685925"/>
          </a:xfrm>
          <a:prstGeom prst="rect">
            <a:avLst/>
          </a:prstGeom>
          <a:noFill/>
          <a:ln w="9525">
            <a:noFill/>
            <a:round/>
            <a:headEnd/>
            <a:tailEnd/>
          </a:ln>
        </p:spPr>
      </p:pic>
      <p:sp>
        <p:nvSpPr>
          <p:cNvPr id="299022" name="AutoShape 14"/>
          <p:cNvSpPr>
            <a:spLocks/>
          </p:cNvSpPr>
          <p:nvPr/>
        </p:nvSpPr>
        <p:spPr bwMode="auto">
          <a:xfrm>
            <a:off x="6335713" y="3500438"/>
            <a:ext cx="2808287" cy="2016125"/>
          </a:xfrm>
          <a:prstGeom prst="accentBorderCallout2">
            <a:avLst>
              <a:gd name="adj1" fmla="val 5671"/>
              <a:gd name="adj2" fmla="val -2713"/>
              <a:gd name="adj3" fmla="val 5671"/>
              <a:gd name="adj4" fmla="val -14528"/>
              <a:gd name="adj5" fmla="val -30708"/>
              <a:gd name="adj6" fmla="val -35444"/>
            </a:avLst>
          </a:prstGeom>
          <a:solidFill>
            <a:srgbClr val="006600"/>
          </a:solidFill>
          <a:ln w="28575">
            <a:solidFill>
              <a:schemeClr val="tx1"/>
            </a:solidFill>
            <a:miter lim="800000"/>
            <a:headEnd/>
            <a:tailEnd/>
          </a:ln>
        </p:spPr>
        <p:txBody>
          <a:bodyPr/>
          <a:lstStyle/>
          <a:p>
            <a:pPr algn="ctr" eaLnBrk="0" hangingPunct="0"/>
            <a:r>
              <a:rPr lang="fr-FR" sz="2400" b="1">
                <a:solidFill>
                  <a:schemeClr val="bg1"/>
                </a:solidFill>
              </a:rPr>
              <a:t>Your findings?</a:t>
            </a:r>
          </a:p>
          <a:p>
            <a:pPr eaLnBrk="0" hangingPunct="0">
              <a:buFontTx/>
              <a:buChar char="•"/>
            </a:pPr>
            <a:r>
              <a:rPr lang="fr-FR" sz="2400" b="1">
                <a:solidFill>
                  <a:schemeClr val="bg1"/>
                </a:solidFill>
              </a:rPr>
              <a:t> ………………….</a:t>
            </a:r>
          </a:p>
          <a:p>
            <a:pPr eaLnBrk="0" hangingPunct="0">
              <a:buFontTx/>
              <a:buChar char="•"/>
            </a:pPr>
            <a:r>
              <a:rPr lang="fr-FR" sz="2400" b="1">
                <a:solidFill>
                  <a:schemeClr val="bg1"/>
                </a:solidFill>
              </a:rPr>
              <a:t> ………………….</a:t>
            </a:r>
          </a:p>
          <a:p>
            <a:pPr eaLnBrk="0" hangingPunct="0">
              <a:buFontTx/>
              <a:buChar char="•"/>
            </a:pPr>
            <a:r>
              <a:rPr lang="fr-FR" sz="2400" b="1">
                <a:solidFill>
                  <a:schemeClr val="bg1"/>
                </a:solidFill>
              </a:rPr>
              <a:t> ………………….</a:t>
            </a:r>
          </a:p>
          <a:p>
            <a:pPr eaLnBrk="0" hangingPunct="0">
              <a:buFontTx/>
              <a:buChar char="•"/>
            </a:pPr>
            <a:r>
              <a:rPr lang="fr-FR" sz="2400" b="1">
                <a:solidFill>
                  <a:schemeClr val="bg1"/>
                </a:solidFill>
              </a:rPr>
              <a:t> ………………….</a:t>
            </a:r>
          </a:p>
        </p:txBody>
      </p:sp>
      <p:sp>
        <p:nvSpPr>
          <p:cNvPr id="299024" name="Line 16"/>
          <p:cNvSpPr>
            <a:spLocks noChangeShapeType="1"/>
          </p:cNvSpPr>
          <p:nvPr/>
        </p:nvSpPr>
        <p:spPr bwMode="auto">
          <a:xfrm>
            <a:off x="7451725" y="2420938"/>
            <a:ext cx="0" cy="1152525"/>
          </a:xfrm>
          <a:prstGeom prst="line">
            <a:avLst/>
          </a:prstGeom>
          <a:noFill/>
          <a:ln w="38100">
            <a:solidFill>
              <a:srgbClr val="FF3300"/>
            </a:solidFill>
            <a:round/>
            <a:headEnd type="arrow" w="med" len="med"/>
            <a:tailEnd type="arrow" w="med" len="med"/>
          </a:ln>
        </p:spPr>
        <p:txBody>
          <a:bodyPr/>
          <a:lstStyle/>
          <a:p>
            <a:endParaRPr lang="fr-FR"/>
          </a:p>
        </p:txBody>
      </p:sp>
      <p:sp>
        <p:nvSpPr>
          <p:cNvPr id="3" name="AutoShape 8"/>
          <p:cNvSpPr>
            <a:spLocks noChangeArrowheads="1"/>
          </p:cNvSpPr>
          <p:nvPr/>
        </p:nvSpPr>
        <p:spPr bwMode="auto">
          <a:xfrm flipH="1">
            <a:off x="0" y="3429000"/>
            <a:ext cx="5724525" cy="1295400"/>
          </a:xfrm>
          <a:prstGeom prst="wedgeEllipseCallout">
            <a:avLst>
              <a:gd name="adj1" fmla="val 36324"/>
              <a:gd name="adj2" fmla="val 103306"/>
            </a:avLst>
          </a:prstGeom>
          <a:solidFill>
            <a:schemeClr val="accent1"/>
          </a:solidFill>
          <a:ln w="9525">
            <a:solidFill>
              <a:schemeClr val="tx1"/>
            </a:solidFill>
            <a:miter lim="800000"/>
            <a:headEnd/>
            <a:tailEnd/>
          </a:ln>
        </p:spPr>
        <p:txBody>
          <a:bodyPr/>
          <a:lstStyle/>
          <a:p>
            <a:pPr algn="ctr" eaLnBrk="0" hangingPunct="0"/>
            <a:r>
              <a:rPr lang="en-US" sz="2000" b="1"/>
              <a:t>Make use of the document </a:t>
            </a:r>
            <a:br>
              <a:rPr lang="en-US" sz="2000" b="1"/>
            </a:br>
            <a:r>
              <a:rPr lang="en-US" sz="2000" b="1"/>
              <a:t>“</a:t>
            </a:r>
            <a:r>
              <a:rPr lang="en-US" sz="2000" b="1" i="1"/>
              <a:t>My findings and FREPA</a:t>
            </a:r>
            <a:r>
              <a:rPr lang="en-US" sz="2000" b="1"/>
              <a:t>” </a:t>
            </a:r>
            <a:br>
              <a:rPr lang="en-US" sz="2000" b="1"/>
            </a:br>
            <a:r>
              <a:rPr lang="en-US" sz="2000" b="1"/>
              <a:t>(</a:t>
            </a:r>
            <a:r>
              <a:rPr lang="en-US" sz="2000" b="1">
                <a:hlinkClick r:id="rId4"/>
              </a:rPr>
              <a:t>Download</a:t>
            </a:r>
            <a:r>
              <a:rPr lang="en-US" sz="2000" b="1"/>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99022"/>
                                        </p:tgtEl>
                                        <p:attrNameLst>
                                          <p:attrName>style.visibility</p:attrName>
                                        </p:attrNameLst>
                                      </p:cBhvr>
                                      <p:to>
                                        <p:strVal val="visible"/>
                                      </p:to>
                                    </p:set>
                                    <p:animEffect transition="in" filter="wipe(left)">
                                      <p:cBhvr>
                                        <p:cTn id="7" dur="500"/>
                                        <p:tgtEl>
                                          <p:spTgt spid="299022"/>
                                        </p:tgtEl>
                                      </p:cBhvr>
                                    </p:animEffect>
                                  </p:childTnLst>
                                </p:cTn>
                              </p:par>
                            </p:childTnLst>
                          </p:cTn>
                        </p:par>
                        <p:par>
                          <p:cTn id="8" fill="hold">
                            <p:stCondLst>
                              <p:cond delay="1000"/>
                            </p:stCondLst>
                            <p:childTnLst>
                              <p:par>
                                <p:cTn id="9" presetID="35" presetClass="emph" presetSubtype="0" repeatCount="5000" fill="hold" grpId="0" nodeType="afterEffect">
                                  <p:stCondLst>
                                    <p:cond delay="500"/>
                                  </p:stCondLst>
                                  <p:childTnLst>
                                    <p:anim calcmode="discrete" valueType="str">
                                      <p:cBhvr>
                                        <p:cTn id="10" dur="1000" fill="hold"/>
                                        <p:tgtEl>
                                          <p:spTgt spid="299024"/>
                                        </p:tgtEl>
                                        <p:attrNameLst>
                                          <p:attrName>style.visibility</p:attrName>
                                        </p:attrNameLst>
                                      </p:cBhvr>
                                      <p:tavLst>
                                        <p:tav tm="0">
                                          <p:val>
                                            <p:strVal val="hidden"/>
                                          </p:val>
                                        </p:tav>
                                        <p:tav tm="50000">
                                          <p:val>
                                            <p:strVal val="visible"/>
                                          </p:val>
                                        </p:tav>
                                      </p:tavLst>
                                    </p:anim>
                                  </p:childTnLst>
                                </p:cTn>
                              </p:par>
                            </p:childTnLst>
                          </p:cTn>
                        </p:par>
                        <p:par>
                          <p:cTn id="11" fill="hold">
                            <p:stCondLst>
                              <p:cond delay="6500"/>
                            </p:stCondLst>
                            <p:childTnLst>
                              <p:par>
                                <p:cTn id="12" presetID="2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22" grpId="0" animBg="1"/>
      <p:bldP spid="299024"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1331913" y="549275"/>
            <a:ext cx="2447925" cy="928688"/>
          </a:xfrm>
          <a:prstGeom prst="rect">
            <a:avLst/>
          </a:prstGeom>
          <a:noFill/>
          <a:ln w="12700">
            <a:solidFill>
              <a:schemeClr val="tx1"/>
            </a:solidFill>
            <a:miter lim="800000"/>
            <a:headEnd/>
            <a:tailEnd/>
          </a:ln>
        </p:spPr>
        <p:txBody>
          <a:bodyPr>
            <a:spAutoFit/>
          </a:bodyPr>
          <a:lstStyle/>
          <a:p>
            <a:pPr algn="ctr" eaLnBrk="0" hangingPunct="0">
              <a:spcBef>
                <a:spcPct val="50000"/>
              </a:spcBef>
            </a:pPr>
            <a:r>
              <a:rPr lang="fr-FR"/>
              <a:t>An example of teaching material – YOU are the learners!</a:t>
            </a:r>
          </a:p>
        </p:txBody>
      </p:sp>
      <p:sp>
        <p:nvSpPr>
          <p:cNvPr id="29698" name="Rectangle 3"/>
          <p:cNvSpPr>
            <a:spLocks noChangeArrowheads="1"/>
          </p:cNvSpPr>
          <p:nvPr/>
        </p:nvSpPr>
        <p:spPr bwMode="auto">
          <a:xfrm>
            <a:off x="0" y="0"/>
            <a:ext cx="6443663" cy="342900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de-AT"/>
          </a:p>
        </p:txBody>
      </p:sp>
      <p:sp>
        <p:nvSpPr>
          <p:cNvPr id="102405" name="Text Box 5"/>
          <p:cNvSpPr txBox="1">
            <a:spLocks noChangeArrowheads="1"/>
          </p:cNvSpPr>
          <p:nvPr/>
        </p:nvSpPr>
        <p:spPr bwMode="auto">
          <a:xfrm>
            <a:off x="3348038" y="981075"/>
            <a:ext cx="3024187" cy="1938338"/>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What kind of knowledge / attitudes / skills  can be developed through this activity? </a:t>
            </a:r>
            <a:endParaRPr lang="fr-FR" sz="2400">
              <a:solidFill>
                <a:srgbClr val="FF3300"/>
              </a:solidFill>
            </a:endParaRPr>
          </a:p>
        </p:txBody>
      </p:sp>
      <p:sp>
        <p:nvSpPr>
          <p:cNvPr id="102406" name="AutoShape 6"/>
          <p:cNvSpPr>
            <a:spLocks noChangeArrowheads="1"/>
          </p:cNvSpPr>
          <p:nvPr/>
        </p:nvSpPr>
        <p:spPr bwMode="auto">
          <a:xfrm>
            <a:off x="2916238" y="1628775"/>
            <a:ext cx="431800"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de-AT"/>
          </a:p>
        </p:txBody>
      </p:sp>
      <p:pic>
        <p:nvPicPr>
          <p:cNvPr id="102407" name="Picture 7"/>
          <p:cNvPicPr>
            <a:picLocks noChangeAspect="1" noChangeArrowheads="1"/>
          </p:cNvPicPr>
          <p:nvPr/>
        </p:nvPicPr>
        <p:blipFill>
          <a:blip r:embed="rId3"/>
          <a:srcRect/>
          <a:stretch>
            <a:fillRect/>
          </a:stretch>
        </p:blipFill>
        <p:spPr bwMode="auto">
          <a:xfrm>
            <a:off x="6516688" y="260350"/>
            <a:ext cx="1039812" cy="2455863"/>
          </a:xfrm>
          <a:prstGeom prst="rect">
            <a:avLst/>
          </a:prstGeom>
          <a:noFill/>
          <a:ln w="9525">
            <a:noFill/>
            <a:round/>
            <a:headEnd/>
            <a:tailEnd/>
          </a:ln>
        </p:spPr>
      </p:pic>
      <p:sp>
        <p:nvSpPr>
          <p:cNvPr id="102408" name="AutoShape 8"/>
          <p:cNvSpPr>
            <a:spLocks noChangeArrowheads="1"/>
          </p:cNvSpPr>
          <p:nvPr/>
        </p:nvSpPr>
        <p:spPr bwMode="auto">
          <a:xfrm>
            <a:off x="6300788" y="3429000"/>
            <a:ext cx="2663825" cy="3429000"/>
          </a:xfrm>
          <a:prstGeom prst="wedgeEllipseCallout">
            <a:avLst>
              <a:gd name="adj1" fmla="val -21634"/>
              <a:gd name="adj2" fmla="val -121144"/>
            </a:avLst>
          </a:prstGeom>
          <a:solidFill>
            <a:schemeClr val="accent1"/>
          </a:solidFill>
          <a:ln w="9525">
            <a:solidFill>
              <a:schemeClr val="tx1"/>
            </a:solidFill>
            <a:miter lim="800000"/>
            <a:headEnd/>
            <a:tailEnd/>
          </a:ln>
        </p:spPr>
        <p:txBody>
          <a:bodyPr/>
          <a:lstStyle/>
          <a:p>
            <a:pPr algn="ctr" eaLnBrk="0" hangingPunct="0"/>
            <a:r>
              <a:rPr lang="en-US" sz="2400"/>
              <a:t>Write down your ideas carefully (on a sheet of paper)!</a:t>
            </a:r>
            <a:r>
              <a:rPr lang="en-US"/>
              <a:t> </a:t>
            </a:r>
            <a:r>
              <a:rPr lang="fr-FR" sz="2400"/>
              <a:t>If possible, </a:t>
            </a:r>
            <a:r>
              <a:rPr lang="en-US" sz="2400"/>
              <a:t>do this in </a:t>
            </a:r>
            <a:r>
              <a:rPr lang="fr-FR" sz="2400"/>
              <a:t>pairs</a:t>
            </a:r>
            <a:endParaRPr lang="fr-FR" sz="2400">
              <a:solidFill>
                <a:srgbClr val="FF3300"/>
              </a:solidFill>
            </a:endParaRPr>
          </a:p>
        </p:txBody>
      </p:sp>
      <p:grpSp>
        <p:nvGrpSpPr>
          <p:cNvPr id="3" name="Group 14"/>
          <p:cNvGrpSpPr>
            <a:grpSpLocks/>
          </p:cNvGrpSpPr>
          <p:nvPr/>
        </p:nvGrpSpPr>
        <p:grpSpPr bwMode="auto">
          <a:xfrm>
            <a:off x="2160588" y="5013325"/>
            <a:ext cx="1728787" cy="1800225"/>
            <a:chOff x="2064" y="1797"/>
            <a:chExt cx="2086" cy="1633"/>
          </a:xfrm>
        </p:grpSpPr>
        <p:pic>
          <p:nvPicPr>
            <p:cNvPr id="29710" name="Picture 15"/>
            <p:cNvPicPr>
              <a:picLocks noChangeAspect="1" noChangeArrowheads="1"/>
            </p:cNvPicPr>
            <p:nvPr/>
          </p:nvPicPr>
          <p:blipFill>
            <a:blip r:embed="rId4"/>
            <a:srcRect/>
            <a:stretch>
              <a:fillRect/>
            </a:stretch>
          </p:blipFill>
          <p:spPr bwMode="auto">
            <a:xfrm>
              <a:off x="3107" y="1797"/>
              <a:ext cx="1043" cy="1633"/>
            </a:xfrm>
            <a:prstGeom prst="rect">
              <a:avLst/>
            </a:prstGeom>
            <a:noFill/>
            <a:ln w="9525">
              <a:noFill/>
              <a:miter lim="800000"/>
              <a:headEnd/>
              <a:tailEnd/>
            </a:ln>
          </p:spPr>
        </p:pic>
        <p:pic>
          <p:nvPicPr>
            <p:cNvPr id="29711" name="Picture 16"/>
            <p:cNvPicPr>
              <a:picLocks noChangeAspect="1" noChangeArrowheads="1"/>
            </p:cNvPicPr>
            <p:nvPr/>
          </p:nvPicPr>
          <p:blipFill>
            <a:blip r:embed="rId5"/>
            <a:srcRect/>
            <a:stretch>
              <a:fillRect/>
            </a:stretch>
          </p:blipFill>
          <p:spPr bwMode="auto">
            <a:xfrm>
              <a:off x="2064" y="1842"/>
              <a:ext cx="1076" cy="1497"/>
            </a:xfrm>
            <a:prstGeom prst="rect">
              <a:avLst/>
            </a:prstGeom>
            <a:noFill/>
            <a:ln w="9525">
              <a:noFill/>
              <a:miter lim="800000"/>
              <a:headEnd/>
              <a:tailEnd/>
            </a:ln>
          </p:spPr>
        </p:pic>
      </p:grpSp>
      <p:sp>
        <p:nvSpPr>
          <p:cNvPr id="29704" name="Text Box 25"/>
          <p:cNvSpPr txBox="1">
            <a:spLocks noChangeArrowheads="1"/>
          </p:cNvSpPr>
          <p:nvPr/>
        </p:nvSpPr>
        <p:spPr bwMode="auto">
          <a:xfrm>
            <a:off x="8712200" y="6381750"/>
            <a:ext cx="468313"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300361E9-C23F-4A7F-A3FC-62C629ACA7F8}" type="slidenum">
              <a:rPr lang="fr-FR" sz="2400" b="1">
                <a:solidFill>
                  <a:schemeClr val="accent2"/>
                </a:solidFill>
              </a:rPr>
              <a:pPr algn="ctr" eaLnBrk="0" hangingPunct="0">
                <a:spcBef>
                  <a:spcPct val="50000"/>
                </a:spcBef>
              </a:pPr>
              <a:t>7</a:t>
            </a:fld>
            <a:endParaRPr lang="fr-FR" sz="2400" b="1">
              <a:solidFill>
                <a:schemeClr val="accent2"/>
              </a:solidFill>
            </a:endParaRPr>
          </a:p>
        </p:txBody>
      </p:sp>
      <p:sp>
        <p:nvSpPr>
          <p:cNvPr id="5148" name="AutoShape 28"/>
          <p:cNvSpPr>
            <a:spLocks noChangeArrowheads="1"/>
          </p:cNvSpPr>
          <p:nvPr/>
        </p:nvSpPr>
        <p:spPr bwMode="auto">
          <a:xfrm>
            <a:off x="4500563" y="5373688"/>
            <a:ext cx="1800225" cy="1439862"/>
          </a:xfrm>
          <a:prstGeom prst="wedgeRoundRectCallout">
            <a:avLst>
              <a:gd name="adj1" fmla="val -142856"/>
              <a:gd name="adj2" fmla="val -31148"/>
              <a:gd name="adj3" fmla="val 16667"/>
            </a:avLst>
          </a:prstGeom>
          <a:solidFill>
            <a:srgbClr val="FEDFCE"/>
          </a:solidFill>
          <a:ln w="9525">
            <a:solidFill>
              <a:schemeClr val="tx1"/>
            </a:solidFill>
            <a:miter lim="800000"/>
            <a:headEnd/>
            <a:tailEnd/>
          </a:ln>
        </p:spPr>
        <p:txBody>
          <a:bodyPr/>
          <a:lstStyle/>
          <a:p>
            <a:pPr algn="ctr" eaLnBrk="0" hangingPunct="0"/>
            <a:r>
              <a:rPr lang="fr-FR" sz="2000" b="1"/>
              <a:t>We shouldn’t forget the attitudes!</a:t>
            </a:r>
            <a:r>
              <a:rPr lang="fr-FR"/>
              <a:t> </a:t>
            </a:r>
          </a:p>
        </p:txBody>
      </p:sp>
      <p:sp>
        <p:nvSpPr>
          <p:cNvPr id="2" name="AutoShape 8"/>
          <p:cNvSpPr>
            <a:spLocks noChangeArrowheads="1"/>
          </p:cNvSpPr>
          <p:nvPr/>
        </p:nvSpPr>
        <p:spPr bwMode="auto">
          <a:xfrm>
            <a:off x="7596188" y="981075"/>
            <a:ext cx="1547812" cy="2232025"/>
          </a:xfrm>
          <a:prstGeom prst="wedgeEllipseCallout">
            <a:avLst>
              <a:gd name="adj1" fmla="val -75537"/>
              <a:gd name="adj2" fmla="val -42889"/>
            </a:avLst>
          </a:prstGeom>
          <a:solidFill>
            <a:schemeClr val="accent1"/>
          </a:solidFill>
          <a:ln w="9525">
            <a:solidFill>
              <a:schemeClr val="tx1"/>
            </a:solidFill>
            <a:miter lim="800000"/>
            <a:headEnd/>
            <a:tailEnd/>
          </a:ln>
        </p:spPr>
        <p:txBody>
          <a:bodyPr/>
          <a:lstStyle/>
          <a:p>
            <a:pPr algn="ctr" eaLnBrk="0" hangingPunct="0"/>
            <a:r>
              <a:rPr lang="fr-FR" sz="2400"/>
              <a:t>Let’s go on to the next step!</a:t>
            </a:r>
            <a:endParaRPr lang="fr-FR" sz="2400">
              <a:solidFill>
                <a:srgbClr val="FF3300"/>
              </a:solidFill>
            </a:endParaRPr>
          </a:p>
        </p:txBody>
      </p:sp>
      <p:sp>
        <p:nvSpPr>
          <p:cNvPr id="29707" name="Text Box 8"/>
          <p:cNvSpPr txBox="1">
            <a:spLocks noChangeArrowheads="1"/>
          </p:cNvSpPr>
          <p:nvPr/>
        </p:nvSpPr>
        <p:spPr bwMode="auto">
          <a:xfrm>
            <a:off x="431800" y="981075"/>
            <a:ext cx="2447925"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An example of a teaching material </a:t>
            </a:r>
            <a:br>
              <a:rPr lang="fr-FR" sz="2400">
                <a:solidFill>
                  <a:srgbClr val="F1FEF0"/>
                </a:solidFill>
              </a:rPr>
            </a:br>
            <a:r>
              <a:rPr lang="fr-FR" sz="2400">
                <a:solidFill>
                  <a:srgbClr val="F1FEF0"/>
                </a:solidFill>
              </a:rPr>
              <a:t>(YOU are the learners!)</a:t>
            </a:r>
          </a:p>
        </p:txBody>
      </p:sp>
      <p:sp>
        <p:nvSpPr>
          <p:cNvPr id="5153" name="AutoShape 33"/>
          <p:cNvSpPr>
            <a:spLocks noChangeArrowheads="1"/>
          </p:cNvSpPr>
          <p:nvPr/>
        </p:nvSpPr>
        <p:spPr bwMode="auto">
          <a:xfrm>
            <a:off x="0" y="3384550"/>
            <a:ext cx="2160588" cy="2089150"/>
          </a:xfrm>
          <a:prstGeom prst="wedgeRoundRectCallout">
            <a:avLst>
              <a:gd name="adj1" fmla="val 62931"/>
              <a:gd name="adj2" fmla="val 46884"/>
              <a:gd name="adj3" fmla="val 16667"/>
            </a:avLst>
          </a:prstGeom>
          <a:solidFill>
            <a:srgbClr val="FEDFCE"/>
          </a:solidFill>
          <a:ln w="9525">
            <a:solidFill>
              <a:schemeClr val="tx1"/>
            </a:solidFill>
            <a:miter lim="800000"/>
            <a:headEnd/>
            <a:tailEnd/>
          </a:ln>
        </p:spPr>
        <p:txBody>
          <a:bodyPr/>
          <a:lstStyle/>
          <a:p>
            <a:pPr algn="ctr" eaLnBrk="0" hangingPunct="0"/>
            <a:r>
              <a:rPr lang="fr-FR" sz="2000" b="1"/>
              <a:t>I think, with these kind of activities, my students would become aware that…</a:t>
            </a:r>
          </a:p>
        </p:txBody>
      </p:sp>
      <p:sp>
        <p:nvSpPr>
          <p:cNvPr id="5154" name="AutoShape 34"/>
          <p:cNvSpPr>
            <a:spLocks noChangeArrowheads="1"/>
          </p:cNvSpPr>
          <p:nvPr/>
        </p:nvSpPr>
        <p:spPr bwMode="auto">
          <a:xfrm>
            <a:off x="2700338" y="3600450"/>
            <a:ext cx="2160587" cy="1044575"/>
          </a:xfrm>
          <a:prstGeom prst="wedgeRoundRectCallout">
            <a:avLst>
              <a:gd name="adj1" fmla="val 2606"/>
              <a:gd name="adj2" fmla="val 101977"/>
              <a:gd name="adj3" fmla="val 16667"/>
            </a:avLst>
          </a:prstGeom>
          <a:solidFill>
            <a:srgbClr val="99FF66"/>
          </a:solidFill>
          <a:ln w="9525">
            <a:solidFill>
              <a:schemeClr val="tx1"/>
            </a:solidFill>
            <a:miter lim="800000"/>
            <a:headEnd/>
            <a:tailEnd/>
          </a:ln>
        </p:spPr>
        <p:txBody>
          <a:bodyPr/>
          <a:lstStyle/>
          <a:p>
            <a:pPr algn="ctr" eaLnBrk="0" hangingPunct="0"/>
            <a:r>
              <a:rPr lang="fr-FR" sz="2000" b="1"/>
              <a:t>Yes, and they would be able to …</a:t>
            </a:r>
            <a:r>
              <a:rPr lang="fr-FR"/>
              <a:t>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02407"/>
                                        </p:tgtEl>
                                        <p:attrNameLst>
                                          <p:attrName>style.visibility</p:attrName>
                                        </p:attrNameLst>
                                      </p:cBhvr>
                                      <p:to>
                                        <p:strVal val="visible"/>
                                      </p:to>
                                    </p:set>
                                  </p:childTnLst>
                                </p:cTn>
                              </p:par>
                            </p:childTnLst>
                          </p:cTn>
                        </p:par>
                        <p:par>
                          <p:cTn id="7" fill="hold">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02406"/>
                                        </p:tgtEl>
                                        <p:attrNameLst>
                                          <p:attrName>style.visibility</p:attrName>
                                        </p:attrNameLst>
                                      </p:cBhvr>
                                      <p:to>
                                        <p:strVal val="visible"/>
                                      </p:to>
                                    </p:set>
                                    <p:animEffect transition="in" filter="wipe(left)">
                                      <p:cBhvr>
                                        <p:cTn id="14" dur="500"/>
                                        <p:tgtEl>
                                          <p:spTgt spid="102406"/>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02405"/>
                                        </p:tgtEl>
                                        <p:attrNameLst>
                                          <p:attrName>style.visibility</p:attrName>
                                        </p:attrNameLst>
                                      </p:cBhvr>
                                      <p:to>
                                        <p:strVal val="visible"/>
                                      </p:to>
                                    </p:set>
                                    <p:animEffect transition="in" filter="wipe(left)">
                                      <p:cBhvr>
                                        <p:cTn id="18" dur="1000"/>
                                        <p:tgtEl>
                                          <p:spTgt spid="10240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2408"/>
                                        </p:tgtEl>
                                        <p:attrNameLst>
                                          <p:attrName>style.visibility</p:attrName>
                                        </p:attrNameLst>
                                      </p:cBhvr>
                                      <p:to>
                                        <p:strVal val="visible"/>
                                      </p:to>
                                    </p:set>
                                    <p:animEffect transition="in" filter="wipe(left)">
                                      <p:cBhvr>
                                        <p:cTn id="23" dur="500"/>
                                        <p:tgtEl>
                                          <p:spTgt spid="102408"/>
                                        </p:tgtEl>
                                      </p:cBhvr>
                                    </p:animEffect>
                                  </p:childTnLst>
                                </p:cTn>
                              </p:par>
                            </p:childTnLst>
                          </p:cTn>
                        </p:par>
                        <p:par>
                          <p:cTn id="24" fill="hold">
                            <p:stCondLst>
                              <p:cond delay="500"/>
                            </p:stCondLst>
                            <p:childTnLst>
                              <p:par>
                                <p:cTn id="25" presetID="10" presetClass="entr" presetSubtype="0" fill="hold" nodeType="afterEffect">
                                  <p:stCondLst>
                                    <p:cond delay="10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2000"/>
                            </p:stCondLst>
                            <p:childTnLst>
                              <p:par>
                                <p:cTn id="29" presetID="53" presetClass="entr" presetSubtype="0" fill="hold" grpId="0" nodeType="afterEffect">
                                  <p:stCondLst>
                                    <p:cond delay="1500"/>
                                  </p:stCondLst>
                                  <p:childTnLst>
                                    <p:set>
                                      <p:cBhvr>
                                        <p:cTn id="30" dur="1" fill="hold">
                                          <p:stCondLst>
                                            <p:cond delay="0"/>
                                          </p:stCondLst>
                                        </p:cTn>
                                        <p:tgtEl>
                                          <p:spTgt spid="5153"/>
                                        </p:tgtEl>
                                        <p:attrNameLst>
                                          <p:attrName>style.visibility</p:attrName>
                                        </p:attrNameLst>
                                      </p:cBhvr>
                                      <p:to>
                                        <p:strVal val="visible"/>
                                      </p:to>
                                    </p:set>
                                    <p:anim calcmode="lin" valueType="num">
                                      <p:cBhvr>
                                        <p:cTn id="31" dur="500" fill="hold"/>
                                        <p:tgtEl>
                                          <p:spTgt spid="5153"/>
                                        </p:tgtEl>
                                        <p:attrNameLst>
                                          <p:attrName>ppt_w</p:attrName>
                                        </p:attrNameLst>
                                      </p:cBhvr>
                                      <p:tavLst>
                                        <p:tav tm="0">
                                          <p:val>
                                            <p:fltVal val="0"/>
                                          </p:val>
                                        </p:tav>
                                        <p:tav tm="100000">
                                          <p:val>
                                            <p:strVal val="#ppt_w"/>
                                          </p:val>
                                        </p:tav>
                                      </p:tavLst>
                                    </p:anim>
                                    <p:anim calcmode="lin" valueType="num">
                                      <p:cBhvr>
                                        <p:cTn id="32" dur="500" fill="hold"/>
                                        <p:tgtEl>
                                          <p:spTgt spid="5153"/>
                                        </p:tgtEl>
                                        <p:attrNameLst>
                                          <p:attrName>ppt_h</p:attrName>
                                        </p:attrNameLst>
                                      </p:cBhvr>
                                      <p:tavLst>
                                        <p:tav tm="0">
                                          <p:val>
                                            <p:fltVal val="0"/>
                                          </p:val>
                                        </p:tav>
                                        <p:tav tm="100000">
                                          <p:val>
                                            <p:strVal val="#ppt_h"/>
                                          </p:val>
                                        </p:tav>
                                      </p:tavLst>
                                    </p:anim>
                                    <p:animEffect transition="in" filter="fade">
                                      <p:cBhvr>
                                        <p:cTn id="33" dur="500"/>
                                        <p:tgtEl>
                                          <p:spTgt spid="5153"/>
                                        </p:tgtEl>
                                      </p:cBhvr>
                                    </p:animEffect>
                                  </p:childTnLst>
                                </p:cTn>
                              </p:par>
                            </p:childTnLst>
                          </p:cTn>
                        </p:par>
                        <p:par>
                          <p:cTn id="34" fill="hold">
                            <p:stCondLst>
                              <p:cond delay="4000"/>
                            </p:stCondLst>
                            <p:childTnLst>
                              <p:par>
                                <p:cTn id="35" presetID="53" presetClass="entr" presetSubtype="0" fill="hold" grpId="0" nodeType="afterEffect">
                                  <p:stCondLst>
                                    <p:cond delay="3500"/>
                                  </p:stCondLst>
                                  <p:childTnLst>
                                    <p:set>
                                      <p:cBhvr>
                                        <p:cTn id="36" dur="1" fill="hold">
                                          <p:stCondLst>
                                            <p:cond delay="0"/>
                                          </p:stCondLst>
                                        </p:cTn>
                                        <p:tgtEl>
                                          <p:spTgt spid="5154"/>
                                        </p:tgtEl>
                                        <p:attrNameLst>
                                          <p:attrName>style.visibility</p:attrName>
                                        </p:attrNameLst>
                                      </p:cBhvr>
                                      <p:to>
                                        <p:strVal val="visible"/>
                                      </p:to>
                                    </p:set>
                                    <p:anim calcmode="lin" valueType="num">
                                      <p:cBhvr>
                                        <p:cTn id="37" dur="500" fill="hold"/>
                                        <p:tgtEl>
                                          <p:spTgt spid="5154"/>
                                        </p:tgtEl>
                                        <p:attrNameLst>
                                          <p:attrName>ppt_w</p:attrName>
                                        </p:attrNameLst>
                                      </p:cBhvr>
                                      <p:tavLst>
                                        <p:tav tm="0">
                                          <p:val>
                                            <p:fltVal val="0"/>
                                          </p:val>
                                        </p:tav>
                                        <p:tav tm="100000">
                                          <p:val>
                                            <p:strVal val="#ppt_w"/>
                                          </p:val>
                                        </p:tav>
                                      </p:tavLst>
                                    </p:anim>
                                    <p:anim calcmode="lin" valueType="num">
                                      <p:cBhvr>
                                        <p:cTn id="38" dur="500" fill="hold"/>
                                        <p:tgtEl>
                                          <p:spTgt spid="5154"/>
                                        </p:tgtEl>
                                        <p:attrNameLst>
                                          <p:attrName>ppt_h</p:attrName>
                                        </p:attrNameLst>
                                      </p:cBhvr>
                                      <p:tavLst>
                                        <p:tav tm="0">
                                          <p:val>
                                            <p:fltVal val="0"/>
                                          </p:val>
                                        </p:tav>
                                        <p:tav tm="100000">
                                          <p:val>
                                            <p:strVal val="#ppt_h"/>
                                          </p:val>
                                        </p:tav>
                                      </p:tavLst>
                                    </p:anim>
                                    <p:animEffect transition="in" filter="fade">
                                      <p:cBhvr>
                                        <p:cTn id="39" dur="500"/>
                                        <p:tgtEl>
                                          <p:spTgt spid="5154"/>
                                        </p:tgtEl>
                                      </p:cBhvr>
                                    </p:animEffect>
                                  </p:childTnLst>
                                </p:cTn>
                              </p:par>
                            </p:childTnLst>
                          </p:cTn>
                        </p:par>
                        <p:par>
                          <p:cTn id="40" fill="hold">
                            <p:stCondLst>
                              <p:cond delay="8000"/>
                            </p:stCondLst>
                            <p:childTnLst>
                              <p:par>
                                <p:cTn id="41" presetID="53" presetClass="entr" presetSubtype="0" fill="hold" grpId="0" nodeType="afterEffect">
                                  <p:stCondLst>
                                    <p:cond delay="1500"/>
                                  </p:stCondLst>
                                  <p:childTnLst>
                                    <p:set>
                                      <p:cBhvr>
                                        <p:cTn id="42" dur="1" fill="hold">
                                          <p:stCondLst>
                                            <p:cond delay="0"/>
                                          </p:stCondLst>
                                        </p:cTn>
                                        <p:tgtEl>
                                          <p:spTgt spid="5148"/>
                                        </p:tgtEl>
                                        <p:attrNameLst>
                                          <p:attrName>style.visibility</p:attrName>
                                        </p:attrNameLst>
                                      </p:cBhvr>
                                      <p:to>
                                        <p:strVal val="visible"/>
                                      </p:to>
                                    </p:set>
                                    <p:anim calcmode="lin" valueType="num">
                                      <p:cBhvr>
                                        <p:cTn id="43" dur="500" fill="hold"/>
                                        <p:tgtEl>
                                          <p:spTgt spid="5148"/>
                                        </p:tgtEl>
                                        <p:attrNameLst>
                                          <p:attrName>ppt_w</p:attrName>
                                        </p:attrNameLst>
                                      </p:cBhvr>
                                      <p:tavLst>
                                        <p:tav tm="0">
                                          <p:val>
                                            <p:fltVal val="0"/>
                                          </p:val>
                                        </p:tav>
                                        <p:tav tm="100000">
                                          <p:val>
                                            <p:strVal val="#ppt_w"/>
                                          </p:val>
                                        </p:tav>
                                      </p:tavLst>
                                    </p:anim>
                                    <p:anim calcmode="lin" valueType="num">
                                      <p:cBhvr>
                                        <p:cTn id="44" dur="500" fill="hold"/>
                                        <p:tgtEl>
                                          <p:spTgt spid="5148"/>
                                        </p:tgtEl>
                                        <p:attrNameLst>
                                          <p:attrName>ppt_h</p:attrName>
                                        </p:attrNameLst>
                                      </p:cBhvr>
                                      <p:tavLst>
                                        <p:tav tm="0">
                                          <p:val>
                                            <p:fltVal val="0"/>
                                          </p:val>
                                        </p:tav>
                                        <p:tav tm="100000">
                                          <p:val>
                                            <p:strVal val="#ppt_h"/>
                                          </p:val>
                                        </p:tav>
                                      </p:tavLst>
                                    </p:anim>
                                    <p:animEffect transition="in" filter="fade">
                                      <p:cBhvr>
                                        <p:cTn id="45" dur="500"/>
                                        <p:tgtEl>
                                          <p:spTgt spid="5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animBg="1"/>
      <p:bldP spid="102406" grpId="0" animBg="1"/>
      <p:bldP spid="102408" grpId="0" animBg="1"/>
      <p:bldP spid="5148" grpId="0" animBg="1"/>
      <p:bldP spid="2" grpId="0" animBg="1"/>
      <p:bldP spid="5153" grpId="0" animBg="1"/>
      <p:bldP spid="515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title"/>
          </p:nvPr>
        </p:nvSpPr>
        <p:spPr/>
        <p:txBody>
          <a:bodyPr/>
          <a:lstStyle/>
          <a:p>
            <a:endParaRPr lang="en-US" smtClean="0"/>
          </a:p>
        </p:txBody>
      </p:sp>
      <p:sp>
        <p:nvSpPr>
          <p:cNvPr id="158722" name="Text Box 3"/>
          <p:cNvSpPr txBox="1">
            <a:spLocks noChangeArrowheads="1"/>
          </p:cNvSpPr>
          <p:nvPr/>
        </p:nvSpPr>
        <p:spPr bwMode="auto">
          <a:xfrm>
            <a:off x="1331913" y="549275"/>
            <a:ext cx="2447925" cy="928688"/>
          </a:xfrm>
          <a:prstGeom prst="rect">
            <a:avLst/>
          </a:prstGeom>
          <a:noFill/>
          <a:ln w="12700">
            <a:solidFill>
              <a:schemeClr val="tx1"/>
            </a:solidFill>
            <a:miter lim="800000"/>
            <a:headEnd/>
            <a:tailEnd/>
          </a:ln>
        </p:spPr>
        <p:txBody>
          <a:bodyPr>
            <a:spAutoFit/>
          </a:bodyPr>
          <a:lstStyle/>
          <a:p>
            <a:pPr algn="ctr" eaLnBrk="0" hangingPunct="0">
              <a:spcBef>
                <a:spcPct val="50000"/>
              </a:spcBef>
            </a:pPr>
            <a:r>
              <a:rPr lang="fr-FR"/>
              <a:t>An example of teaching material – YOU are the learners!</a:t>
            </a:r>
          </a:p>
        </p:txBody>
      </p:sp>
      <p:sp>
        <p:nvSpPr>
          <p:cNvPr id="158723" name="Rectangle 4"/>
          <p:cNvSpPr>
            <a:spLocks noChangeArrowheads="1"/>
          </p:cNvSpPr>
          <p:nvPr/>
        </p:nvSpPr>
        <p:spPr bwMode="auto">
          <a:xfrm>
            <a:off x="0" y="0"/>
            <a:ext cx="9144000" cy="342900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en-US"/>
          </a:p>
        </p:txBody>
      </p:sp>
      <p:sp>
        <p:nvSpPr>
          <p:cNvPr id="158724" name="Text Box 5"/>
          <p:cNvSpPr txBox="1">
            <a:spLocks noChangeArrowheads="1"/>
          </p:cNvSpPr>
          <p:nvPr/>
        </p:nvSpPr>
        <p:spPr bwMode="auto">
          <a:xfrm>
            <a:off x="431800" y="981075"/>
            <a:ext cx="2447925"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An example of a teaching material </a:t>
            </a:r>
            <a:br>
              <a:rPr lang="fr-FR" sz="2400">
                <a:solidFill>
                  <a:srgbClr val="F1FEF0"/>
                </a:solidFill>
              </a:rPr>
            </a:br>
            <a:r>
              <a:rPr lang="fr-FR" sz="2400">
                <a:solidFill>
                  <a:srgbClr val="F1FEF0"/>
                </a:solidFill>
              </a:rPr>
              <a:t>YOU are the learners!</a:t>
            </a:r>
          </a:p>
        </p:txBody>
      </p:sp>
      <p:sp>
        <p:nvSpPr>
          <p:cNvPr id="158725" name="Text Box 6"/>
          <p:cNvSpPr txBox="1">
            <a:spLocks noChangeArrowheads="1"/>
          </p:cNvSpPr>
          <p:nvPr/>
        </p:nvSpPr>
        <p:spPr bwMode="auto">
          <a:xfrm>
            <a:off x="3203575" y="981075"/>
            <a:ext cx="2808288"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What kind of knowledge / attitudes / skills  can be developed by this activity?</a:t>
            </a:r>
          </a:p>
        </p:txBody>
      </p:sp>
      <p:sp>
        <p:nvSpPr>
          <p:cNvPr id="158726" name="Text Box 7"/>
          <p:cNvSpPr txBox="1">
            <a:spLocks noChangeArrowheads="1"/>
          </p:cNvSpPr>
          <p:nvPr/>
        </p:nvSpPr>
        <p:spPr bwMode="auto">
          <a:xfrm>
            <a:off x="6372225" y="981075"/>
            <a:ext cx="2232025" cy="120015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i="1">
                <a:solidFill>
                  <a:srgbClr val="F1FEF0"/>
                </a:solidFill>
              </a:rPr>
              <a:t>FREPA –</a:t>
            </a:r>
            <a:r>
              <a:rPr lang="fr-FR" sz="2400">
                <a:solidFill>
                  <a:srgbClr val="F1FEF0"/>
                </a:solidFill>
              </a:rPr>
              <a:t> </a:t>
            </a:r>
            <a:r>
              <a:rPr lang="fr-FR" sz="2400" i="1">
                <a:solidFill>
                  <a:srgbClr val="F1FEF0"/>
                </a:solidFill>
              </a:rPr>
              <a:t>Competences and resources</a:t>
            </a:r>
          </a:p>
        </p:txBody>
      </p:sp>
      <p:sp>
        <p:nvSpPr>
          <p:cNvPr id="158727" name="AutoShape 8"/>
          <p:cNvSpPr>
            <a:spLocks noChangeArrowheads="1"/>
          </p:cNvSpPr>
          <p:nvPr/>
        </p:nvSpPr>
        <p:spPr bwMode="auto">
          <a:xfrm>
            <a:off x="2916238" y="16287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en-US"/>
          </a:p>
        </p:txBody>
      </p:sp>
      <p:sp>
        <p:nvSpPr>
          <p:cNvPr id="158728" name="AutoShape 9"/>
          <p:cNvSpPr>
            <a:spLocks noChangeArrowheads="1"/>
          </p:cNvSpPr>
          <p:nvPr/>
        </p:nvSpPr>
        <p:spPr bwMode="auto">
          <a:xfrm>
            <a:off x="6084888" y="16287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en-US"/>
          </a:p>
        </p:txBody>
      </p:sp>
      <p:sp>
        <p:nvSpPr>
          <p:cNvPr id="158729" name="Text Box 10"/>
          <p:cNvSpPr txBox="1">
            <a:spLocks noChangeArrowheads="1"/>
          </p:cNvSpPr>
          <p:nvPr/>
        </p:nvSpPr>
        <p:spPr bwMode="auto">
          <a:xfrm>
            <a:off x="8604250" y="63436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7BBC18CD-206E-409E-91E1-D275AE83962B}" type="slidenum">
              <a:rPr lang="fr-FR" sz="2400" b="1">
                <a:solidFill>
                  <a:schemeClr val="accent2"/>
                </a:solidFill>
              </a:rPr>
              <a:pPr algn="ctr" eaLnBrk="0" hangingPunct="0">
                <a:spcBef>
                  <a:spcPct val="50000"/>
                </a:spcBef>
              </a:pPr>
              <a:t>70</a:t>
            </a:fld>
            <a:endParaRPr lang="fr-FR" sz="2400" b="1">
              <a:solidFill>
                <a:schemeClr val="accent2"/>
              </a:solidFill>
            </a:endParaRPr>
          </a:p>
        </p:txBody>
      </p:sp>
      <p:pic>
        <p:nvPicPr>
          <p:cNvPr id="158730" name="Picture 7"/>
          <p:cNvPicPr>
            <a:picLocks noChangeAspect="1" noChangeArrowheads="1"/>
          </p:cNvPicPr>
          <p:nvPr/>
        </p:nvPicPr>
        <p:blipFill>
          <a:blip r:embed="rId3"/>
          <a:srcRect/>
          <a:stretch>
            <a:fillRect/>
          </a:stretch>
        </p:blipFill>
        <p:spPr bwMode="auto">
          <a:xfrm>
            <a:off x="323850" y="4941888"/>
            <a:ext cx="863600" cy="1685925"/>
          </a:xfrm>
          <a:prstGeom prst="rect">
            <a:avLst/>
          </a:prstGeom>
          <a:noFill/>
          <a:ln w="9525">
            <a:noFill/>
            <a:round/>
            <a:headEnd/>
            <a:tailEnd/>
          </a:ln>
        </p:spPr>
      </p:pic>
      <p:sp>
        <p:nvSpPr>
          <p:cNvPr id="158731" name="AutoShape 12"/>
          <p:cNvSpPr>
            <a:spLocks/>
          </p:cNvSpPr>
          <p:nvPr/>
        </p:nvSpPr>
        <p:spPr bwMode="auto">
          <a:xfrm>
            <a:off x="6227763" y="3530600"/>
            <a:ext cx="2808287" cy="2016125"/>
          </a:xfrm>
          <a:prstGeom prst="accentBorderCallout2">
            <a:avLst>
              <a:gd name="adj1" fmla="val 5671"/>
              <a:gd name="adj2" fmla="val -2713"/>
              <a:gd name="adj3" fmla="val 5671"/>
              <a:gd name="adj4" fmla="val -14528"/>
              <a:gd name="adj5" fmla="val -30708"/>
              <a:gd name="adj6" fmla="val -35444"/>
            </a:avLst>
          </a:prstGeom>
          <a:solidFill>
            <a:srgbClr val="006600"/>
          </a:solidFill>
          <a:ln w="28575">
            <a:solidFill>
              <a:schemeClr val="tx1"/>
            </a:solidFill>
            <a:miter lim="800000"/>
            <a:headEnd/>
            <a:tailEnd/>
          </a:ln>
        </p:spPr>
        <p:txBody>
          <a:bodyPr/>
          <a:lstStyle/>
          <a:p>
            <a:pPr algn="ctr" eaLnBrk="0" hangingPunct="0"/>
            <a:r>
              <a:rPr lang="fr-FR" sz="2400" b="1">
                <a:solidFill>
                  <a:schemeClr val="bg1"/>
                </a:solidFill>
              </a:rPr>
              <a:t>Your findings?</a:t>
            </a:r>
          </a:p>
          <a:p>
            <a:pPr eaLnBrk="0" hangingPunct="0">
              <a:buFontTx/>
              <a:buChar char="•"/>
            </a:pPr>
            <a:r>
              <a:rPr lang="fr-FR" sz="2400" b="1">
                <a:solidFill>
                  <a:schemeClr val="bg1"/>
                </a:solidFill>
              </a:rPr>
              <a:t> ………………….</a:t>
            </a:r>
          </a:p>
          <a:p>
            <a:pPr eaLnBrk="0" hangingPunct="0">
              <a:buFontTx/>
              <a:buChar char="•"/>
            </a:pPr>
            <a:r>
              <a:rPr lang="fr-FR" sz="2400" b="1">
                <a:solidFill>
                  <a:schemeClr val="bg1"/>
                </a:solidFill>
              </a:rPr>
              <a:t> ………………….</a:t>
            </a:r>
          </a:p>
          <a:p>
            <a:pPr eaLnBrk="0" hangingPunct="0">
              <a:buFontTx/>
              <a:buChar char="•"/>
            </a:pPr>
            <a:r>
              <a:rPr lang="fr-FR" sz="2400" b="1">
                <a:solidFill>
                  <a:schemeClr val="bg1"/>
                </a:solidFill>
              </a:rPr>
              <a:t> ………………….</a:t>
            </a:r>
          </a:p>
          <a:p>
            <a:pPr eaLnBrk="0" hangingPunct="0">
              <a:buFontTx/>
              <a:buChar char="•"/>
            </a:pPr>
            <a:r>
              <a:rPr lang="fr-FR" sz="2400" b="1">
                <a:solidFill>
                  <a:schemeClr val="bg1"/>
                </a:solidFill>
              </a:rPr>
              <a:t> ………………….</a:t>
            </a:r>
          </a:p>
        </p:txBody>
      </p:sp>
      <p:sp>
        <p:nvSpPr>
          <p:cNvPr id="158732" name="Line 13"/>
          <p:cNvSpPr>
            <a:spLocks noChangeShapeType="1"/>
          </p:cNvSpPr>
          <p:nvPr/>
        </p:nvSpPr>
        <p:spPr bwMode="auto">
          <a:xfrm>
            <a:off x="7451725" y="2420938"/>
            <a:ext cx="0" cy="1152525"/>
          </a:xfrm>
          <a:prstGeom prst="line">
            <a:avLst/>
          </a:prstGeom>
          <a:noFill/>
          <a:ln w="38100">
            <a:solidFill>
              <a:srgbClr val="FF3300"/>
            </a:solidFill>
            <a:round/>
            <a:headEnd type="arrow" w="med" len="med"/>
            <a:tailEnd type="arrow" w="med" len="med"/>
          </a:ln>
        </p:spPr>
        <p:txBody>
          <a:bodyPr/>
          <a:lstStyle/>
          <a:p>
            <a:endParaRPr lang="fr-FR"/>
          </a:p>
        </p:txBody>
      </p:sp>
      <p:sp>
        <p:nvSpPr>
          <p:cNvPr id="102408" name="AutoShape 8"/>
          <p:cNvSpPr>
            <a:spLocks noChangeArrowheads="1"/>
          </p:cNvSpPr>
          <p:nvPr/>
        </p:nvSpPr>
        <p:spPr bwMode="auto">
          <a:xfrm flipH="1">
            <a:off x="611188" y="4149725"/>
            <a:ext cx="5724525" cy="719138"/>
          </a:xfrm>
          <a:prstGeom prst="wedgeEllipseCallout">
            <a:avLst>
              <a:gd name="adj1" fmla="val 47171"/>
              <a:gd name="adj2" fmla="val 150218"/>
            </a:avLst>
          </a:prstGeom>
          <a:solidFill>
            <a:schemeClr val="accent1"/>
          </a:solidFill>
          <a:ln w="9525">
            <a:solidFill>
              <a:schemeClr val="tx1"/>
            </a:solidFill>
            <a:miter lim="800000"/>
            <a:headEnd/>
            <a:tailEnd/>
          </a:ln>
        </p:spPr>
        <p:txBody>
          <a:bodyPr/>
          <a:lstStyle/>
          <a:p>
            <a:pPr algn="ctr" eaLnBrk="0" hangingPunct="0"/>
            <a:r>
              <a:rPr lang="en-US" sz="2400" b="1">
                <a:solidFill>
                  <a:srgbClr val="FF3300"/>
                </a:solidFill>
              </a:rPr>
              <a:t>Finished the task ?</a:t>
            </a:r>
            <a:r>
              <a:rPr lang="en-US" sz="2000" b="1"/>
              <a:t> </a:t>
            </a:r>
            <a:br>
              <a:rPr lang="en-US" sz="2000" b="1"/>
            </a:br>
            <a:endParaRPr lang="en-US" sz="2000" b="1"/>
          </a:p>
        </p:txBody>
      </p:sp>
      <p:pic>
        <p:nvPicPr>
          <p:cNvPr id="303119" name="Picture 15"/>
          <p:cNvPicPr>
            <a:picLocks noChangeAspect="1" noChangeArrowheads="1"/>
          </p:cNvPicPr>
          <p:nvPr/>
        </p:nvPicPr>
        <p:blipFill>
          <a:blip r:embed="rId4"/>
          <a:srcRect/>
          <a:stretch>
            <a:fillRect/>
          </a:stretch>
        </p:blipFill>
        <p:spPr bwMode="auto">
          <a:xfrm>
            <a:off x="7308850" y="5294313"/>
            <a:ext cx="1150938" cy="1563687"/>
          </a:xfrm>
          <a:prstGeom prst="rect">
            <a:avLst/>
          </a:prstGeom>
          <a:noFill/>
          <a:ln w="9525">
            <a:noFill/>
            <a:miter lim="800000"/>
            <a:headEnd/>
            <a:tailEnd/>
          </a:ln>
        </p:spPr>
      </p:pic>
      <p:sp>
        <p:nvSpPr>
          <p:cNvPr id="3" name="AutoShape 8"/>
          <p:cNvSpPr>
            <a:spLocks noChangeArrowheads="1"/>
          </p:cNvSpPr>
          <p:nvPr/>
        </p:nvSpPr>
        <p:spPr bwMode="auto">
          <a:xfrm>
            <a:off x="4356100" y="5013325"/>
            <a:ext cx="2662238" cy="1655763"/>
          </a:xfrm>
          <a:prstGeom prst="wedgeEllipseCallout">
            <a:avLst>
              <a:gd name="adj1" fmla="val 77250"/>
              <a:gd name="adj2" fmla="val 11074"/>
            </a:avLst>
          </a:prstGeom>
          <a:solidFill>
            <a:schemeClr val="accent1"/>
          </a:solidFill>
          <a:ln w="9525">
            <a:solidFill>
              <a:schemeClr val="tx1"/>
            </a:solidFill>
            <a:miter lim="800000"/>
            <a:headEnd/>
            <a:tailEnd/>
          </a:ln>
        </p:spPr>
        <p:txBody>
          <a:bodyPr/>
          <a:lstStyle/>
          <a:p>
            <a:pPr algn="ctr" eaLnBrk="0" hangingPunct="0"/>
            <a:endParaRPr lang="en-US" sz="2000" b="1"/>
          </a:p>
        </p:txBody>
      </p:sp>
      <p:sp>
        <p:nvSpPr>
          <p:cNvPr id="303131" name="Text Box 27"/>
          <p:cNvSpPr txBox="1">
            <a:spLocks noChangeArrowheads="1"/>
          </p:cNvSpPr>
          <p:nvPr/>
        </p:nvSpPr>
        <p:spPr bwMode="auto">
          <a:xfrm>
            <a:off x="5292725" y="5149850"/>
            <a:ext cx="792163" cy="366713"/>
          </a:xfrm>
          <a:prstGeom prst="rect">
            <a:avLst/>
          </a:prstGeom>
          <a:noFill/>
          <a:ln w="9525">
            <a:noFill/>
            <a:miter lim="800000"/>
            <a:headEnd/>
            <a:tailEnd/>
          </a:ln>
        </p:spPr>
        <p:txBody>
          <a:bodyPr>
            <a:spAutoFit/>
          </a:bodyPr>
          <a:lstStyle/>
          <a:p>
            <a:pPr eaLnBrk="0" hangingPunct="0">
              <a:spcBef>
                <a:spcPct val="50000"/>
              </a:spcBef>
            </a:pPr>
            <a:r>
              <a:rPr lang="fr-FR" b="1">
                <a:hlinkClick r:id="rId5" action="ppaction://hlinksldjump"/>
              </a:rPr>
              <a:t>Yes!</a:t>
            </a:r>
            <a:endParaRPr lang="en-US" b="1"/>
          </a:p>
        </p:txBody>
      </p:sp>
      <p:sp>
        <p:nvSpPr>
          <p:cNvPr id="303132" name="Text Box 28"/>
          <p:cNvSpPr txBox="1">
            <a:spLocks noChangeArrowheads="1"/>
          </p:cNvSpPr>
          <p:nvPr/>
        </p:nvSpPr>
        <p:spPr bwMode="auto">
          <a:xfrm>
            <a:off x="5148263" y="5589588"/>
            <a:ext cx="1223962" cy="366712"/>
          </a:xfrm>
          <a:prstGeom prst="rect">
            <a:avLst/>
          </a:prstGeom>
          <a:noFill/>
          <a:ln w="9525">
            <a:noFill/>
            <a:miter lim="800000"/>
            <a:headEnd/>
            <a:tailEnd/>
          </a:ln>
        </p:spPr>
        <p:txBody>
          <a:bodyPr>
            <a:spAutoFit/>
          </a:bodyPr>
          <a:lstStyle/>
          <a:p>
            <a:pPr eaLnBrk="0" hangingPunct="0">
              <a:spcBef>
                <a:spcPct val="50000"/>
              </a:spcBef>
            </a:pPr>
            <a:r>
              <a:rPr lang="fr-FR" b="1"/>
              <a:t>Not yet…</a:t>
            </a:r>
            <a:endParaRPr lang="en-US" b="1"/>
          </a:p>
        </p:txBody>
      </p:sp>
      <p:sp>
        <p:nvSpPr>
          <p:cNvPr id="303133" name="Text Box 29"/>
          <p:cNvSpPr txBox="1">
            <a:spLocks noChangeArrowheads="1"/>
          </p:cNvSpPr>
          <p:nvPr/>
        </p:nvSpPr>
        <p:spPr bwMode="auto">
          <a:xfrm>
            <a:off x="5003800" y="6021388"/>
            <a:ext cx="2016125" cy="336550"/>
          </a:xfrm>
          <a:prstGeom prst="rect">
            <a:avLst/>
          </a:prstGeom>
          <a:noFill/>
          <a:ln w="9525">
            <a:noFill/>
            <a:miter lim="800000"/>
            <a:headEnd/>
            <a:tailEnd/>
          </a:ln>
        </p:spPr>
        <p:txBody>
          <a:bodyPr>
            <a:spAutoFit/>
          </a:bodyPr>
          <a:lstStyle/>
          <a:p>
            <a:pPr eaLnBrk="0" hangingPunct="0">
              <a:spcBef>
                <a:spcPct val="50000"/>
              </a:spcBef>
            </a:pPr>
            <a:r>
              <a:rPr lang="fr-FR" sz="1600" b="1"/>
              <a:t>(Click one)</a:t>
            </a:r>
            <a:endParaRPr lang="en-US" sz="1600" b="1"/>
          </a:p>
        </p:txBody>
      </p:sp>
      <p:sp>
        <p:nvSpPr>
          <p:cNvPr id="4" name="AutoShape 8"/>
          <p:cNvSpPr>
            <a:spLocks noChangeArrowheads="1"/>
          </p:cNvSpPr>
          <p:nvPr/>
        </p:nvSpPr>
        <p:spPr bwMode="auto">
          <a:xfrm flipH="1">
            <a:off x="611188" y="4149725"/>
            <a:ext cx="5724525" cy="719138"/>
          </a:xfrm>
          <a:prstGeom prst="wedgeEllipseCallout">
            <a:avLst>
              <a:gd name="adj1" fmla="val 47171"/>
              <a:gd name="adj2" fmla="val 150218"/>
            </a:avLst>
          </a:prstGeom>
          <a:solidFill>
            <a:schemeClr val="accent1"/>
          </a:solidFill>
          <a:ln w="9525">
            <a:solidFill>
              <a:schemeClr val="tx1"/>
            </a:solidFill>
            <a:miter lim="800000"/>
            <a:headEnd/>
            <a:tailEnd/>
          </a:ln>
        </p:spPr>
        <p:txBody>
          <a:bodyPr/>
          <a:lstStyle/>
          <a:p>
            <a:pPr algn="ctr" eaLnBrk="0" hangingPunct="0"/>
            <a:r>
              <a:rPr lang="en-US" sz="2400" b="1">
                <a:solidFill>
                  <a:srgbClr val="FF3300"/>
                </a:solidFill>
              </a:rPr>
              <a:t>Finished the task ?</a:t>
            </a:r>
            <a:r>
              <a:rPr lang="en-US" sz="2000" b="1"/>
              <a:t> </a:t>
            </a:r>
            <a:br>
              <a:rPr lang="en-US" sz="2000" b="1"/>
            </a:br>
            <a:endParaRPr lang="en-US" sz="2000" b="1"/>
          </a:p>
        </p:txBody>
      </p:sp>
      <p:sp>
        <p:nvSpPr>
          <p:cNvPr id="5" name="AutoShape 8"/>
          <p:cNvSpPr>
            <a:spLocks noChangeArrowheads="1"/>
          </p:cNvSpPr>
          <p:nvPr/>
        </p:nvSpPr>
        <p:spPr bwMode="auto">
          <a:xfrm flipH="1">
            <a:off x="1835150" y="5418138"/>
            <a:ext cx="2449513" cy="1439862"/>
          </a:xfrm>
          <a:prstGeom prst="wedgeEllipseCallout">
            <a:avLst>
              <a:gd name="adj1" fmla="val 89532"/>
              <a:gd name="adj2" fmla="val -39968"/>
            </a:avLst>
          </a:prstGeom>
          <a:solidFill>
            <a:schemeClr val="accent1"/>
          </a:solidFill>
          <a:ln w="9525">
            <a:solidFill>
              <a:schemeClr val="tx1"/>
            </a:solidFill>
            <a:miter lim="800000"/>
            <a:headEnd/>
            <a:tailEnd/>
          </a:ln>
        </p:spPr>
        <p:txBody>
          <a:bodyPr/>
          <a:lstStyle/>
          <a:p>
            <a:pPr algn="ctr" eaLnBrk="0" hangingPunct="0"/>
            <a:r>
              <a:rPr lang="en-US" sz="2000" b="1">
                <a:solidFill>
                  <a:srgbClr val="0000CC"/>
                </a:solidFill>
              </a:rPr>
              <a:t>Please finish it</a:t>
            </a:r>
            <a:r>
              <a:rPr lang="en-US" sz="2400" b="1">
                <a:solidFill>
                  <a:srgbClr val="0000CC"/>
                </a:solidFill>
              </a:rPr>
              <a:t> </a:t>
            </a:r>
            <a:r>
              <a:rPr lang="en-US" sz="2000" b="1">
                <a:solidFill>
                  <a:srgbClr val="0000CC"/>
                </a:solidFill>
              </a:rPr>
              <a:t> before </a:t>
            </a:r>
            <a:r>
              <a:rPr lang="en-US" b="1">
                <a:solidFill>
                  <a:srgbClr val="0000CC"/>
                </a:solidFill>
              </a:rPr>
              <a:t>going on</a:t>
            </a:r>
            <a:r>
              <a:rPr lang="en-US"/>
              <a:t> </a:t>
            </a:r>
          </a:p>
        </p:txBody>
      </p:sp>
      <p:sp>
        <p:nvSpPr>
          <p:cNvPr id="6" name="AutoShape 8"/>
          <p:cNvSpPr>
            <a:spLocks noChangeArrowheads="1"/>
          </p:cNvSpPr>
          <p:nvPr/>
        </p:nvSpPr>
        <p:spPr bwMode="auto">
          <a:xfrm flipH="1">
            <a:off x="611188" y="4149725"/>
            <a:ext cx="5724525" cy="719138"/>
          </a:xfrm>
          <a:prstGeom prst="wedgeEllipseCallout">
            <a:avLst>
              <a:gd name="adj1" fmla="val 47171"/>
              <a:gd name="adj2" fmla="val 150218"/>
            </a:avLst>
          </a:prstGeom>
          <a:solidFill>
            <a:schemeClr val="accent1"/>
          </a:solidFill>
          <a:ln w="9525">
            <a:solidFill>
              <a:schemeClr val="tx1"/>
            </a:solidFill>
            <a:miter lim="800000"/>
            <a:headEnd/>
            <a:tailEnd/>
          </a:ln>
        </p:spPr>
        <p:txBody>
          <a:bodyPr/>
          <a:lstStyle/>
          <a:p>
            <a:pPr algn="ctr" eaLnBrk="0" hangingPunct="0"/>
            <a:r>
              <a:rPr lang="en-US" sz="2400" b="1">
                <a:solidFill>
                  <a:srgbClr val="FF3300"/>
                </a:solidFill>
              </a:rPr>
              <a:t>Finished the task ?</a:t>
            </a:r>
            <a:r>
              <a:rPr lang="en-US" sz="2000" b="1"/>
              <a:t> </a:t>
            </a:r>
            <a:br>
              <a:rPr lang="en-US" sz="2000" b="1"/>
            </a:br>
            <a:endParaRPr lang="en-US" sz="2000"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2408"/>
                                        </p:tgtEl>
                                        <p:attrNameLst>
                                          <p:attrName>style.visibility</p:attrName>
                                        </p:attrNameLst>
                                      </p:cBhvr>
                                      <p:to>
                                        <p:strVal val="visible"/>
                                      </p:to>
                                    </p:set>
                                    <p:animEffect transition="in" filter="wipe(down)">
                                      <p:cBhvr>
                                        <p:cTn id="7" dur="500"/>
                                        <p:tgtEl>
                                          <p:spTgt spid="102408"/>
                                        </p:tgtEl>
                                      </p:cBhvr>
                                    </p:animEffect>
                                  </p:childTnLst>
                                </p:cTn>
                              </p:par>
                            </p:childTnLst>
                          </p:cTn>
                        </p:par>
                        <p:par>
                          <p:cTn id="8" fill="hold">
                            <p:stCondLst>
                              <p:cond delay="500"/>
                            </p:stCondLst>
                            <p:childTnLst>
                              <p:par>
                                <p:cTn id="9" presetID="53" presetClass="entr" presetSubtype="0" fill="hold" nodeType="afterEffect">
                                  <p:stCondLst>
                                    <p:cond delay="500"/>
                                  </p:stCondLst>
                                  <p:childTnLst>
                                    <p:set>
                                      <p:cBhvr>
                                        <p:cTn id="10" dur="1" fill="hold">
                                          <p:stCondLst>
                                            <p:cond delay="0"/>
                                          </p:stCondLst>
                                        </p:cTn>
                                        <p:tgtEl>
                                          <p:spTgt spid="303119"/>
                                        </p:tgtEl>
                                        <p:attrNameLst>
                                          <p:attrName>style.visibility</p:attrName>
                                        </p:attrNameLst>
                                      </p:cBhvr>
                                      <p:to>
                                        <p:strVal val="visible"/>
                                      </p:to>
                                    </p:set>
                                    <p:anim calcmode="lin" valueType="num">
                                      <p:cBhvr>
                                        <p:cTn id="11" dur="1000" fill="hold"/>
                                        <p:tgtEl>
                                          <p:spTgt spid="303119"/>
                                        </p:tgtEl>
                                        <p:attrNameLst>
                                          <p:attrName>ppt_w</p:attrName>
                                        </p:attrNameLst>
                                      </p:cBhvr>
                                      <p:tavLst>
                                        <p:tav tm="0">
                                          <p:val>
                                            <p:fltVal val="0"/>
                                          </p:val>
                                        </p:tav>
                                        <p:tav tm="100000">
                                          <p:val>
                                            <p:strVal val="#ppt_w"/>
                                          </p:val>
                                        </p:tav>
                                      </p:tavLst>
                                    </p:anim>
                                    <p:anim calcmode="lin" valueType="num">
                                      <p:cBhvr>
                                        <p:cTn id="12" dur="1000" fill="hold"/>
                                        <p:tgtEl>
                                          <p:spTgt spid="303119"/>
                                        </p:tgtEl>
                                        <p:attrNameLst>
                                          <p:attrName>ppt_h</p:attrName>
                                        </p:attrNameLst>
                                      </p:cBhvr>
                                      <p:tavLst>
                                        <p:tav tm="0">
                                          <p:val>
                                            <p:fltVal val="0"/>
                                          </p:val>
                                        </p:tav>
                                        <p:tav tm="100000">
                                          <p:val>
                                            <p:strVal val="#ppt_h"/>
                                          </p:val>
                                        </p:tav>
                                      </p:tavLst>
                                    </p:anim>
                                    <p:animEffect transition="in" filter="fade">
                                      <p:cBhvr>
                                        <p:cTn id="13" dur="1000"/>
                                        <p:tgtEl>
                                          <p:spTgt spid="303119"/>
                                        </p:tgtEl>
                                      </p:cBhvr>
                                    </p:animEffect>
                                  </p:childTnLst>
                                </p:cTn>
                              </p:par>
                            </p:childTnLst>
                          </p:cTn>
                        </p:par>
                        <p:par>
                          <p:cTn id="14" fill="hold">
                            <p:stCondLst>
                              <p:cond delay="2000"/>
                            </p:stCondLst>
                            <p:childTnLst>
                              <p:par>
                                <p:cTn id="15" presetID="2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childTnLst>
                          </p:cTn>
                        </p:par>
                        <p:par>
                          <p:cTn id="18" fill="hold">
                            <p:stCondLst>
                              <p:cond delay="2500"/>
                            </p:stCondLst>
                            <p:childTnLst>
                              <p:par>
                                <p:cTn id="19" presetID="1" presetClass="entr" presetSubtype="0" fill="hold" grpId="0" nodeType="afterEffect">
                                  <p:stCondLst>
                                    <p:cond delay="0"/>
                                  </p:stCondLst>
                                  <p:childTnLst>
                                    <p:set>
                                      <p:cBhvr>
                                        <p:cTn id="20" dur="1" fill="hold">
                                          <p:stCondLst>
                                            <p:cond delay="0"/>
                                          </p:stCondLst>
                                        </p:cTn>
                                        <p:tgtEl>
                                          <p:spTgt spid="303131"/>
                                        </p:tgtEl>
                                        <p:attrNameLst>
                                          <p:attrName>style.visibility</p:attrName>
                                        </p:attrNameLst>
                                      </p:cBhvr>
                                      <p:to>
                                        <p:strVal val="visible"/>
                                      </p:to>
                                    </p:set>
                                  </p:childTnLst>
                                </p:cTn>
                              </p:par>
                            </p:childTnLst>
                          </p:cTn>
                        </p:par>
                        <p:par>
                          <p:cTn id="21" fill="hold">
                            <p:stCondLst>
                              <p:cond delay="2500"/>
                            </p:stCondLst>
                            <p:childTnLst>
                              <p:par>
                                <p:cTn id="22" presetID="1" presetClass="entr" presetSubtype="0" fill="hold" grpId="0" nodeType="afterEffect">
                                  <p:stCondLst>
                                    <p:cond delay="0"/>
                                  </p:stCondLst>
                                  <p:childTnLst>
                                    <p:set>
                                      <p:cBhvr>
                                        <p:cTn id="23" dur="1" fill="hold">
                                          <p:stCondLst>
                                            <p:cond delay="0"/>
                                          </p:stCondLst>
                                        </p:cTn>
                                        <p:tgtEl>
                                          <p:spTgt spid="303132"/>
                                        </p:tgtEl>
                                        <p:attrNameLst>
                                          <p:attrName>style.visibility</p:attrName>
                                        </p:attrNameLst>
                                      </p:cBhvr>
                                      <p:to>
                                        <p:strVal val="visible"/>
                                      </p:to>
                                    </p:set>
                                  </p:childTnLst>
                                </p:cTn>
                              </p:par>
                            </p:childTnLst>
                          </p:cTn>
                        </p:par>
                        <p:par>
                          <p:cTn id="24" fill="hold">
                            <p:stCondLst>
                              <p:cond delay="2500"/>
                            </p:stCondLst>
                            <p:childTnLst>
                              <p:par>
                                <p:cTn id="25" presetID="1" presetClass="entr" presetSubtype="0" fill="hold" nodeType="afterEffect">
                                  <p:stCondLst>
                                    <p:cond delay="0"/>
                                  </p:stCondLst>
                                  <p:childTnLst>
                                    <p:set>
                                      <p:cBhvr>
                                        <p:cTn id="26" dur="1" fill="hold">
                                          <p:stCondLst>
                                            <p:cond delay="0"/>
                                          </p:stCondLst>
                                        </p:cTn>
                                        <p:tgtEl>
                                          <p:spTgt spid="303133">
                                            <p:txEl>
                                              <p:pRg st="0" end="0"/>
                                            </p:txEl>
                                          </p:spTgt>
                                        </p:tgtEl>
                                        <p:attrNameLst>
                                          <p:attrName>style.visibility</p:attrName>
                                        </p:attrNameLst>
                                      </p:cBhvr>
                                      <p:to>
                                        <p:strVal val="visible"/>
                                      </p:to>
                                    </p:set>
                                  </p:childTnLst>
                                </p:cTn>
                              </p:par>
                            </p:childTnLst>
                          </p:cTn>
                        </p:par>
                        <p:par>
                          <p:cTn id="27" fill="hold">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par>
                          <p:cTn id="31" fill="hold">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P spid="3" grpId="0" animBg="1"/>
      <p:bldP spid="303131" grpId="0"/>
      <p:bldP spid="303132" grpId="0"/>
      <p:bldP spid="4" grpId="0" animBg="1"/>
      <p:bldP spid="5" grpId="0" animBg="1"/>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ChangeArrowheads="1"/>
          </p:cNvSpPr>
          <p:nvPr>
            <p:ph type="title"/>
          </p:nvPr>
        </p:nvSpPr>
        <p:spPr/>
        <p:txBody>
          <a:bodyPr/>
          <a:lstStyle/>
          <a:p>
            <a:endParaRPr lang="en-US" smtClean="0"/>
          </a:p>
        </p:txBody>
      </p:sp>
      <p:sp>
        <p:nvSpPr>
          <p:cNvPr id="160770" name="Text Box 3"/>
          <p:cNvSpPr txBox="1">
            <a:spLocks noChangeArrowheads="1"/>
          </p:cNvSpPr>
          <p:nvPr/>
        </p:nvSpPr>
        <p:spPr bwMode="auto">
          <a:xfrm>
            <a:off x="1331913" y="549275"/>
            <a:ext cx="2447925" cy="928688"/>
          </a:xfrm>
          <a:prstGeom prst="rect">
            <a:avLst/>
          </a:prstGeom>
          <a:noFill/>
          <a:ln w="12700">
            <a:solidFill>
              <a:schemeClr val="tx1"/>
            </a:solidFill>
            <a:miter lim="800000"/>
            <a:headEnd/>
            <a:tailEnd/>
          </a:ln>
        </p:spPr>
        <p:txBody>
          <a:bodyPr>
            <a:spAutoFit/>
          </a:bodyPr>
          <a:lstStyle/>
          <a:p>
            <a:pPr algn="ctr" eaLnBrk="0" hangingPunct="0">
              <a:spcBef>
                <a:spcPct val="50000"/>
              </a:spcBef>
            </a:pPr>
            <a:r>
              <a:rPr lang="fr-FR"/>
              <a:t>An example of teaching material – YOU are the learners!</a:t>
            </a:r>
          </a:p>
        </p:txBody>
      </p:sp>
      <p:sp>
        <p:nvSpPr>
          <p:cNvPr id="160771" name="Rectangle 4"/>
          <p:cNvSpPr>
            <a:spLocks noChangeArrowheads="1"/>
          </p:cNvSpPr>
          <p:nvPr/>
        </p:nvSpPr>
        <p:spPr bwMode="auto">
          <a:xfrm>
            <a:off x="0" y="0"/>
            <a:ext cx="9144000" cy="342900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en-US"/>
          </a:p>
        </p:txBody>
      </p:sp>
      <p:sp>
        <p:nvSpPr>
          <p:cNvPr id="160772" name="Text Box 5"/>
          <p:cNvSpPr txBox="1">
            <a:spLocks noChangeArrowheads="1"/>
          </p:cNvSpPr>
          <p:nvPr/>
        </p:nvSpPr>
        <p:spPr bwMode="auto">
          <a:xfrm>
            <a:off x="431800" y="981075"/>
            <a:ext cx="2447925"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An example of a teaching material </a:t>
            </a:r>
            <a:br>
              <a:rPr lang="fr-FR" sz="2400">
                <a:solidFill>
                  <a:srgbClr val="F1FEF0"/>
                </a:solidFill>
              </a:rPr>
            </a:br>
            <a:r>
              <a:rPr lang="fr-FR" sz="2400">
                <a:solidFill>
                  <a:srgbClr val="F1FEF0"/>
                </a:solidFill>
              </a:rPr>
              <a:t>YOU are the learners!</a:t>
            </a:r>
          </a:p>
        </p:txBody>
      </p:sp>
      <p:sp>
        <p:nvSpPr>
          <p:cNvPr id="160773" name="Text Box 6"/>
          <p:cNvSpPr txBox="1">
            <a:spLocks noChangeArrowheads="1"/>
          </p:cNvSpPr>
          <p:nvPr/>
        </p:nvSpPr>
        <p:spPr bwMode="auto">
          <a:xfrm>
            <a:off x="3203575" y="981075"/>
            <a:ext cx="2808288"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What kind of knowledge / attitudes / skills  can be developed by this activity?</a:t>
            </a:r>
          </a:p>
        </p:txBody>
      </p:sp>
      <p:sp>
        <p:nvSpPr>
          <p:cNvPr id="160774" name="Text Box 7"/>
          <p:cNvSpPr txBox="1">
            <a:spLocks noChangeArrowheads="1"/>
          </p:cNvSpPr>
          <p:nvPr/>
        </p:nvSpPr>
        <p:spPr bwMode="auto">
          <a:xfrm>
            <a:off x="6372225" y="981075"/>
            <a:ext cx="2232025" cy="120015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i="1">
                <a:solidFill>
                  <a:srgbClr val="F1FEF0"/>
                </a:solidFill>
              </a:rPr>
              <a:t>FREPA –</a:t>
            </a:r>
            <a:r>
              <a:rPr lang="fr-FR" sz="2400">
                <a:solidFill>
                  <a:srgbClr val="F1FEF0"/>
                </a:solidFill>
              </a:rPr>
              <a:t> </a:t>
            </a:r>
            <a:r>
              <a:rPr lang="fr-FR" sz="2400" i="1">
                <a:solidFill>
                  <a:srgbClr val="F1FEF0"/>
                </a:solidFill>
              </a:rPr>
              <a:t>Competences and resources</a:t>
            </a:r>
          </a:p>
        </p:txBody>
      </p:sp>
      <p:sp>
        <p:nvSpPr>
          <p:cNvPr id="160775" name="AutoShape 8"/>
          <p:cNvSpPr>
            <a:spLocks noChangeArrowheads="1"/>
          </p:cNvSpPr>
          <p:nvPr/>
        </p:nvSpPr>
        <p:spPr bwMode="auto">
          <a:xfrm>
            <a:off x="2916238" y="16287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en-US"/>
          </a:p>
        </p:txBody>
      </p:sp>
      <p:sp>
        <p:nvSpPr>
          <p:cNvPr id="160776" name="AutoShape 9"/>
          <p:cNvSpPr>
            <a:spLocks noChangeArrowheads="1"/>
          </p:cNvSpPr>
          <p:nvPr/>
        </p:nvSpPr>
        <p:spPr bwMode="auto">
          <a:xfrm>
            <a:off x="6084888" y="16287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en-US"/>
          </a:p>
        </p:txBody>
      </p:sp>
      <p:sp>
        <p:nvSpPr>
          <p:cNvPr id="160777" name="Text Box 10"/>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8A5B5D27-6EA3-4053-A56C-44C400F28C66}" type="slidenum">
              <a:rPr lang="fr-FR" sz="2400" b="1">
                <a:solidFill>
                  <a:schemeClr val="accent2"/>
                </a:solidFill>
              </a:rPr>
              <a:pPr algn="ctr" eaLnBrk="0" hangingPunct="0">
                <a:spcBef>
                  <a:spcPct val="50000"/>
                </a:spcBef>
              </a:pPr>
              <a:t>71</a:t>
            </a:fld>
            <a:endParaRPr lang="fr-FR" sz="2400" b="1">
              <a:solidFill>
                <a:schemeClr val="accent2"/>
              </a:solidFill>
            </a:endParaRPr>
          </a:p>
        </p:txBody>
      </p:sp>
      <p:grpSp>
        <p:nvGrpSpPr>
          <p:cNvPr id="3" name="Group 23"/>
          <p:cNvGrpSpPr>
            <a:grpSpLocks/>
          </p:cNvGrpSpPr>
          <p:nvPr/>
        </p:nvGrpSpPr>
        <p:grpSpPr bwMode="auto">
          <a:xfrm>
            <a:off x="900113" y="5584825"/>
            <a:ext cx="2089150" cy="1273175"/>
            <a:chOff x="1156" y="3518"/>
            <a:chExt cx="1316" cy="802"/>
          </a:xfrm>
        </p:grpSpPr>
        <p:pic>
          <p:nvPicPr>
            <p:cNvPr id="160782" name="Picture 21"/>
            <p:cNvPicPr>
              <a:picLocks noChangeAspect="1" noChangeArrowheads="1"/>
            </p:cNvPicPr>
            <p:nvPr/>
          </p:nvPicPr>
          <p:blipFill>
            <a:blip r:embed="rId3"/>
            <a:srcRect/>
            <a:stretch>
              <a:fillRect/>
            </a:stretch>
          </p:blipFill>
          <p:spPr bwMode="auto">
            <a:xfrm>
              <a:off x="1837" y="3518"/>
              <a:ext cx="635" cy="802"/>
            </a:xfrm>
            <a:prstGeom prst="rect">
              <a:avLst/>
            </a:prstGeom>
            <a:noFill/>
            <a:ln w="9525">
              <a:noFill/>
              <a:miter lim="800000"/>
              <a:headEnd/>
              <a:tailEnd/>
            </a:ln>
          </p:spPr>
        </p:pic>
        <p:pic>
          <p:nvPicPr>
            <p:cNvPr id="160783" name="Picture 22"/>
            <p:cNvPicPr>
              <a:picLocks noChangeAspect="1" noChangeArrowheads="1"/>
            </p:cNvPicPr>
            <p:nvPr/>
          </p:nvPicPr>
          <p:blipFill>
            <a:blip r:embed="rId4"/>
            <a:srcRect/>
            <a:stretch>
              <a:fillRect/>
            </a:stretch>
          </p:blipFill>
          <p:spPr bwMode="auto">
            <a:xfrm>
              <a:off x="1156" y="3521"/>
              <a:ext cx="681" cy="799"/>
            </a:xfrm>
            <a:prstGeom prst="rect">
              <a:avLst/>
            </a:prstGeom>
            <a:noFill/>
            <a:ln w="9525">
              <a:noFill/>
              <a:miter lim="800000"/>
              <a:headEnd/>
              <a:tailEnd/>
            </a:ln>
          </p:spPr>
        </p:pic>
      </p:grpSp>
      <p:sp>
        <p:nvSpPr>
          <p:cNvPr id="102408" name="AutoShape 8"/>
          <p:cNvSpPr>
            <a:spLocks noChangeArrowheads="1"/>
          </p:cNvSpPr>
          <p:nvPr/>
        </p:nvSpPr>
        <p:spPr bwMode="auto">
          <a:xfrm flipH="1">
            <a:off x="0" y="3429000"/>
            <a:ext cx="5508625" cy="1728788"/>
          </a:xfrm>
          <a:prstGeom prst="wedgeEllipseCallout">
            <a:avLst>
              <a:gd name="adj1" fmla="val 26944"/>
              <a:gd name="adj2" fmla="val 73505"/>
            </a:avLst>
          </a:prstGeom>
          <a:solidFill>
            <a:schemeClr val="accent1"/>
          </a:solidFill>
          <a:ln w="9525">
            <a:solidFill>
              <a:schemeClr val="tx1"/>
            </a:solidFill>
            <a:miter lim="800000"/>
            <a:headEnd/>
            <a:tailEnd/>
          </a:ln>
        </p:spPr>
        <p:txBody>
          <a:bodyPr/>
          <a:lstStyle/>
          <a:p>
            <a:pPr algn="ctr" eaLnBrk="0" hangingPunct="0"/>
            <a:r>
              <a:rPr lang="en-US" sz="2000" b="1"/>
              <a:t>I find it very </a:t>
            </a:r>
            <a:r>
              <a:rPr lang="en-US" sz="2000" b="1">
                <a:solidFill>
                  <a:srgbClr val="0000CC"/>
                </a:solidFill>
              </a:rPr>
              <a:t>interesting for teachers!</a:t>
            </a:r>
            <a:r>
              <a:rPr lang="en-US" sz="2000" b="1"/>
              <a:t> They can specify their </a:t>
            </a:r>
            <a:r>
              <a:rPr lang="en-US" sz="2000" b="1">
                <a:solidFill>
                  <a:srgbClr val="0000CC"/>
                </a:solidFill>
              </a:rPr>
              <a:t>teaching objectives</a:t>
            </a:r>
            <a:r>
              <a:rPr lang="en-US" sz="2000" b="1"/>
              <a:t>, find further objectives…</a:t>
            </a:r>
          </a:p>
        </p:txBody>
      </p:sp>
      <p:sp>
        <p:nvSpPr>
          <p:cNvPr id="104475" name="AutoShape 27"/>
          <p:cNvSpPr>
            <a:spLocks noChangeArrowheads="1"/>
          </p:cNvSpPr>
          <p:nvPr/>
        </p:nvSpPr>
        <p:spPr bwMode="auto">
          <a:xfrm>
            <a:off x="3276600" y="5157788"/>
            <a:ext cx="1943100" cy="576262"/>
          </a:xfrm>
          <a:prstGeom prst="wedgeRoundRectCallout">
            <a:avLst>
              <a:gd name="adj1" fmla="val 74838"/>
              <a:gd name="adj2" fmla="val 5097"/>
              <a:gd name="adj3" fmla="val 16667"/>
            </a:avLst>
          </a:prstGeom>
          <a:solidFill>
            <a:srgbClr val="FFCCFF"/>
          </a:solidFill>
          <a:ln w="9525">
            <a:solidFill>
              <a:schemeClr val="tx1"/>
            </a:solidFill>
            <a:miter lim="800000"/>
            <a:headEnd/>
            <a:tailEnd/>
          </a:ln>
        </p:spPr>
        <p:txBody>
          <a:bodyPr/>
          <a:lstStyle/>
          <a:p>
            <a:pPr eaLnBrk="0" hangingPunct="0"/>
            <a:r>
              <a:rPr lang="en-US" sz="2000" b="1"/>
              <a:t>Of course!</a:t>
            </a:r>
          </a:p>
        </p:txBody>
      </p:sp>
      <p:sp>
        <p:nvSpPr>
          <p:cNvPr id="2" name="AutoShape 27"/>
          <p:cNvSpPr>
            <a:spLocks noChangeArrowheads="1"/>
          </p:cNvSpPr>
          <p:nvPr/>
        </p:nvSpPr>
        <p:spPr bwMode="auto">
          <a:xfrm>
            <a:off x="6516688" y="2708275"/>
            <a:ext cx="2592387" cy="2952750"/>
          </a:xfrm>
          <a:prstGeom prst="wedgeRoundRectCallout">
            <a:avLst>
              <a:gd name="adj1" fmla="val -71921"/>
              <a:gd name="adj2" fmla="val 37259"/>
              <a:gd name="adj3" fmla="val 16667"/>
            </a:avLst>
          </a:prstGeom>
          <a:solidFill>
            <a:srgbClr val="FFCCFF"/>
          </a:solidFill>
          <a:ln w="9525">
            <a:solidFill>
              <a:schemeClr val="tx1"/>
            </a:solidFill>
            <a:miter lim="800000"/>
            <a:headEnd/>
            <a:tailEnd/>
          </a:ln>
        </p:spPr>
        <p:txBody>
          <a:bodyPr/>
          <a:lstStyle/>
          <a:p>
            <a:pPr eaLnBrk="0" hangingPunct="0"/>
            <a:r>
              <a:rPr lang="en-US" sz="2000" b="1"/>
              <a:t>But </a:t>
            </a:r>
            <a:r>
              <a:rPr lang="en-US" sz="2000" b="1">
                <a:solidFill>
                  <a:srgbClr val="0000CC"/>
                </a:solidFill>
              </a:rPr>
              <a:t>also for curriculum/</a:t>
            </a:r>
            <a:br>
              <a:rPr lang="en-US" sz="2000" b="1">
                <a:solidFill>
                  <a:srgbClr val="0000CC"/>
                </a:solidFill>
              </a:rPr>
            </a:br>
            <a:r>
              <a:rPr lang="en-US" sz="2000" b="1">
                <a:solidFill>
                  <a:srgbClr val="0000CC"/>
                </a:solidFill>
              </a:rPr>
              <a:t>programme designers</a:t>
            </a:r>
            <a:r>
              <a:rPr lang="en-US" sz="2000" b="1"/>
              <a:t> and </a:t>
            </a:r>
            <a:r>
              <a:rPr lang="en-US" sz="2000" b="1">
                <a:solidFill>
                  <a:srgbClr val="0000CC"/>
                </a:solidFill>
              </a:rPr>
              <a:t>textbook writers</a:t>
            </a:r>
            <a:r>
              <a:rPr lang="en-US" sz="2000" b="1"/>
              <a:t>!</a:t>
            </a:r>
          </a:p>
          <a:p>
            <a:pPr eaLnBrk="0" hangingPunct="0"/>
            <a:r>
              <a:rPr lang="en-US" sz="2000" b="1"/>
              <a:t>They also need an organised list of possible objectives!</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22" presetClass="entr" presetSubtype="4" fill="hold" grpId="0" nodeType="afterEffect">
                                  <p:stCondLst>
                                    <p:cond delay="500"/>
                                  </p:stCondLst>
                                  <p:childTnLst>
                                    <p:set>
                                      <p:cBhvr>
                                        <p:cTn id="9" dur="1" fill="hold">
                                          <p:stCondLst>
                                            <p:cond delay="0"/>
                                          </p:stCondLst>
                                        </p:cTn>
                                        <p:tgtEl>
                                          <p:spTgt spid="102408"/>
                                        </p:tgtEl>
                                        <p:attrNameLst>
                                          <p:attrName>style.visibility</p:attrName>
                                        </p:attrNameLst>
                                      </p:cBhvr>
                                      <p:to>
                                        <p:strVal val="visible"/>
                                      </p:to>
                                    </p:set>
                                    <p:animEffect transition="in" filter="wipe(down)">
                                      <p:cBhvr>
                                        <p:cTn id="10" dur="500"/>
                                        <p:tgtEl>
                                          <p:spTgt spid="102408"/>
                                        </p:tgtEl>
                                      </p:cBhvr>
                                    </p:animEffect>
                                  </p:childTnLst>
                                </p:cTn>
                              </p:par>
                            </p:childTnLst>
                          </p:cTn>
                        </p:par>
                        <p:par>
                          <p:cTn id="11" fill="hold">
                            <p:stCondLst>
                              <p:cond delay="2000"/>
                            </p:stCondLst>
                            <p:childTnLst>
                              <p:par>
                                <p:cTn id="12" presetID="22" presetClass="entr" presetSubtype="2" fill="hold" grpId="0" nodeType="afterEffect">
                                  <p:stCondLst>
                                    <p:cond delay="2500"/>
                                  </p:stCondLst>
                                  <p:childTnLst>
                                    <p:set>
                                      <p:cBhvr>
                                        <p:cTn id="13" dur="1" fill="hold">
                                          <p:stCondLst>
                                            <p:cond delay="0"/>
                                          </p:stCondLst>
                                        </p:cTn>
                                        <p:tgtEl>
                                          <p:spTgt spid="104475"/>
                                        </p:tgtEl>
                                        <p:attrNameLst>
                                          <p:attrName>style.visibility</p:attrName>
                                        </p:attrNameLst>
                                      </p:cBhvr>
                                      <p:to>
                                        <p:strVal val="visible"/>
                                      </p:to>
                                    </p:set>
                                    <p:animEffect transition="in" filter="wipe(right)">
                                      <p:cBhvr>
                                        <p:cTn id="14" dur="500"/>
                                        <p:tgtEl>
                                          <p:spTgt spid="10447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P spid="104475" grpId="0" animBg="1"/>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ChangeArrowheads="1"/>
          </p:cNvSpPr>
          <p:nvPr>
            <p:ph type="title"/>
          </p:nvPr>
        </p:nvSpPr>
        <p:spPr/>
        <p:txBody>
          <a:bodyPr/>
          <a:lstStyle/>
          <a:p>
            <a:endParaRPr lang="en-US" smtClean="0"/>
          </a:p>
        </p:txBody>
      </p:sp>
      <p:sp>
        <p:nvSpPr>
          <p:cNvPr id="162818" name="Text Box 3"/>
          <p:cNvSpPr txBox="1">
            <a:spLocks noChangeArrowheads="1"/>
          </p:cNvSpPr>
          <p:nvPr/>
        </p:nvSpPr>
        <p:spPr bwMode="auto">
          <a:xfrm>
            <a:off x="1331913" y="549275"/>
            <a:ext cx="2447925" cy="928688"/>
          </a:xfrm>
          <a:prstGeom prst="rect">
            <a:avLst/>
          </a:prstGeom>
          <a:noFill/>
          <a:ln w="12700">
            <a:solidFill>
              <a:schemeClr val="tx1"/>
            </a:solidFill>
            <a:miter lim="800000"/>
            <a:headEnd/>
            <a:tailEnd/>
          </a:ln>
        </p:spPr>
        <p:txBody>
          <a:bodyPr>
            <a:spAutoFit/>
          </a:bodyPr>
          <a:lstStyle/>
          <a:p>
            <a:pPr algn="ctr" eaLnBrk="0" hangingPunct="0">
              <a:spcBef>
                <a:spcPct val="50000"/>
              </a:spcBef>
            </a:pPr>
            <a:r>
              <a:rPr lang="fr-FR"/>
              <a:t>An example of teaching material – YOU are the learners!</a:t>
            </a:r>
          </a:p>
        </p:txBody>
      </p:sp>
      <p:sp>
        <p:nvSpPr>
          <p:cNvPr id="162819" name="Rectangle 4"/>
          <p:cNvSpPr>
            <a:spLocks noChangeArrowheads="1"/>
          </p:cNvSpPr>
          <p:nvPr/>
        </p:nvSpPr>
        <p:spPr bwMode="auto">
          <a:xfrm>
            <a:off x="0" y="0"/>
            <a:ext cx="9144000" cy="342900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en-US"/>
          </a:p>
        </p:txBody>
      </p:sp>
      <p:sp>
        <p:nvSpPr>
          <p:cNvPr id="162820" name="Text Box 5"/>
          <p:cNvSpPr txBox="1">
            <a:spLocks noChangeArrowheads="1"/>
          </p:cNvSpPr>
          <p:nvPr/>
        </p:nvSpPr>
        <p:spPr bwMode="auto">
          <a:xfrm>
            <a:off x="431800" y="981075"/>
            <a:ext cx="2447925"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An example of a teaching material </a:t>
            </a:r>
            <a:br>
              <a:rPr lang="fr-FR" sz="2400">
                <a:solidFill>
                  <a:srgbClr val="F1FEF0"/>
                </a:solidFill>
              </a:rPr>
            </a:br>
            <a:r>
              <a:rPr lang="fr-FR" sz="2400">
                <a:solidFill>
                  <a:srgbClr val="F1FEF0"/>
                </a:solidFill>
              </a:rPr>
              <a:t>YOU are the learners!</a:t>
            </a:r>
          </a:p>
        </p:txBody>
      </p:sp>
      <p:sp>
        <p:nvSpPr>
          <p:cNvPr id="162821" name="Text Box 6"/>
          <p:cNvSpPr txBox="1">
            <a:spLocks noChangeArrowheads="1"/>
          </p:cNvSpPr>
          <p:nvPr/>
        </p:nvSpPr>
        <p:spPr bwMode="auto">
          <a:xfrm>
            <a:off x="3203575" y="981075"/>
            <a:ext cx="2808288"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What kind of knowledge / attitudes / skills  can be developed by this activity?</a:t>
            </a:r>
          </a:p>
        </p:txBody>
      </p:sp>
      <p:sp>
        <p:nvSpPr>
          <p:cNvPr id="162822" name="Text Box 7"/>
          <p:cNvSpPr txBox="1">
            <a:spLocks noChangeArrowheads="1"/>
          </p:cNvSpPr>
          <p:nvPr/>
        </p:nvSpPr>
        <p:spPr bwMode="auto">
          <a:xfrm>
            <a:off x="6372225" y="981075"/>
            <a:ext cx="2232025" cy="120015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i="1">
                <a:solidFill>
                  <a:srgbClr val="F1FEF0"/>
                </a:solidFill>
              </a:rPr>
              <a:t>FREPA –</a:t>
            </a:r>
            <a:r>
              <a:rPr lang="fr-FR" sz="2400">
                <a:solidFill>
                  <a:srgbClr val="F1FEF0"/>
                </a:solidFill>
              </a:rPr>
              <a:t> </a:t>
            </a:r>
            <a:r>
              <a:rPr lang="fr-FR" sz="2400" i="1">
                <a:solidFill>
                  <a:srgbClr val="F1FEF0"/>
                </a:solidFill>
              </a:rPr>
              <a:t>Competences and resources</a:t>
            </a:r>
          </a:p>
        </p:txBody>
      </p:sp>
      <p:sp>
        <p:nvSpPr>
          <p:cNvPr id="162823" name="AutoShape 8"/>
          <p:cNvSpPr>
            <a:spLocks noChangeArrowheads="1"/>
          </p:cNvSpPr>
          <p:nvPr/>
        </p:nvSpPr>
        <p:spPr bwMode="auto">
          <a:xfrm>
            <a:off x="2916238" y="16287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en-US"/>
          </a:p>
        </p:txBody>
      </p:sp>
      <p:sp>
        <p:nvSpPr>
          <p:cNvPr id="162824" name="AutoShape 9"/>
          <p:cNvSpPr>
            <a:spLocks noChangeArrowheads="1"/>
          </p:cNvSpPr>
          <p:nvPr/>
        </p:nvSpPr>
        <p:spPr bwMode="auto">
          <a:xfrm>
            <a:off x="6084888" y="16287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en-US"/>
          </a:p>
        </p:txBody>
      </p:sp>
      <p:sp>
        <p:nvSpPr>
          <p:cNvPr id="162825" name="Text Box 10"/>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DDCB5479-FD67-4133-A048-935916560E21}" type="slidenum">
              <a:rPr lang="fr-FR" sz="2400" b="1">
                <a:solidFill>
                  <a:schemeClr val="accent2"/>
                </a:solidFill>
              </a:rPr>
              <a:pPr algn="ctr" eaLnBrk="0" hangingPunct="0">
                <a:spcBef>
                  <a:spcPct val="50000"/>
                </a:spcBef>
              </a:pPr>
              <a:t>72</a:t>
            </a:fld>
            <a:endParaRPr lang="fr-FR" sz="2400" b="1">
              <a:solidFill>
                <a:schemeClr val="accent2"/>
              </a:solidFill>
            </a:endParaRPr>
          </a:p>
        </p:txBody>
      </p:sp>
      <p:sp>
        <p:nvSpPr>
          <p:cNvPr id="2" name="AutoShape 8"/>
          <p:cNvSpPr>
            <a:spLocks noChangeArrowheads="1"/>
          </p:cNvSpPr>
          <p:nvPr/>
        </p:nvSpPr>
        <p:spPr bwMode="auto">
          <a:xfrm flipH="1">
            <a:off x="1619250" y="3429000"/>
            <a:ext cx="3529013" cy="1800225"/>
          </a:xfrm>
          <a:prstGeom prst="wedgeEllipseCallout">
            <a:avLst>
              <a:gd name="adj1" fmla="val 15991"/>
              <a:gd name="adj2" fmla="val 66843"/>
            </a:avLst>
          </a:prstGeom>
          <a:solidFill>
            <a:schemeClr val="accent1"/>
          </a:solidFill>
          <a:ln w="9525">
            <a:solidFill>
              <a:schemeClr val="tx1"/>
            </a:solidFill>
            <a:miter lim="800000"/>
            <a:headEnd/>
            <a:tailEnd/>
          </a:ln>
        </p:spPr>
        <p:txBody>
          <a:bodyPr/>
          <a:lstStyle/>
          <a:p>
            <a:pPr algn="ctr" eaLnBrk="0" hangingPunct="0"/>
            <a:r>
              <a:rPr lang="en-US" sz="2000" b="1"/>
              <a:t>But why “</a:t>
            </a:r>
            <a:r>
              <a:rPr lang="en-US" sz="2000" b="1" i="1"/>
              <a:t>Competences</a:t>
            </a:r>
            <a:r>
              <a:rPr lang="en-US" sz="2000" b="1"/>
              <a:t>” and “</a:t>
            </a:r>
            <a:r>
              <a:rPr lang="en-US" sz="2000" b="1" i="1"/>
              <a:t>Resources</a:t>
            </a:r>
            <a:r>
              <a:rPr lang="en-US" sz="2000" b="1"/>
              <a:t>”? Isn’t it the same?</a:t>
            </a:r>
          </a:p>
        </p:txBody>
      </p:sp>
      <p:grpSp>
        <p:nvGrpSpPr>
          <p:cNvPr id="162827" name="Group 18"/>
          <p:cNvGrpSpPr>
            <a:grpSpLocks/>
          </p:cNvGrpSpPr>
          <p:nvPr/>
        </p:nvGrpSpPr>
        <p:grpSpPr bwMode="auto">
          <a:xfrm>
            <a:off x="900113" y="5584825"/>
            <a:ext cx="2089150" cy="1273175"/>
            <a:chOff x="1156" y="3518"/>
            <a:chExt cx="1316" cy="802"/>
          </a:xfrm>
        </p:grpSpPr>
        <p:pic>
          <p:nvPicPr>
            <p:cNvPr id="162831" name="Picture 19"/>
            <p:cNvPicPr>
              <a:picLocks noChangeAspect="1" noChangeArrowheads="1"/>
            </p:cNvPicPr>
            <p:nvPr/>
          </p:nvPicPr>
          <p:blipFill>
            <a:blip r:embed="rId3"/>
            <a:srcRect/>
            <a:stretch>
              <a:fillRect/>
            </a:stretch>
          </p:blipFill>
          <p:spPr bwMode="auto">
            <a:xfrm>
              <a:off x="1837" y="3518"/>
              <a:ext cx="635" cy="802"/>
            </a:xfrm>
            <a:prstGeom prst="rect">
              <a:avLst/>
            </a:prstGeom>
            <a:noFill/>
            <a:ln w="9525">
              <a:noFill/>
              <a:miter lim="800000"/>
              <a:headEnd/>
              <a:tailEnd/>
            </a:ln>
          </p:spPr>
        </p:pic>
        <p:pic>
          <p:nvPicPr>
            <p:cNvPr id="162832" name="Picture 20"/>
            <p:cNvPicPr>
              <a:picLocks noChangeAspect="1" noChangeArrowheads="1"/>
            </p:cNvPicPr>
            <p:nvPr/>
          </p:nvPicPr>
          <p:blipFill>
            <a:blip r:embed="rId4"/>
            <a:srcRect/>
            <a:stretch>
              <a:fillRect/>
            </a:stretch>
          </p:blipFill>
          <p:spPr bwMode="auto">
            <a:xfrm>
              <a:off x="1156" y="3521"/>
              <a:ext cx="681" cy="799"/>
            </a:xfrm>
            <a:prstGeom prst="rect">
              <a:avLst/>
            </a:prstGeom>
            <a:noFill/>
            <a:ln w="9525">
              <a:noFill/>
              <a:miter lim="800000"/>
              <a:headEnd/>
              <a:tailEnd/>
            </a:ln>
          </p:spPr>
        </p:pic>
      </p:grpSp>
      <p:sp>
        <p:nvSpPr>
          <p:cNvPr id="104475" name="AutoShape 27"/>
          <p:cNvSpPr>
            <a:spLocks noChangeArrowheads="1"/>
          </p:cNvSpPr>
          <p:nvPr/>
        </p:nvSpPr>
        <p:spPr bwMode="auto">
          <a:xfrm>
            <a:off x="6300788" y="3644900"/>
            <a:ext cx="2590800" cy="719138"/>
          </a:xfrm>
          <a:prstGeom prst="wedgeRoundRectCallout">
            <a:avLst>
              <a:gd name="adj1" fmla="val -57171"/>
              <a:gd name="adj2" fmla="val 133222"/>
              <a:gd name="adj3" fmla="val 16667"/>
            </a:avLst>
          </a:prstGeom>
          <a:solidFill>
            <a:srgbClr val="FFCCFF"/>
          </a:solidFill>
          <a:ln w="9525">
            <a:solidFill>
              <a:schemeClr val="tx1"/>
            </a:solidFill>
            <a:miter lim="800000"/>
            <a:headEnd/>
            <a:tailEnd/>
          </a:ln>
        </p:spPr>
        <p:txBody>
          <a:bodyPr/>
          <a:lstStyle/>
          <a:p>
            <a:pPr algn="ctr" eaLnBrk="0" hangingPunct="0"/>
            <a:r>
              <a:rPr lang="en-US" sz="2000" b="1"/>
              <a:t>It is under the tab </a:t>
            </a:r>
            <a:r>
              <a:rPr lang="en-US" sz="2000" b="1" i="1"/>
              <a:t>Key ideas</a:t>
            </a:r>
            <a:r>
              <a:rPr lang="en-US" sz="2000" b="1"/>
              <a:t>!</a:t>
            </a:r>
          </a:p>
        </p:txBody>
      </p:sp>
      <p:pic>
        <p:nvPicPr>
          <p:cNvPr id="162838" name="Picture 7"/>
          <p:cNvPicPr>
            <a:picLocks noChangeAspect="1" noChangeArrowheads="1"/>
          </p:cNvPicPr>
          <p:nvPr/>
        </p:nvPicPr>
        <p:blipFill>
          <a:blip r:embed="rId5"/>
          <a:srcRect/>
          <a:stretch>
            <a:fillRect/>
          </a:stretch>
        </p:blipFill>
        <p:spPr bwMode="auto">
          <a:xfrm>
            <a:off x="7667625" y="4797425"/>
            <a:ext cx="968375" cy="2060575"/>
          </a:xfrm>
          <a:prstGeom prst="rect">
            <a:avLst/>
          </a:prstGeom>
          <a:noFill/>
          <a:ln w="9525">
            <a:noFill/>
            <a:round/>
            <a:headEnd/>
            <a:tailEnd/>
          </a:ln>
        </p:spPr>
      </p:pic>
      <p:sp>
        <p:nvSpPr>
          <p:cNvPr id="102408" name="AutoShape 8"/>
          <p:cNvSpPr>
            <a:spLocks noChangeArrowheads="1"/>
          </p:cNvSpPr>
          <p:nvPr/>
        </p:nvSpPr>
        <p:spPr bwMode="auto">
          <a:xfrm flipH="1">
            <a:off x="2987675" y="5084763"/>
            <a:ext cx="3959225" cy="1773237"/>
          </a:xfrm>
          <a:prstGeom prst="wedgeEllipseCallout">
            <a:avLst>
              <a:gd name="adj1" fmla="val -78028"/>
              <a:gd name="adj2" fmla="val -28426"/>
            </a:avLst>
          </a:prstGeom>
          <a:solidFill>
            <a:schemeClr val="accent1"/>
          </a:solidFill>
          <a:ln w="9525">
            <a:solidFill>
              <a:schemeClr val="tx1"/>
            </a:solidFill>
            <a:miter lim="800000"/>
            <a:headEnd/>
            <a:tailEnd/>
          </a:ln>
        </p:spPr>
        <p:txBody>
          <a:bodyPr/>
          <a:lstStyle/>
          <a:p>
            <a:pPr algn="ctr" eaLnBrk="0" hangingPunct="0"/>
            <a:r>
              <a:rPr lang="en-US" sz="2000" b="1"/>
              <a:t>No!</a:t>
            </a:r>
          </a:p>
          <a:p>
            <a:pPr algn="ctr" eaLnBrk="0" hangingPunct="0"/>
            <a:r>
              <a:rPr lang="en-US" sz="2000" b="1"/>
              <a:t>Please, look at the explanation given  on the </a:t>
            </a:r>
            <a:r>
              <a:rPr lang="en-US" sz="2000" b="1">
                <a:hlinkClick r:id="rId6"/>
              </a:rPr>
              <a:t>FREPA Website</a:t>
            </a:r>
            <a:r>
              <a:rPr lang="en-US" sz="2000" b="1"/>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500"/>
                            </p:stCondLst>
                            <p:childTnLst>
                              <p:par>
                                <p:cTn id="9" presetID="53" presetClass="entr" presetSubtype="0" fill="hold" nodeType="afterEffect">
                                  <p:stCondLst>
                                    <p:cond delay="1500"/>
                                  </p:stCondLst>
                                  <p:childTnLst>
                                    <p:set>
                                      <p:cBhvr>
                                        <p:cTn id="10" dur="1" fill="hold">
                                          <p:stCondLst>
                                            <p:cond delay="0"/>
                                          </p:stCondLst>
                                        </p:cTn>
                                        <p:tgtEl>
                                          <p:spTgt spid="162838"/>
                                        </p:tgtEl>
                                        <p:attrNameLst>
                                          <p:attrName>style.visibility</p:attrName>
                                        </p:attrNameLst>
                                      </p:cBhvr>
                                      <p:to>
                                        <p:strVal val="visible"/>
                                      </p:to>
                                    </p:set>
                                    <p:anim calcmode="lin" valueType="num">
                                      <p:cBhvr>
                                        <p:cTn id="11" dur="500" fill="hold"/>
                                        <p:tgtEl>
                                          <p:spTgt spid="162838"/>
                                        </p:tgtEl>
                                        <p:attrNameLst>
                                          <p:attrName>ppt_w</p:attrName>
                                        </p:attrNameLst>
                                      </p:cBhvr>
                                      <p:tavLst>
                                        <p:tav tm="0">
                                          <p:val>
                                            <p:fltVal val="0"/>
                                          </p:val>
                                        </p:tav>
                                        <p:tav tm="100000">
                                          <p:val>
                                            <p:strVal val="#ppt_w"/>
                                          </p:val>
                                        </p:tav>
                                      </p:tavLst>
                                    </p:anim>
                                    <p:anim calcmode="lin" valueType="num">
                                      <p:cBhvr>
                                        <p:cTn id="12" dur="500" fill="hold"/>
                                        <p:tgtEl>
                                          <p:spTgt spid="162838"/>
                                        </p:tgtEl>
                                        <p:attrNameLst>
                                          <p:attrName>ppt_h</p:attrName>
                                        </p:attrNameLst>
                                      </p:cBhvr>
                                      <p:tavLst>
                                        <p:tav tm="0">
                                          <p:val>
                                            <p:fltVal val="0"/>
                                          </p:val>
                                        </p:tav>
                                        <p:tav tm="100000">
                                          <p:val>
                                            <p:strVal val="#ppt_h"/>
                                          </p:val>
                                        </p:tav>
                                      </p:tavLst>
                                    </p:anim>
                                    <p:animEffect transition="in" filter="fade">
                                      <p:cBhvr>
                                        <p:cTn id="13" dur="500"/>
                                        <p:tgtEl>
                                          <p:spTgt spid="162838"/>
                                        </p:tgtEl>
                                      </p:cBhvr>
                                    </p:animEffect>
                                  </p:childTnLst>
                                </p:cTn>
                              </p:par>
                            </p:childTnLst>
                          </p:cTn>
                        </p:par>
                        <p:par>
                          <p:cTn id="14" fill="hold">
                            <p:stCondLst>
                              <p:cond delay="3500"/>
                            </p:stCondLst>
                            <p:childTnLst>
                              <p:par>
                                <p:cTn id="15" presetID="22" presetClass="entr" presetSubtype="2" fill="hold" grpId="0" nodeType="afterEffect">
                                  <p:stCondLst>
                                    <p:cond delay="500"/>
                                  </p:stCondLst>
                                  <p:childTnLst>
                                    <p:set>
                                      <p:cBhvr>
                                        <p:cTn id="16" dur="1" fill="hold">
                                          <p:stCondLst>
                                            <p:cond delay="0"/>
                                          </p:stCondLst>
                                        </p:cTn>
                                        <p:tgtEl>
                                          <p:spTgt spid="102408"/>
                                        </p:tgtEl>
                                        <p:attrNameLst>
                                          <p:attrName>style.visibility</p:attrName>
                                        </p:attrNameLst>
                                      </p:cBhvr>
                                      <p:to>
                                        <p:strVal val="visible"/>
                                      </p:to>
                                    </p:set>
                                    <p:animEffect transition="in" filter="wipe(right)">
                                      <p:cBhvr>
                                        <p:cTn id="17" dur="1000"/>
                                        <p:tgtEl>
                                          <p:spTgt spid="102408"/>
                                        </p:tgtEl>
                                      </p:cBhvr>
                                    </p:animEffect>
                                  </p:childTnLst>
                                </p:cTn>
                              </p:par>
                            </p:childTnLst>
                          </p:cTn>
                        </p:par>
                        <p:par>
                          <p:cTn id="18" fill="hold">
                            <p:stCondLst>
                              <p:cond delay="5000"/>
                            </p:stCondLst>
                            <p:childTnLst>
                              <p:par>
                                <p:cTn id="19" presetID="22" presetClass="entr" presetSubtype="4" fill="hold" grpId="0" nodeType="afterEffect">
                                  <p:stCondLst>
                                    <p:cond delay="2500"/>
                                  </p:stCondLst>
                                  <p:childTnLst>
                                    <p:set>
                                      <p:cBhvr>
                                        <p:cTn id="20" dur="1" fill="hold">
                                          <p:stCondLst>
                                            <p:cond delay="0"/>
                                          </p:stCondLst>
                                        </p:cTn>
                                        <p:tgtEl>
                                          <p:spTgt spid="104475"/>
                                        </p:tgtEl>
                                        <p:attrNameLst>
                                          <p:attrName>style.visibility</p:attrName>
                                        </p:attrNameLst>
                                      </p:cBhvr>
                                      <p:to>
                                        <p:strVal val="visible"/>
                                      </p:to>
                                    </p:set>
                                    <p:animEffect transition="in" filter="wipe(down)">
                                      <p:cBhvr>
                                        <p:cTn id="21" dur="10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4475" grpId="0" animBg="1"/>
      <p:bldP spid="10240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p:txBody>
          <a:bodyPr/>
          <a:lstStyle/>
          <a:p>
            <a:endParaRPr lang="en-US" smtClean="0"/>
          </a:p>
        </p:txBody>
      </p:sp>
      <p:sp>
        <p:nvSpPr>
          <p:cNvPr id="164866" name="Text Box 3"/>
          <p:cNvSpPr txBox="1">
            <a:spLocks noChangeArrowheads="1"/>
          </p:cNvSpPr>
          <p:nvPr/>
        </p:nvSpPr>
        <p:spPr bwMode="auto">
          <a:xfrm>
            <a:off x="1331913" y="549275"/>
            <a:ext cx="2447925" cy="928688"/>
          </a:xfrm>
          <a:prstGeom prst="rect">
            <a:avLst/>
          </a:prstGeom>
          <a:noFill/>
          <a:ln w="12700">
            <a:solidFill>
              <a:schemeClr val="tx1"/>
            </a:solidFill>
            <a:miter lim="800000"/>
            <a:headEnd/>
            <a:tailEnd/>
          </a:ln>
        </p:spPr>
        <p:txBody>
          <a:bodyPr>
            <a:spAutoFit/>
          </a:bodyPr>
          <a:lstStyle/>
          <a:p>
            <a:pPr algn="ctr" eaLnBrk="0" hangingPunct="0">
              <a:spcBef>
                <a:spcPct val="50000"/>
              </a:spcBef>
            </a:pPr>
            <a:r>
              <a:rPr lang="fr-FR"/>
              <a:t>An example of teaching material – YOU are the learners!</a:t>
            </a:r>
          </a:p>
        </p:txBody>
      </p:sp>
      <p:sp>
        <p:nvSpPr>
          <p:cNvPr id="164867" name="Rectangle 4"/>
          <p:cNvSpPr>
            <a:spLocks noChangeArrowheads="1"/>
          </p:cNvSpPr>
          <p:nvPr/>
        </p:nvSpPr>
        <p:spPr bwMode="auto">
          <a:xfrm>
            <a:off x="0" y="0"/>
            <a:ext cx="9144000" cy="342900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en-US"/>
          </a:p>
        </p:txBody>
      </p:sp>
      <p:sp>
        <p:nvSpPr>
          <p:cNvPr id="164868" name="Text Box 5"/>
          <p:cNvSpPr txBox="1">
            <a:spLocks noChangeArrowheads="1"/>
          </p:cNvSpPr>
          <p:nvPr/>
        </p:nvSpPr>
        <p:spPr bwMode="auto">
          <a:xfrm>
            <a:off x="431800" y="981075"/>
            <a:ext cx="2447925"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An example of a teaching material </a:t>
            </a:r>
            <a:br>
              <a:rPr lang="fr-FR" sz="2400">
                <a:solidFill>
                  <a:srgbClr val="F1FEF0"/>
                </a:solidFill>
              </a:rPr>
            </a:br>
            <a:r>
              <a:rPr lang="fr-FR" sz="2400">
                <a:solidFill>
                  <a:srgbClr val="F1FEF0"/>
                </a:solidFill>
              </a:rPr>
              <a:t>YOU are the learners!</a:t>
            </a:r>
          </a:p>
        </p:txBody>
      </p:sp>
      <p:sp>
        <p:nvSpPr>
          <p:cNvPr id="164869" name="Text Box 6"/>
          <p:cNvSpPr txBox="1">
            <a:spLocks noChangeArrowheads="1"/>
          </p:cNvSpPr>
          <p:nvPr/>
        </p:nvSpPr>
        <p:spPr bwMode="auto">
          <a:xfrm>
            <a:off x="3203575" y="981075"/>
            <a:ext cx="2808288"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What kind of knowledge / attitudes / skills  can be developed by this activity?</a:t>
            </a:r>
          </a:p>
        </p:txBody>
      </p:sp>
      <p:sp>
        <p:nvSpPr>
          <p:cNvPr id="164870" name="Text Box 7"/>
          <p:cNvSpPr txBox="1">
            <a:spLocks noChangeArrowheads="1"/>
          </p:cNvSpPr>
          <p:nvPr/>
        </p:nvSpPr>
        <p:spPr bwMode="auto">
          <a:xfrm>
            <a:off x="6372225" y="981075"/>
            <a:ext cx="2232025" cy="120015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i="1">
                <a:solidFill>
                  <a:srgbClr val="F1FEF0"/>
                </a:solidFill>
              </a:rPr>
              <a:t>FREPA –</a:t>
            </a:r>
            <a:r>
              <a:rPr lang="fr-FR" sz="2400">
                <a:solidFill>
                  <a:srgbClr val="F1FEF0"/>
                </a:solidFill>
              </a:rPr>
              <a:t> </a:t>
            </a:r>
            <a:r>
              <a:rPr lang="fr-FR" sz="2400" i="1">
                <a:solidFill>
                  <a:srgbClr val="F1FEF0"/>
                </a:solidFill>
              </a:rPr>
              <a:t>Competences and resources</a:t>
            </a:r>
          </a:p>
        </p:txBody>
      </p:sp>
      <p:sp>
        <p:nvSpPr>
          <p:cNvPr id="164871" name="AutoShape 8"/>
          <p:cNvSpPr>
            <a:spLocks noChangeArrowheads="1"/>
          </p:cNvSpPr>
          <p:nvPr/>
        </p:nvSpPr>
        <p:spPr bwMode="auto">
          <a:xfrm>
            <a:off x="2916238" y="16287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en-US"/>
          </a:p>
        </p:txBody>
      </p:sp>
      <p:sp>
        <p:nvSpPr>
          <p:cNvPr id="164872" name="AutoShape 9"/>
          <p:cNvSpPr>
            <a:spLocks noChangeArrowheads="1"/>
          </p:cNvSpPr>
          <p:nvPr/>
        </p:nvSpPr>
        <p:spPr bwMode="auto">
          <a:xfrm>
            <a:off x="6084888" y="16287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en-US"/>
          </a:p>
        </p:txBody>
      </p:sp>
      <p:sp>
        <p:nvSpPr>
          <p:cNvPr id="164873" name="Text Box 10"/>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2C08E82C-1F84-4002-B389-02FBAE3979FB}" type="slidenum">
              <a:rPr lang="fr-FR" sz="2400" b="1">
                <a:solidFill>
                  <a:schemeClr val="accent2"/>
                </a:solidFill>
              </a:rPr>
              <a:pPr algn="ctr" eaLnBrk="0" hangingPunct="0">
                <a:spcBef>
                  <a:spcPct val="50000"/>
                </a:spcBef>
              </a:pPr>
              <a:t>73</a:t>
            </a:fld>
            <a:endParaRPr lang="fr-FR" sz="2400" b="1">
              <a:solidFill>
                <a:schemeClr val="accent2"/>
              </a:solidFill>
            </a:endParaRPr>
          </a:p>
        </p:txBody>
      </p:sp>
      <p:sp>
        <p:nvSpPr>
          <p:cNvPr id="102408" name="AutoShape 8"/>
          <p:cNvSpPr>
            <a:spLocks noChangeArrowheads="1"/>
          </p:cNvSpPr>
          <p:nvPr/>
        </p:nvSpPr>
        <p:spPr bwMode="auto">
          <a:xfrm flipH="1">
            <a:off x="0" y="3429000"/>
            <a:ext cx="3924300" cy="1800225"/>
          </a:xfrm>
          <a:prstGeom prst="wedgeEllipseCallout">
            <a:avLst>
              <a:gd name="adj1" fmla="val 19375"/>
              <a:gd name="adj2" fmla="val 66667"/>
            </a:avLst>
          </a:prstGeom>
          <a:solidFill>
            <a:schemeClr val="accent1"/>
          </a:solidFill>
          <a:ln w="9525">
            <a:solidFill>
              <a:schemeClr val="tx1"/>
            </a:solidFill>
            <a:miter lim="800000"/>
            <a:headEnd/>
            <a:tailEnd/>
          </a:ln>
        </p:spPr>
        <p:txBody>
          <a:bodyPr/>
          <a:lstStyle/>
          <a:p>
            <a:pPr algn="ctr" eaLnBrk="0" hangingPunct="0"/>
            <a:r>
              <a:rPr lang="en-US" sz="2000" b="1"/>
              <a:t>Another question:</a:t>
            </a:r>
            <a:br>
              <a:rPr lang="en-US" sz="2000" b="1"/>
            </a:br>
            <a:r>
              <a:rPr lang="en-US" sz="2000" b="1"/>
              <a:t>Can we find those descriptors on paper, or print them? </a:t>
            </a:r>
          </a:p>
        </p:txBody>
      </p:sp>
      <p:grpSp>
        <p:nvGrpSpPr>
          <p:cNvPr id="164875" name="Group 14"/>
          <p:cNvGrpSpPr>
            <a:grpSpLocks/>
          </p:cNvGrpSpPr>
          <p:nvPr/>
        </p:nvGrpSpPr>
        <p:grpSpPr bwMode="auto">
          <a:xfrm>
            <a:off x="900113" y="5584825"/>
            <a:ext cx="2089150" cy="1273175"/>
            <a:chOff x="1156" y="3518"/>
            <a:chExt cx="1316" cy="802"/>
          </a:xfrm>
        </p:grpSpPr>
        <p:pic>
          <p:nvPicPr>
            <p:cNvPr id="164883" name="Picture 15"/>
            <p:cNvPicPr>
              <a:picLocks noChangeAspect="1" noChangeArrowheads="1"/>
            </p:cNvPicPr>
            <p:nvPr/>
          </p:nvPicPr>
          <p:blipFill>
            <a:blip r:embed="rId3"/>
            <a:srcRect/>
            <a:stretch>
              <a:fillRect/>
            </a:stretch>
          </p:blipFill>
          <p:spPr bwMode="auto">
            <a:xfrm>
              <a:off x="1837" y="3518"/>
              <a:ext cx="635" cy="802"/>
            </a:xfrm>
            <a:prstGeom prst="rect">
              <a:avLst/>
            </a:prstGeom>
            <a:noFill/>
            <a:ln w="9525">
              <a:noFill/>
              <a:miter lim="800000"/>
              <a:headEnd/>
              <a:tailEnd/>
            </a:ln>
          </p:spPr>
        </p:pic>
        <p:pic>
          <p:nvPicPr>
            <p:cNvPr id="164884" name="Picture 16"/>
            <p:cNvPicPr>
              <a:picLocks noChangeAspect="1" noChangeArrowheads="1"/>
            </p:cNvPicPr>
            <p:nvPr/>
          </p:nvPicPr>
          <p:blipFill>
            <a:blip r:embed="rId4"/>
            <a:srcRect/>
            <a:stretch>
              <a:fillRect/>
            </a:stretch>
          </p:blipFill>
          <p:spPr bwMode="auto">
            <a:xfrm>
              <a:off x="1156" y="3521"/>
              <a:ext cx="681" cy="799"/>
            </a:xfrm>
            <a:prstGeom prst="rect">
              <a:avLst/>
            </a:prstGeom>
            <a:noFill/>
            <a:ln w="9525">
              <a:noFill/>
              <a:miter lim="800000"/>
              <a:headEnd/>
              <a:tailEnd/>
            </a:ln>
          </p:spPr>
        </p:pic>
      </p:grpSp>
      <p:sp>
        <p:nvSpPr>
          <p:cNvPr id="104475" name="AutoShape 27"/>
          <p:cNvSpPr>
            <a:spLocks noChangeArrowheads="1"/>
          </p:cNvSpPr>
          <p:nvPr/>
        </p:nvSpPr>
        <p:spPr bwMode="auto">
          <a:xfrm>
            <a:off x="6300788" y="3644900"/>
            <a:ext cx="2808287" cy="720725"/>
          </a:xfrm>
          <a:prstGeom prst="wedgeRoundRectCallout">
            <a:avLst>
              <a:gd name="adj1" fmla="val -51468"/>
              <a:gd name="adj2" fmla="val 132819"/>
              <a:gd name="adj3" fmla="val 16667"/>
            </a:avLst>
          </a:prstGeom>
          <a:solidFill>
            <a:srgbClr val="FFCCFF"/>
          </a:solidFill>
          <a:ln w="9525">
            <a:solidFill>
              <a:schemeClr val="tx1"/>
            </a:solidFill>
            <a:miter lim="800000"/>
            <a:headEnd/>
            <a:tailEnd/>
          </a:ln>
        </p:spPr>
        <p:txBody>
          <a:bodyPr/>
          <a:lstStyle/>
          <a:p>
            <a:pPr algn="ctr" eaLnBrk="0" hangingPunct="0"/>
            <a:r>
              <a:rPr lang="en-US" sz="2000" b="1"/>
              <a:t>This time under the tab </a:t>
            </a:r>
            <a:r>
              <a:rPr lang="en-US" sz="2000" b="1" i="1"/>
              <a:t>Components</a:t>
            </a:r>
            <a:r>
              <a:rPr lang="en-US" sz="2000" b="1"/>
              <a:t>!</a:t>
            </a:r>
          </a:p>
        </p:txBody>
      </p:sp>
      <p:sp>
        <p:nvSpPr>
          <p:cNvPr id="2" name="AutoShape 8"/>
          <p:cNvSpPr>
            <a:spLocks noChangeArrowheads="1"/>
          </p:cNvSpPr>
          <p:nvPr/>
        </p:nvSpPr>
        <p:spPr bwMode="auto">
          <a:xfrm flipH="1">
            <a:off x="0" y="3429000"/>
            <a:ext cx="3924300" cy="1800225"/>
          </a:xfrm>
          <a:prstGeom prst="wedgeEllipseCallout">
            <a:avLst>
              <a:gd name="adj1" fmla="val 19375"/>
              <a:gd name="adj2" fmla="val 66667"/>
            </a:avLst>
          </a:prstGeom>
          <a:solidFill>
            <a:schemeClr val="accent1"/>
          </a:solidFill>
          <a:ln w="9525">
            <a:solidFill>
              <a:schemeClr val="tx1"/>
            </a:solidFill>
            <a:miter lim="800000"/>
            <a:headEnd/>
            <a:tailEnd/>
          </a:ln>
        </p:spPr>
        <p:txBody>
          <a:bodyPr/>
          <a:lstStyle/>
          <a:p>
            <a:pPr algn="ctr" eaLnBrk="0" hangingPunct="0"/>
            <a:r>
              <a:rPr lang="en-US" sz="2000" b="1"/>
              <a:t>Another question:</a:t>
            </a:r>
            <a:br>
              <a:rPr lang="en-US" sz="2000" b="1"/>
            </a:br>
            <a:r>
              <a:rPr lang="en-US" sz="2000" b="1"/>
              <a:t>Can we find those descriptors on paper, or print them? </a:t>
            </a:r>
          </a:p>
        </p:txBody>
      </p:sp>
      <p:grpSp>
        <p:nvGrpSpPr>
          <p:cNvPr id="164878" name="Group 20"/>
          <p:cNvGrpSpPr>
            <a:grpSpLocks/>
          </p:cNvGrpSpPr>
          <p:nvPr/>
        </p:nvGrpSpPr>
        <p:grpSpPr bwMode="auto">
          <a:xfrm>
            <a:off x="900113" y="5584825"/>
            <a:ext cx="2089150" cy="1273175"/>
            <a:chOff x="1156" y="3518"/>
            <a:chExt cx="1316" cy="802"/>
          </a:xfrm>
        </p:grpSpPr>
        <p:pic>
          <p:nvPicPr>
            <p:cNvPr id="164881" name="Picture 21"/>
            <p:cNvPicPr>
              <a:picLocks noChangeAspect="1" noChangeArrowheads="1"/>
            </p:cNvPicPr>
            <p:nvPr/>
          </p:nvPicPr>
          <p:blipFill>
            <a:blip r:embed="rId3"/>
            <a:srcRect/>
            <a:stretch>
              <a:fillRect/>
            </a:stretch>
          </p:blipFill>
          <p:spPr bwMode="auto">
            <a:xfrm>
              <a:off x="1837" y="3518"/>
              <a:ext cx="635" cy="802"/>
            </a:xfrm>
            <a:prstGeom prst="rect">
              <a:avLst/>
            </a:prstGeom>
            <a:noFill/>
            <a:ln w="9525">
              <a:noFill/>
              <a:miter lim="800000"/>
              <a:headEnd/>
              <a:tailEnd/>
            </a:ln>
          </p:spPr>
        </p:pic>
        <p:pic>
          <p:nvPicPr>
            <p:cNvPr id="164882" name="Picture 22"/>
            <p:cNvPicPr>
              <a:picLocks noChangeAspect="1" noChangeArrowheads="1"/>
            </p:cNvPicPr>
            <p:nvPr/>
          </p:nvPicPr>
          <p:blipFill>
            <a:blip r:embed="rId4"/>
            <a:srcRect/>
            <a:stretch>
              <a:fillRect/>
            </a:stretch>
          </p:blipFill>
          <p:spPr bwMode="auto">
            <a:xfrm>
              <a:off x="1156" y="3521"/>
              <a:ext cx="681" cy="799"/>
            </a:xfrm>
            <a:prstGeom prst="rect">
              <a:avLst/>
            </a:prstGeom>
            <a:noFill/>
            <a:ln w="9525">
              <a:noFill/>
              <a:miter lim="800000"/>
              <a:headEnd/>
              <a:tailEnd/>
            </a:ln>
          </p:spPr>
        </p:pic>
      </p:grpSp>
      <p:sp>
        <p:nvSpPr>
          <p:cNvPr id="3" name="AutoShape 8"/>
          <p:cNvSpPr>
            <a:spLocks noChangeArrowheads="1"/>
          </p:cNvSpPr>
          <p:nvPr/>
        </p:nvSpPr>
        <p:spPr bwMode="auto">
          <a:xfrm flipH="1">
            <a:off x="2879725" y="4724400"/>
            <a:ext cx="3384550" cy="2133600"/>
          </a:xfrm>
          <a:prstGeom prst="wedgeEllipseCallout">
            <a:avLst>
              <a:gd name="adj1" fmla="val -97657"/>
              <a:gd name="adj2" fmla="val -15477"/>
            </a:avLst>
          </a:prstGeom>
          <a:solidFill>
            <a:schemeClr val="accent1"/>
          </a:solidFill>
          <a:ln w="9525">
            <a:solidFill>
              <a:schemeClr val="tx1"/>
            </a:solidFill>
            <a:miter lim="800000"/>
            <a:headEnd/>
            <a:tailEnd/>
          </a:ln>
        </p:spPr>
        <p:txBody>
          <a:bodyPr/>
          <a:lstStyle/>
          <a:p>
            <a:pPr algn="ctr" eaLnBrk="0" hangingPunct="0"/>
            <a:r>
              <a:rPr lang="en-US" b="1"/>
              <a:t>Yes! They are in the brochure </a:t>
            </a:r>
            <a:r>
              <a:rPr lang="en-US" b="1" i="1"/>
              <a:t>FREPA – Competences and resources</a:t>
            </a:r>
            <a:r>
              <a:rPr lang="en-US" b="1"/>
              <a:t>, also on the </a:t>
            </a:r>
            <a:r>
              <a:rPr lang="en-US" sz="2000" b="1">
                <a:hlinkClick r:id="rId5"/>
              </a:rPr>
              <a:t>FREPA Website</a:t>
            </a:r>
            <a:r>
              <a:rPr lang="en-US" sz="2000" b="1"/>
              <a:t>…</a:t>
            </a:r>
          </a:p>
        </p:txBody>
      </p:sp>
      <p:pic>
        <p:nvPicPr>
          <p:cNvPr id="164880" name="Picture 7"/>
          <p:cNvPicPr>
            <a:picLocks noChangeAspect="1" noChangeArrowheads="1"/>
          </p:cNvPicPr>
          <p:nvPr/>
        </p:nvPicPr>
        <p:blipFill>
          <a:blip r:embed="rId6"/>
          <a:srcRect/>
          <a:stretch>
            <a:fillRect/>
          </a:stretch>
        </p:blipFill>
        <p:spPr bwMode="auto">
          <a:xfrm>
            <a:off x="7667625" y="4797425"/>
            <a:ext cx="968375" cy="2060575"/>
          </a:xfrm>
          <a:prstGeom prst="rect">
            <a:avLst/>
          </a:prstGeom>
          <a:noFill/>
          <a:ln w="9525">
            <a:noFill/>
            <a:round/>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02408"/>
                                        </p:tgtEl>
                                        <p:attrNameLst>
                                          <p:attrName>style.visibility</p:attrName>
                                        </p:attrNameLst>
                                      </p:cBhvr>
                                      <p:to>
                                        <p:strVal val="visible"/>
                                      </p:to>
                                    </p:set>
                                    <p:animEffect transition="in" filter="wipe(down)">
                                      <p:cBhvr>
                                        <p:cTn id="7" dur="1000"/>
                                        <p:tgtEl>
                                          <p:spTgt spid="102408"/>
                                        </p:tgtEl>
                                      </p:cBhvr>
                                    </p:animEffect>
                                  </p:childTnLst>
                                </p:cTn>
                              </p:par>
                            </p:childTnLst>
                          </p:cTn>
                        </p:par>
                        <p:par>
                          <p:cTn id="8" fill="hold">
                            <p:stCondLst>
                              <p:cond delay="1500"/>
                            </p:stCondLst>
                            <p:childTnLst>
                              <p:par>
                                <p:cTn id="9" presetID="22" presetClass="entr" presetSubtype="2" fill="hold" grpId="0" nodeType="afterEffect">
                                  <p:stCondLst>
                                    <p:cond delay="300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1000"/>
                                        <p:tgtEl>
                                          <p:spTgt spid="3"/>
                                        </p:tgtEl>
                                      </p:cBhvr>
                                    </p:animEffect>
                                  </p:childTnLst>
                                </p:cTn>
                              </p:par>
                            </p:childTnLst>
                          </p:cTn>
                        </p:par>
                        <p:par>
                          <p:cTn id="12" fill="hold">
                            <p:stCondLst>
                              <p:cond delay="5500"/>
                            </p:stCondLst>
                            <p:childTnLst>
                              <p:par>
                                <p:cTn id="13" presetID="22" presetClass="entr" presetSubtype="4" fill="hold" grpId="0" nodeType="afterEffect">
                                  <p:stCondLst>
                                    <p:cond delay="2500"/>
                                  </p:stCondLst>
                                  <p:childTnLst>
                                    <p:set>
                                      <p:cBhvr>
                                        <p:cTn id="14" dur="1" fill="hold">
                                          <p:stCondLst>
                                            <p:cond delay="0"/>
                                          </p:stCondLst>
                                        </p:cTn>
                                        <p:tgtEl>
                                          <p:spTgt spid="104475"/>
                                        </p:tgtEl>
                                        <p:attrNameLst>
                                          <p:attrName>style.visibility</p:attrName>
                                        </p:attrNameLst>
                                      </p:cBhvr>
                                      <p:to>
                                        <p:strVal val="visible"/>
                                      </p:to>
                                    </p:set>
                                    <p:animEffect transition="in" filter="wipe(down)">
                                      <p:cBhvr>
                                        <p:cTn id="15" dur="1000"/>
                                        <p:tgtEl>
                                          <p:spTgt spid="104475"/>
                                        </p:tgtEl>
                                      </p:cBhvr>
                                    </p:animEffect>
                                  </p:childTnLst>
                                </p:cTn>
                              </p:par>
                            </p:childTnLst>
                          </p:cTn>
                        </p:par>
                        <p:par>
                          <p:cTn id="16" fill="hold">
                            <p:stCondLst>
                              <p:cond delay="9000"/>
                            </p:stCondLst>
                            <p:childTnLst>
                              <p:par>
                                <p:cTn id="17" presetID="22" presetClass="entr" presetSubtype="4" fill="hold" grpId="0"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P spid="104475" grpId="0" animBg="1"/>
      <p:bldP spid="2" grpId="0" animBg="1"/>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ext Box 10"/>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088209B0-824E-454C-A343-DDD56CC2F3C1}" type="slidenum">
              <a:rPr lang="fr-FR" sz="2400" b="1">
                <a:solidFill>
                  <a:schemeClr val="accent2"/>
                </a:solidFill>
              </a:rPr>
              <a:pPr algn="ctr" eaLnBrk="0" hangingPunct="0">
                <a:spcBef>
                  <a:spcPct val="50000"/>
                </a:spcBef>
              </a:pPr>
              <a:t>74</a:t>
            </a:fld>
            <a:endParaRPr lang="fr-FR" sz="2400" b="1">
              <a:solidFill>
                <a:schemeClr val="accent2"/>
              </a:solidFill>
            </a:endParaRPr>
          </a:p>
        </p:txBody>
      </p:sp>
      <p:sp>
        <p:nvSpPr>
          <p:cNvPr id="104475" name="AutoShape 27"/>
          <p:cNvSpPr>
            <a:spLocks noChangeArrowheads="1"/>
          </p:cNvSpPr>
          <p:nvPr/>
        </p:nvSpPr>
        <p:spPr bwMode="auto">
          <a:xfrm>
            <a:off x="6300788" y="3644900"/>
            <a:ext cx="2808287" cy="1008063"/>
          </a:xfrm>
          <a:prstGeom prst="wedgeRoundRectCallout">
            <a:avLst>
              <a:gd name="adj1" fmla="val -51468"/>
              <a:gd name="adj2" fmla="val 80708"/>
              <a:gd name="adj3" fmla="val 16667"/>
            </a:avLst>
          </a:prstGeom>
          <a:solidFill>
            <a:srgbClr val="FFCCFF"/>
          </a:solidFill>
          <a:ln w="9525">
            <a:solidFill>
              <a:schemeClr val="tx1"/>
            </a:solidFill>
            <a:miter lim="800000"/>
            <a:headEnd/>
            <a:tailEnd/>
          </a:ln>
        </p:spPr>
        <p:txBody>
          <a:bodyPr/>
          <a:lstStyle/>
          <a:p>
            <a:pPr algn="ctr" eaLnBrk="0" hangingPunct="0"/>
            <a:r>
              <a:rPr lang="en-US" sz="2000" b="1"/>
              <a:t>It can also be found under the tab </a:t>
            </a:r>
            <a:r>
              <a:rPr lang="en-US" sz="2000" b="1" i="1"/>
              <a:t>Components</a:t>
            </a:r>
            <a:r>
              <a:rPr lang="en-US" sz="2000" b="1"/>
              <a:t>!</a:t>
            </a:r>
          </a:p>
        </p:txBody>
      </p:sp>
      <p:sp>
        <p:nvSpPr>
          <p:cNvPr id="2" name="AutoShape 27"/>
          <p:cNvSpPr>
            <a:spLocks noChangeArrowheads="1"/>
          </p:cNvSpPr>
          <p:nvPr/>
        </p:nvSpPr>
        <p:spPr bwMode="auto">
          <a:xfrm>
            <a:off x="2268538" y="0"/>
            <a:ext cx="5688012" cy="2636838"/>
          </a:xfrm>
          <a:prstGeom prst="wedgeRoundRectCallout">
            <a:avLst>
              <a:gd name="adj1" fmla="val -61694"/>
              <a:gd name="adj2" fmla="val 114301"/>
              <a:gd name="adj3" fmla="val 16667"/>
            </a:avLst>
          </a:prstGeom>
          <a:solidFill>
            <a:srgbClr val="FFCCFF"/>
          </a:solidFill>
          <a:ln w="9525">
            <a:solidFill>
              <a:schemeClr val="tx1"/>
            </a:solidFill>
            <a:miter lim="800000"/>
            <a:headEnd/>
            <a:tailEnd/>
          </a:ln>
        </p:spPr>
        <p:txBody>
          <a:bodyPr/>
          <a:lstStyle/>
          <a:p>
            <a:pPr algn="ctr" eaLnBrk="0" hangingPunct="0"/>
            <a:r>
              <a:rPr lang="en-US" sz="2000" b="1"/>
              <a:t>And the FREPA Website also presents the </a:t>
            </a:r>
            <a:r>
              <a:rPr lang="en-US" sz="2000" b="1" i="1">
                <a:solidFill>
                  <a:srgbClr val="0000CC"/>
                </a:solidFill>
              </a:rPr>
              <a:t>descriptors of resources across the curriculum</a:t>
            </a:r>
            <a:r>
              <a:rPr lang="en-US" sz="2000" b="1"/>
              <a:t>!</a:t>
            </a:r>
          </a:p>
          <a:p>
            <a:pPr algn="ctr" eaLnBrk="0" hangingPunct="0"/>
            <a:r>
              <a:rPr lang="en-US" b="1"/>
              <a:t> </a:t>
            </a:r>
            <a:r>
              <a:rPr lang="en-US" sz="2000" b="1"/>
              <a:t>It</a:t>
            </a:r>
            <a:r>
              <a:rPr lang="en-US" sz="2000"/>
              <a:t> </a:t>
            </a:r>
            <a:r>
              <a:rPr lang="en-US" sz="2000" b="1"/>
              <a:t>reproduces each descriptor with an (approximate) indication of </a:t>
            </a:r>
            <a:r>
              <a:rPr lang="en-US" sz="2000" b="1">
                <a:solidFill>
                  <a:srgbClr val="0000CC"/>
                </a:solidFill>
              </a:rPr>
              <a:t>its relevance at different phases of the curriculum</a:t>
            </a:r>
            <a:r>
              <a:rPr lang="en-US" sz="2000" b="1"/>
              <a:t>.</a:t>
            </a:r>
          </a:p>
          <a:p>
            <a:pPr algn="ctr" eaLnBrk="0" hangingPunct="0"/>
            <a:r>
              <a:rPr lang="en-US" sz="2000" b="1">
                <a:hlinkClick r:id="rId3"/>
              </a:rPr>
              <a:t>Direct access</a:t>
            </a:r>
            <a:endParaRPr lang="en-US" sz="2000" b="1"/>
          </a:p>
          <a:p>
            <a:pPr algn="ctr" eaLnBrk="0" hangingPunct="0"/>
            <a:endParaRPr lang="en-US" sz="2000" b="1"/>
          </a:p>
        </p:txBody>
      </p:sp>
      <p:grpSp>
        <p:nvGrpSpPr>
          <p:cNvPr id="166916" name="Group 20"/>
          <p:cNvGrpSpPr>
            <a:grpSpLocks/>
          </p:cNvGrpSpPr>
          <p:nvPr/>
        </p:nvGrpSpPr>
        <p:grpSpPr bwMode="auto">
          <a:xfrm>
            <a:off x="900113" y="5584825"/>
            <a:ext cx="2089150" cy="1273175"/>
            <a:chOff x="1156" y="3518"/>
            <a:chExt cx="1316" cy="802"/>
          </a:xfrm>
        </p:grpSpPr>
        <p:pic>
          <p:nvPicPr>
            <p:cNvPr id="166917" name="Picture 21"/>
            <p:cNvPicPr>
              <a:picLocks noChangeAspect="1" noChangeArrowheads="1"/>
            </p:cNvPicPr>
            <p:nvPr/>
          </p:nvPicPr>
          <p:blipFill>
            <a:blip r:embed="rId4"/>
            <a:srcRect/>
            <a:stretch>
              <a:fillRect/>
            </a:stretch>
          </p:blipFill>
          <p:spPr bwMode="auto">
            <a:xfrm>
              <a:off x="1837" y="3518"/>
              <a:ext cx="635" cy="802"/>
            </a:xfrm>
            <a:prstGeom prst="rect">
              <a:avLst/>
            </a:prstGeom>
            <a:noFill/>
            <a:ln w="9525">
              <a:noFill/>
              <a:miter lim="800000"/>
              <a:headEnd/>
              <a:tailEnd/>
            </a:ln>
          </p:spPr>
        </p:pic>
        <p:pic>
          <p:nvPicPr>
            <p:cNvPr id="166918" name="Picture 22"/>
            <p:cNvPicPr>
              <a:picLocks noChangeAspect="1" noChangeArrowheads="1"/>
            </p:cNvPicPr>
            <p:nvPr/>
          </p:nvPicPr>
          <p:blipFill>
            <a:blip r:embed="rId5"/>
            <a:srcRect/>
            <a:stretch>
              <a:fillRect/>
            </a:stretch>
          </p:blipFill>
          <p:spPr bwMode="auto">
            <a:xfrm>
              <a:off x="1156" y="3521"/>
              <a:ext cx="681" cy="799"/>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500"/>
                            </p:stCondLst>
                            <p:childTnLst>
                              <p:par>
                                <p:cTn id="9" presetID="22" presetClass="entr" presetSubtype="8" fill="hold" grpId="0" nodeType="afterEffect">
                                  <p:stCondLst>
                                    <p:cond delay="3500"/>
                                  </p:stCondLst>
                                  <p:childTnLst>
                                    <p:set>
                                      <p:cBhvr>
                                        <p:cTn id="10" dur="1" fill="hold">
                                          <p:stCondLst>
                                            <p:cond delay="0"/>
                                          </p:stCondLst>
                                        </p:cTn>
                                        <p:tgtEl>
                                          <p:spTgt spid="104475"/>
                                        </p:tgtEl>
                                        <p:attrNameLst>
                                          <p:attrName>style.visibility</p:attrName>
                                        </p:attrNameLst>
                                      </p:cBhvr>
                                      <p:to>
                                        <p:strVal val="visible"/>
                                      </p:to>
                                    </p:set>
                                    <p:animEffect transition="in" filter="wipe(left)">
                                      <p:cBhvr>
                                        <p:cTn id="11" dur="10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8" name="AutoShape 8"/>
          <p:cNvSpPr>
            <a:spLocks noChangeArrowheads="1"/>
          </p:cNvSpPr>
          <p:nvPr/>
        </p:nvSpPr>
        <p:spPr bwMode="auto">
          <a:xfrm flipH="1">
            <a:off x="0" y="4365625"/>
            <a:ext cx="2339975" cy="863600"/>
          </a:xfrm>
          <a:prstGeom prst="wedgeEllipseCallout">
            <a:avLst>
              <a:gd name="adj1" fmla="val -10870"/>
              <a:gd name="adj2" fmla="val 84375"/>
            </a:avLst>
          </a:prstGeom>
          <a:solidFill>
            <a:schemeClr val="accent1"/>
          </a:solidFill>
          <a:ln w="9525">
            <a:solidFill>
              <a:schemeClr val="tx1"/>
            </a:solidFill>
            <a:miter lim="800000"/>
            <a:headEnd/>
            <a:tailEnd/>
          </a:ln>
        </p:spPr>
        <p:txBody>
          <a:bodyPr/>
          <a:lstStyle/>
          <a:p>
            <a:pPr algn="ctr" eaLnBrk="0" hangingPunct="0"/>
            <a:r>
              <a:rPr lang="en-US" sz="2000" b="1"/>
              <a:t>Very good indeed!? </a:t>
            </a:r>
          </a:p>
        </p:txBody>
      </p:sp>
      <p:grpSp>
        <p:nvGrpSpPr>
          <p:cNvPr id="168962" name="Group 7"/>
          <p:cNvGrpSpPr>
            <a:grpSpLocks/>
          </p:cNvGrpSpPr>
          <p:nvPr/>
        </p:nvGrpSpPr>
        <p:grpSpPr bwMode="auto">
          <a:xfrm>
            <a:off x="900113" y="5584825"/>
            <a:ext cx="2089150" cy="1273175"/>
            <a:chOff x="1156" y="3518"/>
            <a:chExt cx="1316" cy="802"/>
          </a:xfrm>
        </p:grpSpPr>
        <p:pic>
          <p:nvPicPr>
            <p:cNvPr id="168968" name="Picture 8"/>
            <p:cNvPicPr>
              <a:picLocks noChangeAspect="1" noChangeArrowheads="1"/>
            </p:cNvPicPr>
            <p:nvPr/>
          </p:nvPicPr>
          <p:blipFill>
            <a:blip r:embed="rId3"/>
            <a:srcRect/>
            <a:stretch>
              <a:fillRect/>
            </a:stretch>
          </p:blipFill>
          <p:spPr bwMode="auto">
            <a:xfrm>
              <a:off x="1837" y="3518"/>
              <a:ext cx="635" cy="802"/>
            </a:xfrm>
            <a:prstGeom prst="rect">
              <a:avLst/>
            </a:prstGeom>
            <a:noFill/>
            <a:ln w="9525">
              <a:noFill/>
              <a:miter lim="800000"/>
              <a:headEnd/>
              <a:tailEnd/>
            </a:ln>
          </p:spPr>
        </p:pic>
        <p:pic>
          <p:nvPicPr>
            <p:cNvPr id="168969" name="Picture 9"/>
            <p:cNvPicPr>
              <a:picLocks noChangeAspect="1" noChangeArrowheads="1"/>
            </p:cNvPicPr>
            <p:nvPr/>
          </p:nvPicPr>
          <p:blipFill>
            <a:blip r:embed="rId4"/>
            <a:srcRect/>
            <a:stretch>
              <a:fillRect/>
            </a:stretch>
          </p:blipFill>
          <p:spPr bwMode="auto">
            <a:xfrm>
              <a:off x="1156" y="3521"/>
              <a:ext cx="681" cy="799"/>
            </a:xfrm>
            <a:prstGeom prst="rect">
              <a:avLst/>
            </a:prstGeom>
            <a:noFill/>
            <a:ln w="9525">
              <a:noFill/>
              <a:miter lim="800000"/>
              <a:headEnd/>
              <a:tailEnd/>
            </a:ln>
          </p:spPr>
        </p:pic>
      </p:grpSp>
      <p:sp>
        <p:nvSpPr>
          <p:cNvPr id="2" name="AutoShape 8"/>
          <p:cNvSpPr>
            <a:spLocks noChangeArrowheads="1"/>
          </p:cNvSpPr>
          <p:nvPr/>
        </p:nvSpPr>
        <p:spPr bwMode="auto">
          <a:xfrm flipH="1">
            <a:off x="250825" y="0"/>
            <a:ext cx="5905500" cy="3716338"/>
          </a:xfrm>
          <a:prstGeom prst="wedgeEllipseCallout">
            <a:avLst>
              <a:gd name="adj1" fmla="val 12255"/>
              <a:gd name="adj2" fmla="val 97542"/>
            </a:avLst>
          </a:prstGeom>
          <a:solidFill>
            <a:schemeClr val="accent1"/>
          </a:solidFill>
          <a:ln w="9525">
            <a:solidFill>
              <a:schemeClr val="tx1"/>
            </a:solidFill>
            <a:miter lim="800000"/>
            <a:headEnd/>
            <a:tailEnd/>
          </a:ln>
        </p:spPr>
        <p:txBody>
          <a:bodyPr/>
          <a:lstStyle/>
          <a:p>
            <a:pPr algn="ctr" eaLnBrk="0" hangingPunct="0"/>
            <a:r>
              <a:rPr lang="en-US" sz="2000" b="1"/>
              <a:t>Yes!</a:t>
            </a:r>
          </a:p>
          <a:p>
            <a:pPr algn="ctr" eaLnBrk="0" hangingPunct="0"/>
            <a:r>
              <a:rPr lang="en-US" sz="2000" b="1"/>
              <a:t>But </a:t>
            </a:r>
            <a:r>
              <a:rPr lang="en-US" sz="2000" b="1">
                <a:solidFill>
                  <a:srgbClr val="0000CC"/>
                </a:solidFill>
              </a:rPr>
              <a:t>what can we do</a:t>
            </a:r>
            <a:r>
              <a:rPr lang="en-US" sz="2000" b="1"/>
              <a:t>, once we have discovered resources we find relevant for our learners among the FREPA descriptors?</a:t>
            </a:r>
          </a:p>
          <a:p>
            <a:pPr algn="ctr" eaLnBrk="0" hangingPunct="0"/>
            <a:r>
              <a:rPr lang="en-US" sz="2000" b="1">
                <a:solidFill>
                  <a:srgbClr val="0000CC"/>
                </a:solidFill>
              </a:rPr>
              <a:t>We need teaching materials</a:t>
            </a:r>
            <a:r>
              <a:rPr lang="en-US" sz="2000" b="1"/>
              <a:t> which enable us to help them to develop these interesting resources!</a:t>
            </a:r>
          </a:p>
        </p:txBody>
      </p:sp>
      <p:pic>
        <p:nvPicPr>
          <p:cNvPr id="168965" name="Picture 7"/>
          <p:cNvPicPr>
            <a:picLocks noChangeAspect="1" noChangeArrowheads="1"/>
          </p:cNvPicPr>
          <p:nvPr/>
        </p:nvPicPr>
        <p:blipFill>
          <a:blip r:embed="rId5"/>
          <a:srcRect/>
          <a:stretch>
            <a:fillRect/>
          </a:stretch>
        </p:blipFill>
        <p:spPr bwMode="auto">
          <a:xfrm>
            <a:off x="7667625" y="4797425"/>
            <a:ext cx="968375" cy="2060575"/>
          </a:xfrm>
          <a:prstGeom prst="rect">
            <a:avLst/>
          </a:prstGeom>
          <a:noFill/>
          <a:ln w="9525">
            <a:noFill/>
            <a:round/>
            <a:headEnd/>
            <a:tailEnd/>
          </a:ln>
        </p:spPr>
      </p:pic>
      <p:sp>
        <p:nvSpPr>
          <p:cNvPr id="3" name="AutoShape 8"/>
          <p:cNvSpPr>
            <a:spLocks noChangeArrowheads="1"/>
          </p:cNvSpPr>
          <p:nvPr/>
        </p:nvSpPr>
        <p:spPr bwMode="auto">
          <a:xfrm flipH="1">
            <a:off x="3563938" y="3789363"/>
            <a:ext cx="3959225" cy="1773237"/>
          </a:xfrm>
          <a:prstGeom prst="wedgeEllipseCallout">
            <a:avLst>
              <a:gd name="adj1" fmla="val -66440"/>
              <a:gd name="adj2" fmla="val 44625"/>
            </a:avLst>
          </a:prstGeom>
          <a:solidFill>
            <a:schemeClr val="accent1"/>
          </a:solidFill>
          <a:ln w="9525">
            <a:solidFill>
              <a:schemeClr val="tx1"/>
            </a:solidFill>
            <a:miter lim="800000"/>
            <a:headEnd/>
            <a:tailEnd/>
          </a:ln>
        </p:spPr>
        <p:txBody>
          <a:bodyPr/>
          <a:lstStyle/>
          <a:p>
            <a:pPr algn="ctr" eaLnBrk="0" hangingPunct="0"/>
            <a:r>
              <a:rPr lang="en-US" sz="2000" b="1"/>
              <a:t>You should first visit the database of </a:t>
            </a:r>
            <a:r>
              <a:rPr lang="en-US" sz="2000" b="1" i="1">
                <a:solidFill>
                  <a:srgbClr val="0000CC"/>
                </a:solidFill>
              </a:rPr>
              <a:t>Online teaching materials</a:t>
            </a:r>
            <a:r>
              <a:rPr lang="en-US" sz="2000" b="1"/>
              <a:t>! </a:t>
            </a:r>
          </a:p>
        </p:txBody>
      </p:sp>
      <p:sp>
        <p:nvSpPr>
          <p:cNvPr id="4" name="AutoShape 8"/>
          <p:cNvSpPr>
            <a:spLocks noChangeArrowheads="1"/>
          </p:cNvSpPr>
          <p:nvPr/>
        </p:nvSpPr>
        <p:spPr bwMode="auto">
          <a:xfrm flipH="1">
            <a:off x="6084888" y="188913"/>
            <a:ext cx="2663825" cy="647700"/>
          </a:xfrm>
          <a:prstGeom prst="wedgeEllipseCallout">
            <a:avLst>
              <a:gd name="adj1" fmla="val -27537"/>
              <a:gd name="adj2" fmla="val 653676"/>
            </a:avLst>
          </a:prstGeom>
          <a:solidFill>
            <a:schemeClr val="accent1"/>
          </a:solidFill>
          <a:ln w="9525">
            <a:solidFill>
              <a:schemeClr val="tx1"/>
            </a:solidFill>
            <a:miter lim="800000"/>
            <a:headEnd/>
            <a:tailEnd/>
          </a:ln>
        </p:spPr>
        <p:txBody>
          <a:bodyPr/>
          <a:lstStyle/>
          <a:p>
            <a:pPr algn="ctr" eaLnBrk="0" hangingPunct="0"/>
            <a:r>
              <a:rPr lang="en-US" sz="2000" b="1"/>
              <a:t>Be patient! </a:t>
            </a:r>
          </a:p>
        </p:txBody>
      </p:sp>
      <p:sp>
        <p:nvSpPr>
          <p:cNvPr id="168967" name="Text Box 15"/>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B1013AE0-E641-416C-AA3D-7E7A1D2E2D4C}" type="slidenum">
              <a:rPr lang="fr-FR" sz="2400" b="1">
                <a:solidFill>
                  <a:schemeClr val="accent2"/>
                </a:solidFill>
              </a:rPr>
              <a:pPr algn="ctr" eaLnBrk="0" hangingPunct="0">
                <a:spcBef>
                  <a:spcPct val="50000"/>
                </a:spcBef>
              </a:pPr>
              <a:t>75</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02408"/>
                                        </p:tgtEl>
                                        <p:attrNameLst>
                                          <p:attrName>style.visibility</p:attrName>
                                        </p:attrNameLst>
                                      </p:cBhvr>
                                      <p:to>
                                        <p:strVal val="visible"/>
                                      </p:to>
                                    </p:set>
                                    <p:animEffect transition="in" filter="wipe(down)">
                                      <p:cBhvr>
                                        <p:cTn id="7" dur="1000"/>
                                        <p:tgtEl>
                                          <p:spTgt spid="102408"/>
                                        </p:tgtEl>
                                      </p:cBhvr>
                                    </p:animEffect>
                                  </p:childTnLst>
                                </p:cTn>
                              </p:par>
                            </p:childTnLst>
                          </p:cTn>
                        </p:par>
                        <p:par>
                          <p:cTn id="8" fill="hold">
                            <p:stCondLst>
                              <p:cond delay="1500"/>
                            </p:stCondLst>
                            <p:childTnLst>
                              <p:par>
                                <p:cTn id="9" presetID="22" presetClass="entr" presetSubtype="4" fill="hold" grpId="0"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68965"/>
                                        </p:tgtEl>
                                        <p:attrNameLst>
                                          <p:attrName>style.visibility</p:attrName>
                                        </p:attrNameLst>
                                      </p:cBhvr>
                                      <p:to>
                                        <p:strVal val="visible"/>
                                      </p:to>
                                    </p:set>
                                    <p:anim calcmode="lin" valueType="num">
                                      <p:cBhvr>
                                        <p:cTn id="16" dur="1000" fill="hold"/>
                                        <p:tgtEl>
                                          <p:spTgt spid="168965"/>
                                        </p:tgtEl>
                                        <p:attrNameLst>
                                          <p:attrName>ppt_w</p:attrName>
                                        </p:attrNameLst>
                                      </p:cBhvr>
                                      <p:tavLst>
                                        <p:tav tm="0">
                                          <p:val>
                                            <p:strVal val="#ppt_w*0.70"/>
                                          </p:val>
                                        </p:tav>
                                        <p:tav tm="100000">
                                          <p:val>
                                            <p:strVal val="#ppt_w"/>
                                          </p:val>
                                        </p:tav>
                                      </p:tavLst>
                                    </p:anim>
                                    <p:anim calcmode="lin" valueType="num">
                                      <p:cBhvr>
                                        <p:cTn id="17" dur="1000" fill="hold"/>
                                        <p:tgtEl>
                                          <p:spTgt spid="168965"/>
                                        </p:tgtEl>
                                        <p:attrNameLst>
                                          <p:attrName>ppt_h</p:attrName>
                                        </p:attrNameLst>
                                      </p:cBhvr>
                                      <p:tavLst>
                                        <p:tav tm="0">
                                          <p:val>
                                            <p:strVal val="#ppt_h"/>
                                          </p:val>
                                        </p:tav>
                                        <p:tav tm="100000">
                                          <p:val>
                                            <p:strVal val="#ppt_h"/>
                                          </p:val>
                                        </p:tav>
                                      </p:tavLst>
                                    </p:anim>
                                    <p:animEffect transition="in" filter="fade">
                                      <p:cBhvr>
                                        <p:cTn id="18" dur="1000"/>
                                        <p:tgtEl>
                                          <p:spTgt spid="168965"/>
                                        </p:tgtEl>
                                      </p:cBhvr>
                                    </p:animEffect>
                                  </p:childTnLst>
                                </p:cTn>
                              </p:par>
                            </p:childTnLst>
                          </p:cTn>
                        </p:par>
                        <p:par>
                          <p:cTn id="19" fill="hold">
                            <p:stCondLst>
                              <p:cond delay="1000"/>
                            </p:stCondLst>
                            <p:childTnLst>
                              <p:par>
                                <p:cTn id="20" presetID="22" presetClass="entr" presetSubtype="2" fill="hold" grpId="0" nodeType="afterEffect">
                                  <p:stCondLst>
                                    <p:cond delay="500"/>
                                  </p:stCondLst>
                                  <p:childTnLst>
                                    <p:set>
                                      <p:cBhvr>
                                        <p:cTn id="21" dur="1" fill="hold">
                                          <p:stCondLst>
                                            <p:cond delay="0"/>
                                          </p:stCondLst>
                                        </p:cTn>
                                        <p:tgtEl>
                                          <p:spTgt spid="4"/>
                                        </p:tgtEl>
                                        <p:attrNameLst>
                                          <p:attrName>style.visibility</p:attrName>
                                        </p:attrNameLst>
                                      </p:cBhvr>
                                      <p:to>
                                        <p:strVal val="visible"/>
                                      </p:to>
                                    </p:set>
                                    <p:animEffect transition="in" filter="wipe(right)">
                                      <p:cBhvr>
                                        <p:cTn id="22" dur="2000"/>
                                        <p:tgtEl>
                                          <p:spTgt spid="4"/>
                                        </p:tgtEl>
                                      </p:cBhvr>
                                    </p:animEffect>
                                  </p:childTnLst>
                                </p:cTn>
                              </p:par>
                            </p:childTnLst>
                          </p:cTn>
                        </p:par>
                        <p:par>
                          <p:cTn id="23" fill="hold">
                            <p:stCondLst>
                              <p:cond delay="3500"/>
                            </p:stCondLst>
                            <p:childTnLst>
                              <p:par>
                                <p:cTn id="24" presetID="22" presetClass="entr" presetSubtype="2" fill="hold" grpId="0" nodeType="afterEffect">
                                  <p:stCondLst>
                                    <p:cond delay="100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P spid="2" grpId="0" animBg="1"/>
      <p:bldP spid="3" grpId="0" animBg="1"/>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009" name="Group 3"/>
          <p:cNvGrpSpPr>
            <a:grpSpLocks/>
          </p:cNvGrpSpPr>
          <p:nvPr/>
        </p:nvGrpSpPr>
        <p:grpSpPr bwMode="auto">
          <a:xfrm>
            <a:off x="900113" y="5584825"/>
            <a:ext cx="2089150" cy="1273175"/>
            <a:chOff x="1156" y="3518"/>
            <a:chExt cx="1316" cy="802"/>
          </a:xfrm>
        </p:grpSpPr>
        <p:pic>
          <p:nvPicPr>
            <p:cNvPr id="171014" name="Picture 4"/>
            <p:cNvPicPr>
              <a:picLocks noChangeAspect="1" noChangeArrowheads="1"/>
            </p:cNvPicPr>
            <p:nvPr/>
          </p:nvPicPr>
          <p:blipFill>
            <a:blip r:embed="rId3"/>
            <a:srcRect/>
            <a:stretch>
              <a:fillRect/>
            </a:stretch>
          </p:blipFill>
          <p:spPr bwMode="auto">
            <a:xfrm>
              <a:off x="1837" y="3518"/>
              <a:ext cx="635" cy="802"/>
            </a:xfrm>
            <a:prstGeom prst="rect">
              <a:avLst/>
            </a:prstGeom>
            <a:noFill/>
            <a:ln w="9525">
              <a:noFill/>
              <a:miter lim="800000"/>
              <a:headEnd/>
              <a:tailEnd/>
            </a:ln>
          </p:spPr>
        </p:pic>
        <p:pic>
          <p:nvPicPr>
            <p:cNvPr id="171015" name="Picture 5"/>
            <p:cNvPicPr>
              <a:picLocks noChangeAspect="1" noChangeArrowheads="1"/>
            </p:cNvPicPr>
            <p:nvPr/>
          </p:nvPicPr>
          <p:blipFill>
            <a:blip r:embed="rId4"/>
            <a:srcRect/>
            <a:stretch>
              <a:fillRect/>
            </a:stretch>
          </p:blipFill>
          <p:spPr bwMode="auto">
            <a:xfrm>
              <a:off x="1156" y="3521"/>
              <a:ext cx="681" cy="799"/>
            </a:xfrm>
            <a:prstGeom prst="rect">
              <a:avLst/>
            </a:prstGeom>
            <a:noFill/>
            <a:ln w="9525">
              <a:noFill/>
              <a:miter lim="800000"/>
              <a:headEnd/>
              <a:tailEnd/>
            </a:ln>
          </p:spPr>
        </p:pic>
      </p:grpSp>
      <p:pic>
        <p:nvPicPr>
          <p:cNvPr id="171010" name="Picture 7"/>
          <p:cNvPicPr>
            <a:picLocks noChangeAspect="1" noChangeArrowheads="1"/>
          </p:cNvPicPr>
          <p:nvPr/>
        </p:nvPicPr>
        <p:blipFill>
          <a:blip r:embed="rId5"/>
          <a:srcRect/>
          <a:stretch>
            <a:fillRect/>
          </a:stretch>
        </p:blipFill>
        <p:spPr bwMode="auto">
          <a:xfrm>
            <a:off x="7635875" y="4797425"/>
            <a:ext cx="968375" cy="2060575"/>
          </a:xfrm>
          <a:prstGeom prst="rect">
            <a:avLst/>
          </a:prstGeom>
          <a:noFill/>
          <a:ln w="9525">
            <a:noFill/>
            <a:round/>
            <a:headEnd/>
            <a:tailEnd/>
          </a:ln>
        </p:spPr>
      </p:pic>
      <p:sp>
        <p:nvSpPr>
          <p:cNvPr id="104475" name="AutoShape 27"/>
          <p:cNvSpPr>
            <a:spLocks noChangeArrowheads="1"/>
          </p:cNvSpPr>
          <p:nvPr/>
        </p:nvSpPr>
        <p:spPr bwMode="auto">
          <a:xfrm>
            <a:off x="1619250" y="4365625"/>
            <a:ext cx="2952750" cy="1008063"/>
          </a:xfrm>
          <a:prstGeom prst="wedgeRoundRectCallout">
            <a:avLst>
              <a:gd name="adj1" fmla="val 95644"/>
              <a:gd name="adj2" fmla="val 47796"/>
              <a:gd name="adj3" fmla="val 16667"/>
            </a:avLst>
          </a:prstGeom>
          <a:solidFill>
            <a:srgbClr val="FFCCFF"/>
          </a:solidFill>
          <a:ln w="9525">
            <a:solidFill>
              <a:schemeClr val="tx1"/>
            </a:solidFill>
            <a:miter lim="800000"/>
            <a:headEnd/>
            <a:tailEnd/>
          </a:ln>
        </p:spPr>
        <p:txBody>
          <a:bodyPr/>
          <a:lstStyle/>
          <a:p>
            <a:pPr algn="ctr" eaLnBrk="0" hangingPunct="0"/>
            <a:r>
              <a:rPr lang="en-US" sz="2000" b="1"/>
              <a:t>(It can also be found under the tab </a:t>
            </a:r>
            <a:r>
              <a:rPr lang="en-US" sz="2000" b="1" i="1"/>
              <a:t>Teaching materials</a:t>
            </a:r>
            <a:r>
              <a:rPr lang="en-US" sz="2000" b="1"/>
              <a:t>!)</a:t>
            </a:r>
          </a:p>
        </p:txBody>
      </p:sp>
      <p:sp>
        <p:nvSpPr>
          <p:cNvPr id="102408" name="AutoShape 8"/>
          <p:cNvSpPr>
            <a:spLocks noChangeArrowheads="1"/>
          </p:cNvSpPr>
          <p:nvPr/>
        </p:nvSpPr>
        <p:spPr bwMode="auto">
          <a:xfrm flipH="1">
            <a:off x="466725" y="0"/>
            <a:ext cx="8677275" cy="4437063"/>
          </a:xfrm>
          <a:prstGeom prst="wedgeEllipseCallout">
            <a:avLst>
              <a:gd name="adj1" fmla="val -36810"/>
              <a:gd name="adj2" fmla="val 60125"/>
            </a:avLst>
          </a:prstGeom>
          <a:solidFill>
            <a:schemeClr val="accent1"/>
          </a:solidFill>
          <a:ln w="9525">
            <a:solidFill>
              <a:schemeClr val="tx1"/>
            </a:solidFill>
            <a:miter lim="800000"/>
            <a:headEnd/>
            <a:tailEnd/>
          </a:ln>
        </p:spPr>
        <p:txBody>
          <a:bodyPr/>
          <a:lstStyle/>
          <a:p>
            <a:pPr eaLnBrk="0" hangingPunct="0"/>
            <a:r>
              <a:rPr lang="en-US" sz="3200" b="1">
                <a:solidFill>
                  <a:srgbClr val="0000CC"/>
                </a:solidFill>
              </a:rPr>
              <a:t>1</a:t>
            </a:r>
            <a:r>
              <a:rPr lang="en-US" sz="2000" b="1">
                <a:solidFill>
                  <a:srgbClr val="0000CC"/>
                </a:solidFill>
              </a:rPr>
              <a:t>-  First find an answer to the question</a:t>
            </a:r>
            <a:r>
              <a:rPr lang="en-US" sz="2000" b="1"/>
              <a:t> </a:t>
            </a:r>
            <a:r>
              <a:rPr lang="en-US" sz="2000" b="1" i="1">
                <a:hlinkClick r:id="rId6"/>
              </a:rPr>
              <a:t>Which teaching materials are available? </a:t>
            </a:r>
            <a:r>
              <a:rPr lang="en-US" sz="2000" b="1" i="1"/>
              <a:t/>
            </a:r>
            <a:br>
              <a:rPr lang="en-US" sz="2000" b="1" i="1"/>
            </a:br>
            <a:r>
              <a:rPr lang="en-US" b="1"/>
              <a:t>(</a:t>
            </a:r>
            <a:r>
              <a:rPr lang="en-US" b="1">
                <a:solidFill>
                  <a:srgbClr val="CC3300"/>
                </a:solidFill>
              </a:rPr>
              <a:t>Please, come back here</a:t>
            </a:r>
            <a:r>
              <a:rPr lang="en-US" b="1"/>
              <a:t> after having done this!)</a:t>
            </a:r>
          </a:p>
          <a:p>
            <a:pPr eaLnBrk="0" hangingPunct="0"/>
            <a:endParaRPr lang="en-US" b="1"/>
          </a:p>
          <a:p>
            <a:pPr eaLnBrk="0" hangingPunct="0"/>
            <a:endParaRPr lang="en-US" sz="2000" b="1"/>
          </a:p>
        </p:txBody>
      </p:sp>
      <p:sp>
        <p:nvSpPr>
          <p:cNvPr id="171013" name="Text Box 12"/>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33B747CD-5019-4970-8DD1-92287C8D3930}" type="slidenum">
              <a:rPr lang="fr-FR" sz="2400" b="1">
                <a:solidFill>
                  <a:schemeClr val="accent2"/>
                </a:solidFill>
              </a:rPr>
              <a:pPr algn="ctr" eaLnBrk="0" hangingPunct="0">
                <a:spcBef>
                  <a:spcPct val="50000"/>
                </a:spcBef>
              </a:pPr>
              <a:t>76</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02408"/>
                                        </p:tgtEl>
                                        <p:attrNameLst>
                                          <p:attrName>style.visibility</p:attrName>
                                        </p:attrNameLst>
                                      </p:cBhvr>
                                      <p:to>
                                        <p:strVal val="visible"/>
                                      </p:to>
                                    </p:set>
                                    <p:animEffect transition="in" filter="wipe(up)">
                                      <p:cBhvr>
                                        <p:cTn id="7" dur="2000"/>
                                        <p:tgtEl>
                                          <p:spTgt spid="102408"/>
                                        </p:tgtEl>
                                      </p:cBhvr>
                                    </p:animEffect>
                                  </p:childTnLst>
                                </p:cTn>
                              </p:par>
                            </p:childTnLst>
                          </p:cTn>
                        </p:par>
                        <p:par>
                          <p:cTn id="8" fill="hold">
                            <p:stCondLst>
                              <p:cond delay="2500"/>
                            </p:stCondLst>
                            <p:childTnLst>
                              <p:par>
                                <p:cTn id="9" presetID="22" presetClass="entr" presetSubtype="2" fill="hold" grpId="0" nodeType="afterEffect">
                                  <p:stCondLst>
                                    <p:cond delay="2500"/>
                                  </p:stCondLst>
                                  <p:childTnLst>
                                    <p:set>
                                      <p:cBhvr>
                                        <p:cTn id="10" dur="1" fill="hold">
                                          <p:stCondLst>
                                            <p:cond delay="0"/>
                                          </p:stCondLst>
                                        </p:cTn>
                                        <p:tgtEl>
                                          <p:spTgt spid="104475"/>
                                        </p:tgtEl>
                                        <p:attrNameLst>
                                          <p:attrName>style.visibility</p:attrName>
                                        </p:attrNameLst>
                                      </p:cBhvr>
                                      <p:to>
                                        <p:strVal val="visible"/>
                                      </p:to>
                                    </p:set>
                                    <p:animEffect transition="in" filter="wipe(right)">
                                      <p:cBhvr>
                                        <p:cTn id="11" dur="10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10240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057" name="Group 2"/>
          <p:cNvGrpSpPr>
            <a:grpSpLocks/>
          </p:cNvGrpSpPr>
          <p:nvPr/>
        </p:nvGrpSpPr>
        <p:grpSpPr bwMode="auto">
          <a:xfrm>
            <a:off x="900113" y="5584825"/>
            <a:ext cx="2089150" cy="1273175"/>
            <a:chOff x="1156" y="3518"/>
            <a:chExt cx="1316" cy="802"/>
          </a:xfrm>
        </p:grpSpPr>
        <p:pic>
          <p:nvPicPr>
            <p:cNvPr id="173062" name="Picture 3"/>
            <p:cNvPicPr>
              <a:picLocks noChangeAspect="1" noChangeArrowheads="1"/>
            </p:cNvPicPr>
            <p:nvPr/>
          </p:nvPicPr>
          <p:blipFill>
            <a:blip r:embed="rId3"/>
            <a:srcRect/>
            <a:stretch>
              <a:fillRect/>
            </a:stretch>
          </p:blipFill>
          <p:spPr bwMode="auto">
            <a:xfrm>
              <a:off x="1837" y="3518"/>
              <a:ext cx="635" cy="802"/>
            </a:xfrm>
            <a:prstGeom prst="rect">
              <a:avLst/>
            </a:prstGeom>
            <a:noFill/>
            <a:ln w="9525">
              <a:noFill/>
              <a:miter lim="800000"/>
              <a:headEnd/>
              <a:tailEnd/>
            </a:ln>
          </p:spPr>
        </p:pic>
        <p:pic>
          <p:nvPicPr>
            <p:cNvPr id="173063" name="Picture 4"/>
            <p:cNvPicPr>
              <a:picLocks noChangeAspect="1" noChangeArrowheads="1"/>
            </p:cNvPicPr>
            <p:nvPr/>
          </p:nvPicPr>
          <p:blipFill>
            <a:blip r:embed="rId4"/>
            <a:srcRect/>
            <a:stretch>
              <a:fillRect/>
            </a:stretch>
          </p:blipFill>
          <p:spPr bwMode="auto">
            <a:xfrm>
              <a:off x="1156" y="3521"/>
              <a:ext cx="681" cy="799"/>
            </a:xfrm>
            <a:prstGeom prst="rect">
              <a:avLst/>
            </a:prstGeom>
            <a:noFill/>
            <a:ln w="9525">
              <a:noFill/>
              <a:miter lim="800000"/>
              <a:headEnd/>
              <a:tailEnd/>
            </a:ln>
          </p:spPr>
        </p:pic>
      </p:grpSp>
      <p:pic>
        <p:nvPicPr>
          <p:cNvPr id="173058" name="Picture 7"/>
          <p:cNvPicPr>
            <a:picLocks noChangeAspect="1" noChangeArrowheads="1"/>
          </p:cNvPicPr>
          <p:nvPr/>
        </p:nvPicPr>
        <p:blipFill>
          <a:blip r:embed="rId5"/>
          <a:srcRect/>
          <a:stretch>
            <a:fillRect/>
          </a:stretch>
        </p:blipFill>
        <p:spPr bwMode="auto">
          <a:xfrm>
            <a:off x="7635875" y="4797425"/>
            <a:ext cx="968375" cy="2060575"/>
          </a:xfrm>
          <a:prstGeom prst="rect">
            <a:avLst/>
          </a:prstGeom>
          <a:noFill/>
          <a:ln w="9525">
            <a:noFill/>
            <a:round/>
            <a:headEnd/>
            <a:tailEnd/>
          </a:ln>
        </p:spPr>
      </p:pic>
      <p:sp>
        <p:nvSpPr>
          <p:cNvPr id="104475" name="AutoShape 27"/>
          <p:cNvSpPr>
            <a:spLocks noChangeArrowheads="1"/>
          </p:cNvSpPr>
          <p:nvPr/>
        </p:nvSpPr>
        <p:spPr bwMode="auto">
          <a:xfrm>
            <a:off x="1403350" y="4365625"/>
            <a:ext cx="3168650" cy="1008063"/>
          </a:xfrm>
          <a:prstGeom prst="wedgeRoundRectCallout">
            <a:avLst>
              <a:gd name="adj1" fmla="val 92537"/>
              <a:gd name="adj2" fmla="val 47796"/>
              <a:gd name="adj3" fmla="val 16667"/>
            </a:avLst>
          </a:prstGeom>
          <a:solidFill>
            <a:srgbClr val="FFCCFF"/>
          </a:solidFill>
          <a:ln w="9525">
            <a:solidFill>
              <a:schemeClr val="tx1"/>
            </a:solidFill>
            <a:miter lim="800000"/>
            <a:headEnd/>
            <a:tailEnd/>
          </a:ln>
        </p:spPr>
        <p:txBody>
          <a:bodyPr/>
          <a:lstStyle/>
          <a:p>
            <a:pPr algn="ctr" eaLnBrk="0" hangingPunct="0"/>
            <a:r>
              <a:rPr lang="en-US" sz="2000" b="1"/>
              <a:t>(This also can  be found under the tab </a:t>
            </a:r>
            <a:r>
              <a:rPr lang="en-US" sz="2000" b="1" i="1"/>
              <a:t>Teaching materials</a:t>
            </a:r>
            <a:r>
              <a:rPr lang="en-US" sz="2000" b="1"/>
              <a:t>!)</a:t>
            </a:r>
          </a:p>
        </p:txBody>
      </p:sp>
      <p:sp>
        <p:nvSpPr>
          <p:cNvPr id="173060" name="AutoShape 8"/>
          <p:cNvSpPr>
            <a:spLocks noChangeArrowheads="1"/>
          </p:cNvSpPr>
          <p:nvPr/>
        </p:nvSpPr>
        <p:spPr bwMode="auto">
          <a:xfrm flipH="1">
            <a:off x="466725" y="0"/>
            <a:ext cx="8677275" cy="4437063"/>
          </a:xfrm>
          <a:prstGeom prst="wedgeEllipseCallout">
            <a:avLst>
              <a:gd name="adj1" fmla="val -36810"/>
              <a:gd name="adj2" fmla="val 60125"/>
            </a:avLst>
          </a:prstGeom>
          <a:solidFill>
            <a:schemeClr val="accent1"/>
          </a:solidFill>
          <a:ln w="9525">
            <a:solidFill>
              <a:schemeClr val="tx1"/>
            </a:solidFill>
            <a:miter lim="800000"/>
            <a:headEnd/>
            <a:tailEnd/>
          </a:ln>
        </p:spPr>
        <p:txBody>
          <a:bodyPr/>
          <a:lstStyle/>
          <a:p>
            <a:pPr eaLnBrk="0" hangingPunct="0"/>
            <a:r>
              <a:rPr lang="en-US" sz="3200" b="1">
                <a:solidFill>
                  <a:srgbClr val="0000CC"/>
                </a:solidFill>
              </a:rPr>
              <a:t>1</a:t>
            </a:r>
            <a:r>
              <a:rPr lang="en-US" sz="2000" b="1">
                <a:solidFill>
                  <a:srgbClr val="0000CC"/>
                </a:solidFill>
              </a:rPr>
              <a:t>- First find an answer to the question</a:t>
            </a:r>
            <a:r>
              <a:rPr lang="en-US" sz="2000" b="1"/>
              <a:t> </a:t>
            </a:r>
            <a:r>
              <a:rPr lang="en-US" sz="2000" b="1" i="1">
                <a:hlinkClick r:id="rId6"/>
              </a:rPr>
              <a:t>Which teaching materials are available? </a:t>
            </a:r>
            <a:r>
              <a:rPr lang="en-US" sz="2000" b="1" i="1"/>
              <a:t/>
            </a:r>
            <a:br>
              <a:rPr lang="en-US" sz="2000" b="1" i="1"/>
            </a:br>
            <a:r>
              <a:rPr lang="en-US" b="1"/>
              <a:t>(</a:t>
            </a:r>
            <a:r>
              <a:rPr lang="en-US" b="1">
                <a:solidFill>
                  <a:srgbClr val="CC3300"/>
                </a:solidFill>
              </a:rPr>
              <a:t>Please, come back here</a:t>
            </a:r>
            <a:r>
              <a:rPr lang="en-US" b="1"/>
              <a:t> after having done this!)</a:t>
            </a:r>
          </a:p>
          <a:p>
            <a:pPr eaLnBrk="0" hangingPunct="0"/>
            <a:endParaRPr lang="en-US" b="1"/>
          </a:p>
          <a:p>
            <a:pPr eaLnBrk="0" hangingPunct="0"/>
            <a:r>
              <a:rPr lang="en-US" sz="2800" b="1" i="1">
                <a:solidFill>
                  <a:srgbClr val="0000CC"/>
                </a:solidFill>
              </a:rPr>
              <a:t>2</a:t>
            </a:r>
            <a:r>
              <a:rPr lang="en-US" sz="2000" b="1" i="1">
                <a:solidFill>
                  <a:srgbClr val="0000CC"/>
                </a:solidFill>
              </a:rPr>
              <a:t>-</a:t>
            </a:r>
            <a:r>
              <a:rPr lang="en-US" sz="2000" b="1" i="1"/>
              <a:t> </a:t>
            </a:r>
            <a:r>
              <a:rPr lang="en-US" sz="2000" b="1"/>
              <a:t>… </a:t>
            </a:r>
            <a:r>
              <a:rPr lang="en-US" sz="2000" b="1">
                <a:solidFill>
                  <a:srgbClr val="CC3300"/>
                </a:solidFill>
              </a:rPr>
              <a:t>Ready ?</a:t>
            </a:r>
            <a:r>
              <a:rPr lang="en-US" sz="2000" b="1" i="1"/>
              <a:t> </a:t>
            </a:r>
            <a:r>
              <a:rPr lang="en-US" sz="2000" b="1">
                <a:solidFill>
                  <a:srgbClr val="0000CC"/>
                </a:solidFill>
              </a:rPr>
              <a:t>You can now view</a:t>
            </a:r>
            <a:r>
              <a:rPr lang="en-US" sz="2000" b="1" i="1"/>
              <a:t> </a:t>
            </a:r>
            <a:r>
              <a:rPr lang="en-US" sz="2000" b="1" i="1">
                <a:hlinkClick r:id="rId7"/>
              </a:rPr>
              <a:t>the online database</a:t>
            </a:r>
            <a:endParaRPr lang="en-US" sz="2000" b="1" i="1"/>
          </a:p>
          <a:p>
            <a:pPr eaLnBrk="0" hangingPunct="0"/>
            <a:r>
              <a:rPr lang="en-US" sz="2000" b="1"/>
              <a:t>You will find a </a:t>
            </a:r>
            <a:r>
              <a:rPr lang="en-US" sz="2000" b="1">
                <a:solidFill>
                  <a:srgbClr val="0000CC"/>
                </a:solidFill>
              </a:rPr>
              <a:t>search interface</a:t>
            </a:r>
            <a:r>
              <a:rPr lang="en-US" sz="2000" b="1"/>
              <a:t>. </a:t>
            </a:r>
            <a:br>
              <a:rPr lang="en-US" sz="2000" b="1"/>
            </a:br>
            <a:endParaRPr lang="en-US" sz="900" b="1"/>
          </a:p>
          <a:p>
            <a:pPr eaLnBrk="0" hangingPunct="0"/>
            <a:r>
              <a:rPr lang="en-US" sz="2000" b="1">
                <a:solidFill>
                  <a:srgbClr val="0000CC"/>
                </a:solidFill>
              </a:rPr>
              <a:t>There are two ways of using this</a:t>
            </a:r>
            <a:r>
              <a:rPr lang="en-US" sz="2000" b="1"/>
              <a:t>:</a:t>
            </a:r>
          </a:p>
          <a:p>
            <a:pPr eaLnBrk="0" hangingPunct="0"/>
            <a:r>
              <a:rPr lang="en-US" sz="2000" b="1"/>
              <a:t>	- </a:t>
            </a:r>
            <a:r>
              <a:rPr lang="en-US" sz="2000" b="1">
                <a:hlinkClick r:id="rId8" action="ppaction://hlinksldjump"/>
              </a:rPr>
              <a:t>A guided tour</a:t>
            </a:r>
            <a:r>
              <a:rPr lang="en-US" sz="2000" b="1"/>
              <a:t> of this interface</a:t>
            </a:r>
          </a:p>
          <a:p>
            <a:pPr eaLnBrk="0" hangingPunct="0"/>
            <a:r>
              <a:rPr lang="en-US" sz="2000" b="1"/>
              <a:t>	- You try to </a:t>
            </a:r>
            <a:r>
              <a:rPr lang="en-US" sz="2000" b="1">
                <a:hlinkClick r:id="rId9" action="ppaction://hlinksldjump"/>
              </a:rPr>
              <a:t>discover it by yourself</a:t>
            </a:r>
            <a:r>
              <a:rPr lang="en-US" sz="2000" b="1"/>
              <a:t>.</a:t>
            </a:r>
          </a:p>
        </p:txBody>
      </p:sp>
      <p:sp>
        <p:nvSpPr>
          <p:cNvPr id="173061" name="Text Box 8"/>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A07ED065-8325-40D3-B829-BBD7D68B7E66}" type="slidenum">
              <a:rPr lang="fr-FR" sz="2400" b="1">
                <a:solidFill>
                  <a:schemeClr val="accent2"/>
                </a:solidFill>
              </a:rPr>
              <a:pPr algn="ctr" eaLnBrk="0" hangingPunct="0">
                <a:spcBef>
                  <a:spcPct val="50000"/>
                </a:spcBef>
              </a:pPr>
              <a:t>77</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0"/>
                                  </p:stCondLst>
                                  <p:childTnLst>
                                    <p:set>
                                      <p:cBhvr>
                                        <p:cTn id="6" dur="1" fill="hold">
                                          <p:stCondLst>
                                            <p:cond delay="0"/>
                                          </p:stCondLst>
                                        </p:cTn>
                                        <p:tgtEl>
                                          <p:spTgt spid="104475"/>
                                        </p:tgtEl>
                                        <p:attrNameLst>
                                          <p:attrName>style.visibility</p:attrName>
                                        </p:attrNameLst>
                                      </p:cBhvr>
                                      <p:to>
                                        <p:strVal val="visible"/>
                                      </p:to>
                                    </p:set>
                                    <p:animEffect transition="in" filter="wipe(right)">
                                      <p:cBhvr>
                                        <p:cTn id="7" dur="10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ext Box 2"/>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A06E6124-4F0E-40F2-A1DA-23CF3754DFDC}" type="slidenum">
              <a:rPr lang="fr-FR" sz="2400" b="1">
                <a:solidFill>
                  <a:schemeClr val="accent2"/>
                </a:solidFill>
              </a:rPr>
              <a:pPr algn="ctr" eaLnBrk="0" hangingPunct="0">
                <a:spcBef>
                  <a:spcPct val="50000"/>
                </a:spcBef>
              </a:pPr>
              <a:t>78</a:t>
            </a:fld>
            <a:endParaRPr lang="fr-FR" sz="2400" b="1">
              <a:solidFill>
                <a:schemeClr val="accent2"/>
              </a:solidFill>
            </a:endParaRPr>
          </a:p>
        </p:txBody>
      </p:sp>
      <p:pic>
        <p:nvPicPr>
          <p:cNvPr id="175106" name="Picture 14"/>
          <p:cNvPicPr>
            <a:picLocks noChangeAspect="1" noChangeArrowheads="1"/>
          </p:cNvPicPr>
          <p:nvPr/>
        </p:nvPicPr>
        <p:blipFill>
          <a:blip r:embed="rId3"/>
          <a:srcRect/>
          <a:stretch>
            <a:fillRect/>
          </a:stretch>
        </p:blipFill>
        <p:spPr bwMode="auto">
          <a:xfrm>
            <a:off x="900113" y="5589588"/>
            <a:ext cx="1081087" cy="1268412"/>
          </a:xfrm>
          <a:prstGeom prst="rect">
            <a:avLst/>
          </a:prstGeom>
          <a:noFill/>
          <a:ln w="9525">
            <a:noFill/>
            <a:miter lim="800000"/>
            <a:headEnd/>
            <a:tailEnd/>
          </a:ln>
        </p:spPr>
      </p:pic>
      <p:sp>
        <p:nvSpPr>
          <p:cNvPr id="102408" name="AutoShape 8"/>
          <p:cNvSpPr>
            <a:spLocks noChangeArrowheads="1"/>
          </p:cNvSpPr>
          <p:nvPr/>
        </p:nvSpPr>
        <p:spPr bwMode="auto">
          <a:xfrm>
            <a:off x="2195513" y="3429000"/>
            <a:ext cx="2662237" cy="1655763"/>
          </a:xfrm>
          <a:prstGeom prst="wedgeEllipseCallout">
            <a:avLst>
              <a:gd name="adj1" fmla="val -73556"/>
              <a:gd name="adj2" fmla="val 96213"/>
            </a:avLst>
          </a:prstGeom>
          <a:solidFill>
            <a:schemeClr val="accent1"/>
          </a:solidFill>
          <a:ln w="9525">
            <a:solidFill>
              <a:schemeClr val="tx1"/>
            </a:solidFill>
            <a:miter lim="800000"/>
            <a:headEnd/>
            <a:tailEnd/>
          </a:ln>
        </p:spPr>
        <p:txBody>
          <a:bodyPr/>
          <a:lstStyle/>
          <a:p>
            <a:pPr algn="ctr" eaLnBrk="0" hangingPunct="0"/>
            <a:endParaRPr lang="en-US" sz="2000" b="1"/>
          </a:p>
        </p:txBody>
      </p:sp>
      <p:sp>
        <p:nvSpPr>
          <p:cNvPr id="316435" name="Text Box 19"/>
          <p:cNvSpPr txBox="1">
            <a:spLocks noChangeArrowheads="1"/>
          </p:cNvSpPr>
          <p:nvPr/>
        </p:nvSpPr>
        <p:spPr bwMode="auto">
          <a:xfrm>
            <a:off x="2916238" y="4437063"/>
            <a:ext cx="2016125" cy="336550"/>
          </a:xfrm>
          <a:prstGeom prst="rect">
            <a:avLst/>
          </a:prstGeom>
          <a:noFill/>
          <a:ln w="9525">
            <a:noFill/>
            <a:miter lim="800000"/>
            <a:headEnd/>
            <a:tailEnd/>
          </a:ln>
        </p:spPr>
        <p:txBody>
          <a:bodyPr>
            <a:spAutoFit/>
          </a:bodyPr>
          <a:lstStyle/>
          <a:p>
            <a:pPr eaLnBrk="0" hangingPunct="0">
              <a:spcBef>
                <a:spcPct val="50000"/>
              </a:spcBef>
            </a:pPr>
            <a:r>
              <a:rPr lang="fr-FR" sz="1600" b="1"/>
              <a:t>(Click one)</a:t>
            </a:r>
            <a:endParaRPr lang="en-US" sz="1600" b="1"/>
          </a:p>
        </p:txBody>
      </p:sp>
      <p:sp>
        <p:nvSpPr>
          <p:cNvPr id="316436" name="Text Box 20"/>
          <p:cNvSpPr txBox="1">
            <a:spLocks noChangeArrowheads="1"/>
          </p:cNvSpPr>
          <p:nvPr/>
        </p:nvSpPr>
        <p:spPr bwMode="auto">
          <a:xfrm>
            <a:off x="2987675" y="3644900"/>
            <a:ext cx="792163" cy="366713"/>
          </a:xfrm>
          <a:prstGeom prst="rect">
            <a:avLst/>
          </a:prstGeom>
          <a:noFill/>
          <a:ln w="9525">
            <a:noFill/>
            <a:miter lim="800000"/>
            <a:headEnd/>
            <a:tailEnd/>
          </a:ln>
        </p:spPr>
        <p:txBody>
          <a:bodyPr>
            <a:spAutoFit/>
          </a:bodyPr>
          <a:lstStyle/>
          <a:p>
            <a:pPr eaLnBrk="0" hangingPunct="0">
              <a:spcBef>
                <a:spcPct val="50000"/>
              </a:spcBef>
            </a:pPr>
            <a:r>
              <a:rPr lang="fr-FR" b="1">
                <a:hlinkClick r:id="rId4" action="ppaction://hlinksldjump"/>
              </a:rPr>
              <a:t>Yes!</a:t>
            </a:r>
            <a:endParaRPr lang="en-US" b="1"/>
          </a:p>
        </p:txBody>
      </p:sp>
      <p:sp>
        <p:nvSpPr>
          <p:cNvPr id="316437" name="Text Box 21"/>
          <p:cNvSpPr txBox="1">
            <a:spLocks noChangeArrowheads="1"/>
          </p:cNvSpPr>
          <p:nvPr/>
        </p:nvSpPr>
        <p:spPr bwMode="auto">
          <a:xfrm>
            <a:off x="2987675" y="4076700"/>
            <a:ext cx="1223963" cy="366713"/>
          </a:xfrm>
          <a:prstGeom prst="rect">
            <a:avLst/>
          </a:prstGeom>
          <a:noFill/>
          <a:ln w="9525">
            <a:noFill/>
            <a:miter lim="800000"/>
            <a:headEnd/>
            <a:tailEnd/>
          </a:ln>
        </p:spPr>
        <p:txBody>
          <a:bodyPr>
            <a:spAutoFit/>
          </a:bodyPr>
          <a:lstStyle/>
          <a:p>
            <a:pPr eaLnBrk="0" hangingPunct="0">
              <a:spcBef>
                <a:spcPct val="50000"/>
              </a:spcBef>
            </a:pPr>
            <a:r>
              <a:rPr lang="fr-FR" b="1"/>
              <a:t>Not yet…</a:t>
            </a:r>
            <a:endParaRPr lang="en-US" b="1"/>
          </a:p>
        </p:txBody>
      </p:sp>
      <p:sp>
        <p:nvSpPr>
          <p:cNvPr id="104475" name="AutoShape 27"/>
          <p:cNvSpPr>
            <a:spLocks noChangeArrowheads="1"/>
          </p:cNvSpPr>
          <p:nvPr/>
        </p:nvSpPr>
        <p:spPr bwMode="auto">
          <a:xfrm>
            <a:off x="5940425" y="2420938"/>
            <a:ext cx="2808288" cy="1008062"/>
          </a:xfrm>
          <a:prstGeom prst="wedgeRoundRectCallout">
            <a:avLst>
              <a:gd name="adj1" fmla="val -45704"/>
              <a:gd name="adj2" fmla="val 195829"/>
              <a:gd name="adj3" fmla="val 16667"/>
            </a:avLst>
          </a:prstGeom>
          <a:solidFill>
            <a:srgbClr val="FFCCFF"/>
          </a:solidFill>
          <a:ln w="9525">
            <a:solidFill>
              <a:schemeClr val="tx1"/>
            </a:solidFill>
            <a:miter lim="800000"/>
            <a:headEnd/>
            <a:tailEnd/>
          </a:ln>
        </p:spPr>
        <p:txBody>
          <a:bodyPr/>
          <a:lstStyle/>
          <a:p>
            <a:pPr algn="ctr" eaLnBrk="0" hangingPunct="0"/>
            <a:r>
              <a:rPr lang="en-US" sz="2000" b="1">
                <a:solidFill>
                  <a:srgbClr val="0000CC"/>
                </a:solidFill>
              </a:rPr>
              <a:t>Please finish it  before proceeding!</a:t>
            </a:r>
          </a:p>
        </p:txBody>
      </p:sp>
      <p:sp>
        <p:nvSpPr>
          <p:cNvPr id="2" name="AutoShape 27"/>
          <p:cNvSpPr>
            <a:spLocks noChangeArrowheads="1"/>
          </p:cNvSpPr>
          <p:nvPr/>
        </p:nvSpPr>
        <p:spPr bwMode="auto">
          <a:xfrm>
            <a:off x="539750" y="2492375"/>
            <a:ext cx="4248150" cy="936625"/>
          </a:xfrm>
          <a:prstGeom prst="wedgeRoundRectCallout">
            <a:avLst>
              <a:gd name="adj1" fmla="val 6727"/>
              <a:gd name="adj2" fmla="val -212542"/>
              <a:gd name="adj3" fmla="val 16667"/>
            </a:avLst>
          </a:prstGeom>
          <a:solidFill>
            <a:srgbClr val="FFCCFF"/>
          </a:solidFill>
          <a:ln w="9525">
            <a:solidFill>
              <a:schemeClr val="tx1"/>
            </a:solidFill>
            <a:miter lim="800000"/>
            <a:headEnd/>
            <a:tailEnd/>
          </a:ln>
        </p:spPr>
        <p:txBody>
          <a:bodyPr/>
          <a:lstStyle/>
          <a:p>
            <a:pPr algn="ctr" eaLnBrk="0" hangingPunct="0"/>
            <a:r>
              <a:rPr lang="en-US" sz="2400" b="1">
                <a:solidFill>
                  <a:srgbClr val="FF3300"/>
                </a:solidFill>
              </a:rPr>
              <a:t>Finished discovering the search interface?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102408"/>
                                        </p:tgtEl>
                                        <p:attrNameLst>
                                          <p:attrName>style.visibility</p:attrName>
                                        </p:attrNameLst>
                                      </p:cBhvr>
                                      <p:to>
                                        <p:strVal val="visible"/>
                                      </p:to>
                                    </p:set>
                                    <p:animEffect transition="in" filter="wipe(left)">
                                      <p:cBhvr>
                                        <p:cTn id="11" dur="500"/>
                                        <p:tgtEl>
                                          <p:spTgt spid="102408"/>
                                        </p:tgtEl>
                                      </p:cBhvr>
                                    </p:animEffect>
                                  </p:childTnLst>
                                </p:cTn>
                              </p:par>
                            </p:childTnLst>
                          </p:cTn>
                        </p:par>
                        <p:par>
                          <p:cTn id="12" fill="hold">
                            <p:stCondLst>
                              <p:cond delay="3000"/>
                            </p:stCondLst>
                            <p:childTnLst>
                              <p:par>
                                <p:cTn id="13" presetID="1" presetClass="entr" presetSubtype="0" fill="hold" grpId="0" nodeType="afterEffect">
                                  <p:stCondLst>
                                    <p:cond delay="500"/>
                                  </p:stCondLst>
                                  <p:childTnLst>
                                    <p:set>
                                      <p:cBhvr>
                                        <p:cTn id="14" dur="1" fill="hold">
                                          <p:stCondLst>
                                            <p:cond delay="0"/>
                                          </p:stCondLst>
                                        </p:cTn>
                                        <p:tgtEl>
                                          <p:spTgt spid="316436"/>
                                        </p:tgtEl>
                                        <p:attrNameLst>
                                          <p:attrName>style.visibility</p:attrName>
                                        </p:attrNameLst>
                                      </p:cBhvr>
                                      <p:to>
                                        <p:strVal val="visible"/>
                                      </p:to>
                                    </p:set>
                                  </p:childTnLst>
                                </p:cTn>
                              </p:par>
                            </p:childTnLst>
                          </p:cTn>
                        </p:par>
                        <p:par>
                          <p:cTn id="15" fill="hold">
                            <p:stCondLst>
                              <p:cond delay="3500"/>
                            </p:stCondLst>
                            <p:childTnLst>
                              <p:par>
                                <p:cTn id="16" presetID="1" presetClass="entr" presetSubtype="0" fill="hold" grpId="0" nodeType="afterEffect">
                                  <p:stCondLst>
                                    <p:cond delay="500"/>
                                  </p:stCondLst>
                                  <p:childTnLst>
                                    <p:set>
                                      <p:cBhvr>
                                        <p:cTn id="17" dur="1" fill="hold">
                                          <p:stCondLst>
                                            <p:cond delay="0"/>
                                          </p:stCondLst>
                                        </p:cTn>
                                        <p:tgtEl>
                                          <p:spTgt spid="316437"/>
                                        </p:tgtEl>
                                        <p:attrNameLst>
                                          <p:attrName>style.visibility</p:attrName>
                                        </p:attrNameLst>
                                      </p:cBhvr>
                                      <p:to>
                                        <p:strVal val="visible"/>
                                      </p:to>
                                    </p:set>
                                  </p:childTnLst>
                                </p:cTn>
                              </p:par>
                            </p:childTnLst>
                          </p:cTn>
                        </p:par>
                        <p:par>
                          <p:cTn id="18" fill="hold">
                            <p:stCondLst>
                              <p:cond delay="4000"/>
                            </p:stCondLst>
                            <p:childTnLst>
                              <p:par>
                                <p:cTn id="19" presetID="1" presetClass="entr" presetSubtype="0" fill="hold" nodeType="afterEffect">
                                  <p:stCondLst>
                                    <p:cond delay="500"/>
                                  </p:stCondLst>
                                  <p:childTnLst>
                                    <p:set>
                                      <p:cBhvr>
                                        <p:cTn id="20" dur="1" fill="hold">
                                          <p:stCondLst>
                                            <p:cond delay="0"/>
                                          </p:stCondLst>
                                        </p:cTn>
                                        <p:tgtEl>
                                          <p:spTgt spid="3164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16437"/>
                    </p:tgtEl>
                  </p:cond>
                </p:stCondLst>
                <p:endSync evt="end" delay="0">
                  <p:rtn val="all"/>
                </p:endSync>
                <p:childTnLst>
                  <p:par>
                    <p:cTn id="22" fill="hold">
                      <p:stCondLst>
                        <p:cond delay="0"/>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4475"/>
                                        </p:tgtEl>
                                        <p:attrNameLst>
                                          <p:attrName>style.visibility</p:attrName>
                                        </p:attrNameLst>
                                      </p:cBhvr>
                                      <p:to>
                                        <p:strVal val="visible"/>
                                      </p:to>
                                    </p:set>
                                    <p:animEffect transition="in" filter="wipe(left)">
                                      <p:cBhvr>
                                        <p:cTn id="26" dur="1000"/>
                                        <p:tgtEl>
                                          <p:spTgt spid="104475"/>
                                        </p:tgtEl>
                                      </p:cBhvr>
                                    </p:animEffect>
                                  </p:childTnLst>
                                </p:cTn>
                              </p:par>
                            </p:childTnLst>
                          </p:cTn>
                        </p:par>
                      </p:childTnLst>
                    </p:cTn>
                  </p:par>
                </p:childTnLst>
              </p:cTn>
              <p:nextCondLst>
                <p:cond evt="onClick" delay="0">
                  <p:tgtEl>
                    <p:spTgt spid="316437"/>
                  </p:tgtEl>
                </p:cond>
              </p:nextCondLst>
            </p:seq>
          </p:childTnLst>
        </p:cTn>
      </p:par>
    </p:tnLst>
    <p:bldLst>
      <p:bldP spid="102408" grpId="0" animBg="1"/>
      <p:bldP spid="316436" grpId="0"/>
      <p:bldP spid="316437" grpId="0"/>
      <p:bldP spid="104475" grpId="0" animBg="1"/>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2"/>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77F70940-610B-4F3C-9C0B-2555CF57999D}" type="slidenum">
              <a:rPr lang="fr-FR" sz="2400" b="1">
                <a:solidFill>
                  <a:schemeClr val="accent2"/>
                </a:solidFill>
              </a:rPr>
              <a:pPr algn="ctr" eaLnBrk="0" hangingPunct="0">
                <a:spcBef>
                  <a:spcPct val="50000"/>
                </a:spcBef>
              </a:pPr>
              <a:t>79</a:t>
            </a:fld>
            <a:endParaRPr lang="fr-FR" sz="2400" b="1">
              <a:solidFill>
                <a:schemeClr val="accent2"/>
              </a:solidFill>
            </a:endParaRPr>
          </a:p>
        </p:txBody>
      </p:sp>
      <p:grpSp>
        <p:nvGrpSpPr>
          <p:cNvPr id="177154" name="Group 10"/>
          <p:cNvGrpSpPr>
            <a:grpSpLocks/>
          </p:cNvGrpSpPr>
          <p:nvPr/>
        </p:nvGrpSpPr>
        <p:grpSpPr bwMode="auto">
          <a:xfrm>
            <a:off x="900113" y="5584825"/>
            <a:ext cx="2089150" cy="1273175"/>
            <a:chOff x="1156" y="3518"/>
            <a:chExt cx="1316" cy="802"/>
          </a:xfrm>
        </p:grpSpPr>
        <p:pic>
          <p:nvPicPr>
            <p:cNvPr id="177160" name="Picture 11"/>
            <p:cNvPicPr>
              <a:picLocks noChangeAspect="1" noChangeArrowheads="1"/>
            </p:cNvPicPr>
            <p:nvPr/>
          </p:nvPicPr>
          <p:blipFill>
            <a:blip r:embed="rId3"/>
            <a:srcRect/>
            <a:stretch>
              <a:fillRect/>
            </a:stretch>
          </p:blipFill>
          <p:spPr bwMode="auto">
            <a:xfrm>
              <a:off x="1837" y="3518"/>
              <a:ext cx="635" cy="802"/>
            </a:xfrm>
            <a:prstGeom prst="rect">
              <a:avLst/>
            </a:prstGeom>
            <a:noFill/>
            <a:ln w="9525">
              <a:noFill/>
              <a:miter lim="800000"/>
              <a:headEnd/>
              <a:tailEnd/>
            </a:ln>
          </p:spPr>
        </p:pic>
        <p:pic>
          <p:nvPicPr>
            <p:cNvPr id="177161" name="Picture 12"/>
            <p:cNvPicPr>
              <a:picLocks noChangeAspect="1" noChangeArrowheads="1"/>
            </p:cNvPicPr>
            <p:nvPr/>
          </p:nvPicPr>
          <p:blipFill>
            <a:blip r:embed="rId4"/>
            <a:srcRect/>
            <a:stretch>
              <a:fillRect/>
            </a:stretch>
          </p:blipFill>
          <p:spPr bwMode="auto">
            <a:xfrm>
              <a:off x="1156" y="3521"/>
              <a:ext cx="681" cy="799"/>
            </a:xfrm>
            <a:prstGeom prst="rect">
              <a:avLst/>
            </a:prstGeom>
            <a:noFill/>
            <a:ln w="9525">
              <a:noFill/>
              <a:miter lim="800000"/>
              <a:headEnd/>
              <a:tailEnd/>
            </a:ln>
          </p:spPr>
        </p:pic>
      </p:grpSp>
      <p:sp>
        <p:nvSpPr>
          <p:cNvPr id="104475" name="AutoShape 27"/>
          <p:cNvSpPr>
            <a:spLocks noChangeArrowheads="1"/>
          </p:cNvSpPr>
          <p:nvPr/>
        </p:nvSpPr>
        <p:spPr bwMode="auto">
          <a:xfrm>
            <a:off x="179388" y="1412875"/>
            <a:ext cx="4176712" cy="2303463"/>
          </a:xfrm>
          <a:prstGeom prst="wedgeRoundRectCallout">
            <a:avLst>
              <a:gd name="adj1" fmla="val -14347"/>
              <a:gd name="adj2" fmla="val 76329"/>
              <a:gd name="adj3" fmla="val 16667"/>
            </a:avLst>
          </a:prstGeom>
          <a:solidFill>
            <a:srgbClr val="FFCCFF"/>
          </a:solidFill>
          <a:ln w="9525">
            <a:solidFill>
              <a:schemeClr val="tx1"/>
            </a:solidFill>
            <a:miter lim="800000"/>
            <a:headEnd/>
            <a:tailEnd/>
          </a:ln>
        </p:spPr>
        <p:txBody>
          <a:bodyPr/>
          <a:lstStyle/>
          <a:p>
            <a:pPr eaLnBrk="0" hangingPunct="0"/>
            <a:r>
              <a:rPr lang="en-US" b="1"/>
              <a:t>Just to be sure…</a:t>
            </a:r>
          </a:p>
          <a:p>
            <a:pPr eaLnBrk="0" hangingPunct="0"/>
            <a:r>
              <a:rPr lang="en-US" b="1"/>
              <a:t>You should have discovered that:</a:t>
            </a:r>
          </a:p>
          <a:p>
            <a:pPr eaLnBrk="0" hangingPunct="0"/>
            <a:r>
              <a:rPr lang="en-US" b="1"/>
              <a:t>- Each material is referred to some FREPA resource descriptors which indicate which knowledge, attitudes and skills it may help to develop.</a:t>
            </a:r>
          </a:p>
          <a:p>
            <a:pPr eaLnBrk="0" hangingPunct="0"/>
            <a:endParaRPr lang="en-US" sz="2000" b="1">
              <a:solidFill>
                <a:srgbClr val="0000CC"/>
              </a:solidFill>
            </a:endParaRPr>
          </a:p>
        </p:txBody>
      </p:sp>
      <p:sp>
        <p:nvSpPr>
          <p:cNvPr id="2" name="AutoShape 27"/>
          <p:cNvSpPr>
            <a:spLocks noChangeArrowheads="1"/>
          </p:cNvSpPr>
          <p:nvPr/>
        </p:nvSpPr>
        <p:spPr bwMode="auto">
          <a:xfrm>
            <a:off x="2124075" y="0"/>
            <a:ext cx="6624638" cy="692150"/>
          </a:xfrm>
          <a:prstGeom prst="wedgeRoundRectCallout">
            <a:avLst>
              <a:gd name="adj1" fmla="val -33394"/>
              <a:gd name="adj2" fmla="val 98852"/>
              <a:gd name="adj3" fmla="val 16667"/>
            </a:avLst>
          </a:prstGeom>
          <a:solidFill>
            <a:srgbClr val="FFCCFF"/>
          </a:solidFill>
          <a:ln w="9525">
            <a:solidFill>
              <a:schemeClr val="tx1"/>
            </a:solidFill>
            <a:miter lim="800000"/>
            <a:headEnd/>
            <a:tailEnd/>
          </a:ln>
        </p:spPr>
        <p:txBody>
          <a:bodyPr/>
          <a:lstStyle/>
          <a:p>
            <a:pPr eaLnBrk="0" hangingPunct="0"/>
            <a:r>
              <a:rPr lang="en-US" b="1"/>
              <a:t>- You can find materials by choosing the descriptors as criteria.</a:t>
            </a:r>
            <a:endParaRPr lang="en-US" sz="2000" b="1">
              <a:solidFill>
                <a:srgbClr val="0000CC"/>
              </a:solidFill>
            </a:endParaRPr>
          </a:p>
        </p:txBody>
      </p:sp>
      <p:sp>
        <p:nvSpPr>
          <p:cNvPr id="3" name="AutoShape 27"/>
          <p:cNvSpPr>
            <a:spLocks noChangeArrowheads="1"/>
          </p:cNvSpPr>
          <p:nvPr/>
        </p:nvSpPr>
        <p:spPr bwMode="auto">
          <a:xfrm>
            <a:off x="5292725" y="981075"/>
            <a:ext cx="3455988" cy="2160588"/>
          </a:xfrm>
          <a:prstGeom prst="wedgeRoundRectCallout">
            <a:avLst>
              <a:gd name="adj1" fmla="val -28685"/>
              <a:gd name="adj2" fmla="val 140523"/>
              <a:gd name="adj3" fmla="val 16667"/>
            </a:avLst>
          </a:prstGeom>
          <a:solidFill>
            <a:srgbClr val="FFCCFF"/>
          </a:solidFill>
          <a:ln w="9525">
            <a:solidFill>
              <a:schemeClr val="tx1"/>
            </a:solidFill>
            <a:miter lim="800000"/>
            <a:headEnd/>
            <a:tailEnd/>
          </a:ln>
        </p:spPr>
        <p:txBody>
          <a:bodyPr/>
          <a:lstStyle/>
          <a:p>
            <a:pPr eaLnBrk="0" hangingPunct="0"/>
            <a:r>
              <a:rPr lang="en-US" b="1"/>
              <a:t>- You can add further search criteria:</a:t>
            </a:r>
          </a:p>
          <a:p>
            <a:pPr eaLnBrk="0" hangingPunct="0"/>
            <a:r>
              <a:rPr lang="en-US" b="1"/>
              <a:t> Level of learners</a:t>
            </a:r>
          </a:p>
          <a:p>
            <a:pPr eaLnBrk="0" hangingPunct="0"/>
            <a:r>
              <a:rPr lang="en-US" b="1"/>
              <a:t> Language of instruction</a:t>
            </a:r>
          </a:p>
          <a:p>
            <a:pPr eaLnBrk="0" hangingPunct="0"/>
            <a:r>
              <a:rPr lang="en-US" b="1"/>
              <a:t> Thematic domains</a:t>
            </a:r>
          </a:p>
          <a:p>
            <a:pPr eaLnBrk="0" hangingPunct="0"/>
            <a:r>
              <a:rPr lang="en-US" b="1"/>
              <a:t> Particular pluralistic</a:t>
            </a:r>
            <a:br>
              <a:rPr lang="en-US" b="1"/>
            </a:br>
            <a:r>
              <a:rPr lang="en-US" b="1"/>
              <a:t>  approach</a:t>
            </a:r>
          </a:p>
        </p:txBody>
      </p:sp>
      <p:sp>
        <p:nvSpPr>
          <p:cNvPr id="4" name="AutoShape 27"/>
          <p:cNvSpPr>
            <a:spLocks noChangeArrowheads="1"/>
          </p:cNvSpPr>
          <p:nvPr/>
        </p:nvSpPr>
        <p:spPr bwMode="auto">
          <a:xfrm>
            <a:off x="3708400" y="5949950"/>
            <a:ext cx="4824413" cy="719138"/>
          </a:xfrm>
          <a:prstGeom prst="wedgeRoundRectCallout">
            <a:avLst>
              <a:gd name="adj1" fmla="val -2912"/>
              <a:gd name="adj2" fmla="val -127926"/>
              <a:gd name="adj3" fmla="val 16667"/>
            </a:avLst>
          </a:prstGeom>
          <a:solidFill>
            <a:srgbClr val="FFCCFF"/>
          </a:solidFill>
          <a:ln w="9525">
            <a:solidFill>
              <a:schemeClr val="tx1"/>
            </a:solidFill>
            <a:miter lim="800000"/>
            <a:headEnd/>
            <a:tailEnd/>
          </a:ln>
        </p:spPr>
        <p:txBody>
          <a:bodyPr/>
          <a:lstStyle/>
          <a:p>
            <a:pPr eaLnBrk="0" hangingPunct="0"/>
            <a:r>
              <a:rPr lang="en-US" b="1"/>
              <a:t>But the more criteria you combine, the less materials you find!</a:t>
            </a:r>
          </a:p>
        </p:txBody>
      </p:sp>
      <p:sp>
        <p:nvSpPr>
          <p:cNvPr id="5" name="AutoShape 27"/>
          <p:cNvSpPr>
            <a:spLocks noChangeArrowheads="1"/>
          </p:cNvSpPr>
          <p:nvPr/>
        </p:nvSpPr>
        <p:spPr bwMode="auto">
          <a:xfrm>
            <a:off x="1763713" y="4437063"/>
            <a:ext cx="4176712" cy="1079500"/>
          </a:xfrm>
          <a:prstGeom prst="wedgeRoundRectCallout">
            <a:avLst>
              <a:gd name="adj1" fmla="val -59769"/>
              <a:gd name="adj2" fmla="val -57204"/>
              <a:gd name="adj3" fmla="val 16667"/>
            </a:avLst>
          </a:prstGeom>
          <a:solidFill>
            <a:srgbClr val="FFCCFF"/>
          </a:solidFill>
          <a:ln w="9525">
            <a:solidFill>
              <a:schemeClr val="tx1"/>
            </a:solidFill>
            <a:miter lim="800000"/>
            <a:headEnd/>
            <a:tailEnd/>
          </a:ln>
        </p:spPr>
        <p:txBody>
          <a:bodyPr/>
          <a:lstStyle/>
          <a:p>
            <a:pPr eaLnBrk="0" hangingPunct="0"/>
            <a:r>
              <a:rPr lang="en-US" b="1"/>
              <a:t>- You can also use these “further criteria”, without starting from the FREPA descriptors.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4475"/>
                                        </p:tgtEl>
                                        <p:attrNameLst>
                                          <p:attrName>style.visibility</p:attrName>
                                        </p:attrNameLst>
                                      </p:cBhvr>
                                      <p:to>
                                        <p:strVal val="visible"/>
                                      </p:to>
                                    </p:set>
                                    <p:animEffect transition="in" filter="wipe(left)">
                                      <p:cBhvr>
                                        <p:cTn id="7" dur="1000"/>
                                        <p:tgtEl>
                                          <p:spTgt spid="1044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par>
                          <p:cTn id="18" fill="hold">
                            <p:stCondLst>
                              <p:cond delay="1000"/>
                            </p:stCondLst>
                            <p:childTnLst>
                              <p:par>
                                <p:cTn id="19" presetID="22" presetClass="entr" presetSubtype="1" fill="hold" grpId="0" nodeType="afterEffect">
                                  <p:stCondLst>
                                    <p:cond delay="350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1331913" y="549275"/>
            <a:ext cx="2447925" cy="928688"/>
          </a:xfrm>
          <a:prstGeom prst="rect">
            <a:avLst/>
          </a:prstGeom>
          <a:noFill/>
          <a:ln w="12700">
            <a:solidFill>
              <a:schemeClr val="tx1"/>
            </a:solidFill>
            <a:miter lim="800000"/>
            <a:headEnd/>
            <a:tailEnd/>
          </a:ln>
        </p:spPr>
        <p:txBody>
          <a:bodyPr>
            <a:spAutoFit/>
          </a:bodyPr>
          <a:lstStyle/>
          <a:p>
            <a:pPr algn="ctr" eaLnBrk="0" hangingPunct="0">
              <a:spcBef>
                <a:spcPct val="50000"/>
              </a:spcBef>
            </a:pPr>
            <a:r>
              <a:rPr lang="fr-FR"/>
              <a:t>An example of teaching material – YOU are the learners!</a:t>
            </a:r>
          </a:p>
        </p:txBody>
      </p:sp>
      <p:sp>
        <p:nvSpPr>
          <p:cNvPr id="31746" name="Rectangle 3"/>
          <p:cNvSpPr>
            <a:spLocks noChangeArrowheads="1"/>
          </p:cNvSpPr>
          <p:nvPr/>
        </p:nvSpPr>
        <p:spPr bwMode="auto">
          <a:xfrm>
            <a:off x="0" y="0"/>
            <a:ext cx="6443663" cy="342900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de-AT"/>
          </a:p>
        </p:txBody>
      </p:sp>
      <p:sp>
        <p:nvSpPr>
          <p:cNvPr id="31747" name="Text Box 5"/>
          <p:cNvSpPr txBox="1">
            <a:spLocks noChangeArrowheads="1"/>
          </p:cNvSpPr>
          <p:nvPr/>
        </p:nvSpPr>
        <p:spPr bwMode="auto">
          <a:xfrm>
            <a:off x="3348038" y="981075"/>
            <a:ext cx="3095625" cy="1938338"/>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What kind of knowledge / attitudes / skills  can be developed through this activity? </a:t>
            </a:r>
            <a:endParaRPr lang="fr-FR" sz="2400">
              <a:solidFill>
                <a:srgbClr val="FF3300"/>
              </a:solidFill>
            </a:endParaRPr>
          </a:p>
        </p:txBody>
      </p:sp>
      <p:sp>
        <p:nvSpPr>
          <p:cNvPr id="31748" name="AutoShape 6"/>
          <p:cNvSpPr>
            <a:spLocks noChangeArrowheads="1"/>
          </p:cNvSpPr>
          <p:nvPr/>
        </p:nvSpPr>
        <p:spPr bwMode="auto">
          <a:xfrm>
            <a:off x="2916238" y="1628775"/>
            <a:ext cx="431800"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de-AT"/>
          </a:p>
        </p:txBody>
      </p:sp>
      <p:sp>
        <p:nvSpPr>
          <p:cNvPr id="31749" name="Text Box 11"/>
          <p:cNvSpPr txBox="1">
            <a:spLocks noChangeArrowheads="1"/>
          </p:cNvSpPr>
          <p:nvPr/>
        </p:nvSpPr>
        <p:spPr bwMode="auto">
          <a:xfrm>
            <a:off x="8712200" y="6381750"/>
            <a:ext cx="468313"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C5F2F2AD-6064-429F-9DEB-B790D789B4A3}" type="slidenum">
              <a:rPr lang="fr-FR" sz="2400" b="1">
                <a:solidFill>
                  <a:schemeClr val="accent2"/>
                </a:solidFill>
              </a:rPr>
              <a:pPr algn="ctr" eaLnBrk="0" hangingPunct="0">
                <a:spcBef>
                  <a:spcPct val="50000"/>
                </a:spcBef>
              </a:pPr>
              <a:t>8</a:t>
            </a:fld>
            <a:endParaRPr lang="fr-FR" sz="2400" b="1">
              <a:solidFill>
                <a:schemeClr val="accent2"/>
              </a:solidFill>
            </a:endParaRPr>
          </a:p>
        </p:txBody>
      </p:sp>
      <p:sp>
        <p:nvSpPr>
          <p:cNvPr id="31750" name="Text Box 8"/>
          <p:cNvSpPr txBox="1">
            <a:spLocks noChangeArrowheads="1"/>
          </p:cNvSpPr>
          <p:nvPr/>
        </p:nvSpPr>
        <p:spPr bwMode="auto">
          <a:xfrm>
            <a:off x="431800" y="981075"/>
            <a:ext cx="2447925"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An example of a teaching material </a:t>
            </a:r>
            <a:br>
              <a:rPr lang="fr-FR" sz="2400">
                <a:solidFill>
                  <a:srgbClr val="F1FEF0"/>
                </a:solidFill>
              </a:rPr>
            </a:br>
            <a:r>
              <a:rPr lang="fr-FR" sz="2400">
                <a:solidFill>
                  <a:srgbClr val="F1FEF0"/>
                </a:solidFill>
              </a:rPr>
              <a:t>(YOU are the learners!)</a:t>
            </a:r>
          </a:p>
        </p:txBody>
      </p:sp>
      <p:pic>
        <p:nvPicPr>
          <p:cNvPr id="102407" name="Picture 7"/>
          <p:cNvPicPr>
            <a:picLocks noChangeAspect="1" noChangeArrowheads="1"/>
          </p:cNvPicPr>
          <p:nvPr/>
        </p:nvPicPr>
        <p:blipFill>
          <a:blip r:embed="rId3"/>
          <a:srcRect/>
          <a:stretch>
            <a:fillRect/>
          </a:stretch>
        </p:blipFill>
        <p:spPr bwMode="auto">
          <a:xfrm>
            <a:off x="5795963" y="4149725"/>
            <a:ext cx="1039812" cy="2455863"/>
          </a:xfrm>
          <a:prstGeom prst="rect">
            <a:avLst/>
          </a:prstGeom>
          <a:noFill/>
          <a:ln w="9525">
            <a:noFill/>
            <a:round/>
            <a:headEnd/>
            <a:tailEnd/>
          </a:ln>
        </p:spPr>
      </p:pic>
      <p:sp>
        <p:nvSpPr>
          <p:cNvPr id="102408" name="AutoShape 8"/>
          <p:cNvSpPr>
            <a:spLocks noChangeArrowheads="1"/>
          </p:cNvSpPr>
          <p:nvPr/>
        </p:nvSpPr>
        <p:spPr bwMode="auto">
          <a:xfrm>
            <a:off x="6877050" y="1125538"/>
            <a:ext cx="2051050" cy="2590800"/>
          </a:xfrm>
          <a:prstGeom prst="wedgeEllipseCallout">
            <a:avLst>
              <a:gd name="adj1" fmla="val -55806"/>
              <a:gd name="adj2" fmla="val 79597"/>
            </a:avLst>
          </a:prstGeom>
          <a:solidFill>
            <a:schemeClr val="accent1"/>
          </a:solidFill>
          <a:ln w="9525">
            <a:solidFill>
              <a:schemeClr val="tx1"/>
            </a:solidFill>
            <a:miter lim="800000"/>
            <a:headEnd/>
            <a:tailEnd/>
          </a:ln>
        </p:spPr>
        <p:txBody>
          <a:bodyPr/>
          <a:lstStyle/>
          <a:p>
            <a:pPr algn="ctr" eaLnBrk="0" hangingPunct="0"/>
            <a:r>
              <a:rPr lang="fr-FR" sz="2400"/>
              <a:t>OK ! We will use your notes later…</a:t>
            </a:r>
          </a:p>
        </p:txBody>
      </p:sp>
      <p:grpSp>
        <p:nvGrpSpPr>
          <p:cNvPr id="2" name="Group 23"/>
          <p:cNvGrpSpPr>
            <a:grpSpLocks/>
          </p:cNvGrpSpPr>
          <p:nvPr/>
        </p:nvGrpSpPr>
        <p:grpSpPr bwMode="auto">
          <a:xfrm>
            <a:off x="2195513" y="3789363"/>
            <a:ext cx="2809875" cy="3068637"/>
            <a:chOff x="1383" y="2387"/>
            <a:chExt cx="1770" cy="1933"/>
          </a:xfrm>
        </p:grpSpPr>
        <p:grpSp>
          <p:nvGrpSpPr>
            <p:cNvPr id="31754" name="Group 22"/>
            <p:cNvGrpSpPr>
              <a:grpSpLocks/>
            </p:cNvGrpSpPr>
            <p:nvPr/>
          </p:nvGrpSpPr>
          <p:grpSpPr bwMode="auto">
            <a:xfrm>
              <a:off x="1383" y="2387"/>
              <a:ext cx="1724" cy="1933"/>
              <a:chOff x="1383" y="2387"/>
              <a:chExt cx="1724" cy="1933"/>
            </a:xfrm>
          </p:grpSpPr>
          <p:sp>
            <p:nvSpPr>
              <p:cNvPr id="31756" name="AutoShape 20"/>
              <p:cNvSpPr>
                <a:spLocks noChangeArrowheads="1"/>
              </p:cNvSpPr>
              <p:nvPr/>
            </p:nvSpPr>
            <p:spPr bwMode="auto">
              <a:xfrm>
                <a:off x="2063" y="2387"/>
                <a:ext cx="1044" cy="318"/>
              </a:xfrm>
              <a:prstGeom prst="wedgeRoundRectCallout">
                <a:avLst>
                  <a:gd name="adj1" fmla="val -76056"/>
                  <a:gd name="adj2" fmla="val 263838"/>
                  <a:gd name="adj3" fmla="val 16667"/>
                </a:avLst>
              </a:prstGeom>
              <a:solidFill>
                <a:srgbClr val="99FF66"/>
              </a:solidFill>
              <a:ln w="9525">
                <a:solidFill>
                  <a:schemeClr val="tx1"/>
                </a:solidFill>
                <a:miter lim="800000"/>
                <a:headEnd/>
                <a:tailEnd/>
              </a:ln>
            </p:spPr>
            <p:txBody>
              <a:bodyPr/>
              <a:lstStyle/>
              <a:p>
                <a:pPr algn="ctr" eaLnBrk="0" hangingPunct="0"/>
                <a:endParaRPr lang="en-US"/>
              </a:p>
            </p:txBody>
          </p:sp>
          <p:grpSp>
            <p:nvGrpSpPr>
              <p:cNvPr id="31757" name="Group 14"/>
              <p:cNvGrpSpPr>
                <a:grpSpLocks/>
              </p:cNvGrpSpPr>
              <p:nvPr/>
            </p:nvGrpSpPr>
            <p:grpSpPr bwMode="auto">
              <a:xfrm>
                <a:off x="1383" y="3186"/>
                <a:ext cx="1089" cy="1134"/>
                <a:chOff x="2064" y="1797"/>
                <a:chExt cx="2086" cy="1633"/>
              </a:xfrm>
            </p:grpSpPr>
            <p:pic>
              <p:nvPicPr>
                <p:cNvPr id="31758" name="Picture 15"/>
                <p:cNvPicPr>
                  <a:picLocks noChangeAspect="1" noChangeArrowheads="1"/>
                </p:cNvPicPr>
                <p:nvPr/>
              </p:nvPicPr>
              <p:blipFill>
                <a:blip r:embed="rId4"/>
                <a:srcRect/>
                <a:stretch>
                  <a:fillRect/>
                </a:stretch>
              </p:blipFill>
              <p:spPr bwMode="auto">
                <a:xfrm>
                  <a:off x="3107" y="1797"/>
                  <a:ext cx="1043" cy="1633"/>
                </a:xfrm>
                <a:prstGeom prst="rect">
                  <a:avLst/>
                </a:prstGeom>
                <a:noFill/>
                <a:ln w="9525">
                  <a:noFill/>
                  <a:miter lim="800000"/>
                  <a:headEnd/>
                  <a:tailEnd/>
                </a:ln>
              </p:spPr>
            </p:pic>
            <p:pic>
              <p:nvPicPr>
                <p:cNvPr id="31759" name="Picture 16"/>
                <p:cNvPicPr>
                  <a:picLocks noChangeAspect="1" noChangeArrowheads="1"/>
                </p:cNvPicPr>
                <p:nvPr/>
              </p:nvPicPr>
              <p:blipFill>
                <a:blip r:embed="rId5"/>
                <a:srcRect/>
                <a:stretch>
                  <a:fillRect/>
                </a:stretch>
              </p:blipFill>
              <p:spPr bwMode="auto">
                <a:xfrm>
                  <a:off x="2064" y="1842"/>
                  <a:ext cx="1076" cy="1497"/>
                </a:xfrm>
                <a:prstGeom prst="rect">
                  <a:avLst/>
                </a:prstGeom>
                <a:noFill/>
                <a:ln w="9525">
                  <a:noFill/>
                  <a:miter lim="800000"/>
                  <a:headEnd/>
                  <a:tailEnd/>
                </a:ln>
              </p:spPr>
            </p:pic>
          </p:grpSp>
        </p:grpSp>
        <p:sp>
          <p:nvSpPr>
            <p:cNvPr id="31755" name="AutoShape 19"/>
            <p:cNvSpPr>
              <a:spLocks noChangeArrowheads="1"/>
            </p:cNvSpPr>
            <p:nvPr/>
          </p:nvSpPr>
          <p:spPr bwMode="auto">
            <a:xfrm>
              <a:off x="2109" y="2387"/>
              <a:ext cx="1044" cy="318"/>
            </a:xfrm>
            <a:prstGeom prst="wedgeRoundRectCallout">
              <a:avLst>
                <a:gd name="adj1" fmla="val -24426"/>
                <a:gd name="adj2" fmla="val 208806"/>
                <a:gd name="adj3" fmla="val 16667"/>
              </a:avLst>
            </a:prstGeom>
            <a:solidFill>
              <a:srgbClr val="99FF66"/>
            </a:solidFill>
            <a:ln w="9525">
              <a:solidFill>
                <a:schemeClr val="tx1"/>
              </a:solidFill>
              <a:miter lim="800000"/>
              <a:headEnd/>
              <a:tailEnd/>
            </a:ln>
          </p:spPr>
          <p:txBody>
            <a:bodyPr/>
            <a:lstStyle/>
            <a:p>
              <a:pPr algn="ctr" eaLnBrk="0" hangingPunct="0"/>
              <a:r>
                <a:rPr lang="fr-FR" sz="2000" b="1"/>
                <a:t>Finished!</a:t>
              </a:r>
              <a:r>
                <a:rPr lang="fr-FR"/>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500"/>
                            </p:stCondLst>
                            <p:childTnLst>
                              <p:par>
                                <p:cTn id="11" presetID="1" presetClass="entr" presetSubtype="0" fill="hold" nodeType="afterEffect">
                                  <p:stCondLst>
                                    <p:cond delay="500"/>
                                  </p:stCondLst>
                                  <p:childTnLst>
                                    <p:set>
                                      <p:cBhvr>
                                        <p:cTn id="12" dur="1" fill="hold">
                                          <p:stCondLst>
                                            <p:cond delay="0"/>
                                          </p:stCondLst>
                                        </p:cTn>
                                        <p:tgtEl>
                                          <p:spTgt spid="102407"/>
                                        </p:tgtEl>
                                        <p:attrNameLst>
                                          <p:attrName>style.visibility</p:attrName>
                                        </p:attrNameLst>
                                      </p:cBhvr>
                                      <p:to>
                                        <p:strVal val="visible"/>
                                      </p:to>
                                    </p:set>
                                  </p:childTnLst>
                                </p:cTn>
                              </p:par>
                              <p:par>
                                <p:cTn id="13" presetID="22" presetClass="entr" presetSubtype="4" fill="hold" grpId="0" nodeType="withEffect">
                                  <p:stCondLst>
                                    <p:cond delay="500"/>
                                  </p:stCondLst>
                                  <p:childTnLst>
                                    <p:set>
                                      <p:cBhvr>
                                        <p:cTn id="14" dur="1" fill="hold">
                                          <p:stCondLst>
                                            <p:cond delay="0"/>
                                          </p:stCondLst>
                                        </p:cTn>
                                        <p:tgtEl>
                                          <p:spTgt spid="102408"/>
                                        </p:tgtEl>
                                        <p:attrNameLst>
                                          <p:attrName>style.visibility</p:attrName>
                                        </p:attrNameLst>
                                      </p:cBhvr>
                                      <p:to>
                                        <p:strVal val="visible"/>
                                      </p:to>
                                    </p:set>
                                    <p:animEffect transition="in" filter="wipe(down)">
                                      <p:cBhvr>
                                        <p:cTn id="15" dur="1000"/>
                                        <p:tgtEl>
                                          <p:spTgt spid="102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6"/>
          <p:cNvSpPr>
            <a:spLocks noGrp="1" noChangeArrowheads="1"/>
          </p:cNvSpPr>
          <p:nvPr>
            <p:ph type="sldNum" sz="quarter" idx="12"/>
          </p:nvPr>
        </p:nvSpPr>
        <p:spPr>
          <a:noFill/>
          <a:ln>
            <a:miter lim="800000"/>
            <a:headEnd/>
            <a:tailEnd/>
          </a:ln>
        </p:spPr>
        <p:txBody>
          <a:bodyPr/>
          <a:lstStyle/>
          <a:p>
            <a:fld id="{689C2B30-3DD0-4C29-BD48-A81C07535658}" type="slidenum">
              <a:rPr lang="fr-FR" smtClean="0"/>
              <a:pPr/>
              <a:t>80</a:t>
            </a:fld>
            <a:endParaRPr lang="fr-FR" smtClean="0"/>
          </a:p>
        </p:txBody>
      </p:sp>
      <p:pic>
        <p:nvPicPr>
          <p:cNvPr id="332832" name="Picture 32"/>
          <p:cNvPicPr>
            <a:picLocks noChangeAspect="1" noChangeArrowheads="1"/>
          </p:cNvPicPr>
          <p:nvPr/>
        </p:nvPicPr>
        <p:blipFill>
          <a:blip r:embed="rId3"/>
          <a:srcRect/>
          <a:stretch>
            <a:fillRect/>
          </a:stretch>
        </p:blipFill>
        <p:spPr bwMode="auto">
          <a:xfrm>
            <a:off x="3059113" y="5516563"/>
            <a:ext cx="6084887" cy="1341437"/>
          </a:xfrm>
          <a:prstGeom prst="rect">
            <a:avLst/>
          </a:prstGeom>
          <a:noFill/>
          <a:ln w="9525">
            <a:noFill/>
            <a:miter lim="800000"/>
            <a:headEnd/>
            <a:tailEnd/>
          </a:ln>
        </p:spPr>
      </p:pic>
      <p:sp>
        <p:nvSpPr>
          <p:cNvPr id="179203" name="Text Box 2"/>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849ED185-5D52-4B59-BD40-9DDA0C220D23}" type="slidenum">
              <a:rPr lang="fr-FR" sz="2400" b="1">
                <a:solidFill>
                  <a:schemeClr val="accent2"/>
                </a:solidFill>
              </a:rPr>
              <a:pPr algn="ctr" eaLnBrk="0" hangingPunct="0">
                <a:spcBef>
                  <a:spcPct val="50000"/>
                </a:spcBef>
              </a:pPr>
              <a:t>80</a:t>
            </a:fld>
            <a:endParaRPr lang="fr-FR" sz="2400" b="1">
              <a:solidFill>
                <a:schemeClr val="accent2"/>
              </a:solidFill>
            </a:endParaRPr>
          </a:p>
        </p:txBody>
      </p:sp>
      <p:grpSp>
        <p:nvGrpSpPr>
          <p:cNvPr id="179204" name="Group 3"/>
          <p:cNvGrpSpPr>
            <a:grpSpLocks/>
          </p:cNvGrpSpPr>
          <p:nvPr/>
        </p:nvGrpSpPr>
        <p:grpSpPr bwMode="auto">
          <a:xfrm>
            <a:off x="900113" y="5584825"/>
            <a:ext cx="2089150" cy="1273175"/>
            <a:chOff x="1156" y="3518"/>
            <a:chExt cx="1316" cy="802"/>
          </a:xfrm>
        </p:grpSpPr>
        <p:pic>
          <p:nvPicPr>
            <p:cNvPr id="179222" name="Picture 4"/>
            <p:cNvPicPr>
              <a:picLocks noChangeAspect="1" noChangeArrowheads="1"/>
            </p:cNvPicPr>
            <p:nvPr/>
          </p:nvPicPr>
          <p:blipFill>
            <a:blip r:embed="rId4"/>
            <a:srcRect/>
            <a:stretch>
              <a:fillRect/>
            </a:stretch>
          </p:blipFill>
          <p:spPr bwMode="auto">
            <a:xfrm>
              <a:off x="1837" y="3518"/>
              <a:ext cx="635" cy="802"/>
            </a:xfrm>
            <a:prstGeom prst="rect">
              <a:avLst/>
            </a:prstGeom>
            <a:noFill/>
            <a:ln w="9525">
              <a:noFill/>
              <a:miter lim="800000"/>
              <a:headEnd/>
              <a:tailEnd/>
            </a:ln>
          </p:spPr>
        </p:pic>
        <p:pic>
          <p:nvPicPr>
            <p:cNvPr id="179223" name="Picture 5"/>
            <p:cNvPicPr>
              <a:picLocks noChangeAspect="1" noChangeArrowheads="1"/>
            </p:cNvPicPr>
            <p:nvPr/>
          </p:nvPicPr>
          <p:blipFill>
            <a:blip r:embed="rId5"/>
            <a:srcRect/>
            <a:stretch>
              <a:fillRect/>
            </a:stretch>
          </p:blipFill>
          <p:spPr bwMode="auto">
            <a:xfrm>
              <a:off x="1156" y="3521"/>
              <a:ext cx="681" cy="799"/>
            </a:xfrm>
            <a:prstGeom prst="rect">
              <a:avLst/>
            </a:prstGeom>
            <a:noFill/>
            <a:ln w="9525">
              <a:noFill/>
              <a:miter lim="800000"/>
              <a:headEnd/>
              <a:tailEnd/>
            </a:ln>
          </p:spPr>
        </p:pic>
      </p:grpSp>
      <p:sp>
        <p:nvSpPr>
          <p:cNvPr id="104475" name="AutoShape 27"/>
          <p:cNvSpPr>
            <a:spLocks noChangeArrowheads="1"/>
          </p:cNvSpPr>
          <p:nvPr/>
        </p:nvSpPr>
        <p:spPr bwMode="auto">
          <a:xfrm>
            <a:off x="250825" y="0"/>
            <a:ext cx="7705725" cy="1052513"/>
          </a:xfrm>
          <a:prstGeom prst="wedgeRoundRectCallout">
            <a:avLst>
              <a:gd name="adj1" fmla="val 36898"/>
              <a:gd name="adj2" fmla="val 119231"/>
              <a:gd name="adj3" fmla="val 16667"/>
            </a:avLst>
          </a:prstGeom>
          <a:solidFill>
            <a:srgbClr val="FFCCFF"/>
          </a:solidFill>
          <a:ln w="9525">
            <a:solidFill>
              <a:schemeClr val="tx1"/>
            </a:solidFill>
            <a:miter lim="800000"/>
            <a:headEnd/>
            <a:tailEnd/>
          </a:ln>
        </p:spPr>
        <p:txBody>
          <a:bodyPr/>
          <a:lstStyle/>
          <a:p>
            <a:pPr algn="ctr" eaLnBrk="0" hangingPunct="0">
              <a:spcBef>
                <a:spcPct val="50000"/>
              </a:spcBef>
            </a:pPr>
            <a:r>
              <a:rPr lang="en-US" sz="2000" b="1"/>
              <a:t>You may also have noticed that the choice of descriptors is limited to three steps: </a:t>
            </a:r>
            <a:br>
              <a:rPr lang="en-US" sz="2000" b="1"/>
            </a:br>
            <a:r>
              <a:rPr lang="en-US" sz="2000" b="1"/>
              <a:t>For example: you can search for </a:t>
            </a:r>
            <a:r>
              <a:rPr lang="en-US" sz="2000" b="1">
                <a:solidFill>
                  <a:schemeClr val="hlink"/>
                </a:solidFill>
              </a:rPr>
              <a:t>S 3.1</a:t>
            </a:r>
            <a:r>
              <a:rPr lang="en-US" sz="2000" b="1"/>
              <a:t>, but </a:t>
            </a:r>
            <a:r>
              <a:rPr lang="en-US" sz="2000" b="1">
                <a:solidFill>
                  <a:srgbClr val="FF3300"/>
                </a:solidFill>
              </a:rPr>
              <a:t>not for S 3.1.1</a:t>
            </a:r>
            <a:r>
              <a:rPr lang="en-US" sz="2000" b="1"/>
              <a:t>.</a:t>
            </a:r>
          </a:p>
        </p:txBody>
      </p:sp>
      <p:sp>
        <p:nvSpPr>
          <p:cNvPr id="2" name="AutoShape 27"/>
          <p:cNvSpPr>
            <a:spLocks noChangeArrowheads="1"/>
          </p:cNvSpPr>
          <p:nvPr/>
        </p:nvSpPr>
        <p:spPr bwMode="auto">
          <a:xfrm>
            <a:off x="5219700" y="3429000"/>
            <a:ext cx="3673475" cy="2016125"/>
          </a:xfrm>
          <a:prstGeom prst="wedgeRoundRectCallout">
            <a:avLst>
              <a:gd name="adj1" fmla="val 6394"/>
              <a:gd name="adj2" fmla="val -121023"/>
              <a:gd name="adj3" fmla="val 16667"/>
            </a:avLst>
          </a:prstGeom>
          <a:solidFill>
            <a:srgbClr val="FFCCFF"/>
          </a:solidFill>
          <a:ln w="9525">
            <a:solidFill>
              <a:schemeClr val="tx1"/>
            </a:solidFill>
            <a:miter lim="800000"/>
            <a:headEnd/>
            <a:tailEnd/>
          </a:ln>
        </p:spPr>
        <p:txBody>
          <a:bodyPr/>
          <a:lstStyle/>
          <a:p>
            <a:pPr algn="ctr" eaLnBrk="0" hangingPunct="0"/>
            <a:r>
              <a:rPr lang="en-US" sz="2000" b="1"/>
              <a:t>But you may well find </a:t>
            </a:r>
            <a:br>
              <a:rPr lang="en-US" sz="2000" b="1"/>
            </a:br>
            <a:r>
              <a:rPr lang="en-US" sz="2000" b="1">
                <a:solidFill>
                  <a:srgbClr val="0000CC"/>
                </a:solidFill>
              </a:rPr>
              <a:t>S 3.1.1. attributed to the teaching materials </a:t>
            </a:r>
            <a:r>
              <a:rPr lang="en-US" sz="2000" b="1"/>
              <a:t>you have selected under S 3.1!</a:t>
            </a:r>
          </a:p>
        </p:txBody>
      </p:sp>
      <p:sp>
        <p:nvSpPr>
          <p:cNvPr id="179207" name="Text Box 17"/>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9A3917AC-78E4-4403-9CE6-D2B67F867F08}" type="slidenum">
              <a:rPr lang="fr-FR" sz="2400" b="1">
                <a:solidFill>
                  <a:schemeClr val="accent2"/>
                </a:solidFill>
              </a:rPr>
              <a:pPr algn="ctr" eaLnBrk="0" hangingPunct="0">
                <a:spcBef>
                  <a:spcPct val="50000"/>
                </a:spcBef>
              </a:pPr>
              <a:t>80</a:t>
            </a:fld>
            <a:endParaRPr lang="fr-FR" sz="2400" b="1">
              <a:solidFill>
                <a:schemeClr val="accent2"/>
              </a:solidFill>
            </a:endParaRPr>
          </a:p>
        </p:txBody>
      </p:sp>
      <p:sp>
        <p:nvSpPr>
          <p:cNvPr id="332818" name="Text Box 18"/>
          <p:cNvSpPr txBox="1">
            <a:spLocks noChangeArrowheads="1"/>
          </p:cNvSpPr>
          <p:nvPr/>
        </p:nvSpPr>
        <p:spPr bwMode="auto">
          <a:xfrm>
            <a:off x="4103688" y="5661025"/>
            <a:ext cx="936625" cy="376238"/>
          </a:xfrm>
          <a:prstGeom prst="rect">
            <a:avLst/>
          </a:prstGeom>
          <a:solidFill>
            <a:srgbClr val="FCEFCC"/>
          </a:solidFill>
          <a:ln w="9525">
            <a:solidFill>
              <a:schemeClr val="tx1"/>
            </a:solidFill>
            <a:miter lim="800000"/>
            <a:headEnd/>
            <a:tailEnd/>
          </a:ln>
        </p:spPr>
        <p:txBody>
          <a:bodyPr>
            <a:spAutoFit/>
          </a:bodyPr>
          <a:lstStyle/>
          <a:p>
            <a:pPr eaLnBrk="0" hangingPunct="0">
              <a:spcBef>
                <a:spcPct val="50000"/>
              </a:spcBef>
            </a:pPr>
            <a:r>
              <a:rPr lang="en-US" b="1"/>
              <a:t>S 3.1.1</a:t>
            </a:r>
          </a:p>
        </p:txBody>
      </p:sp>
      <p:grpSp>
        <p:nvGrpSpPr>
          <p:cNvPr id="6" name="Group 19"/>
          <p:cNvGrpSpPr>
            <a:grpSpLocks/>
          </p:cNvGrpSpPr>
          <p:nvPr/>
        </p:nvGrpSpPr>
        <p:grpSpPr bwMode="auto">
          <a:xfrm>
            <a:off x="5219700" y="5589588"/>
            <a:ext cx="1800225" cy="576262"/>
            <a:chOff x="3288" y="3521"/>
            <a:chExt cx="1134" cy="363"/>
          </a:xfrm>
        </p:grpSpPr>
        <p:sp>
          <p:nvSpPr>
            <p:cNvPr id="179220" name="Line 20"/>
            <p:cNvSpPr>
              <a:spLocks noChangeShapeType="1"/>
            </p:cNvSpPr>
            <p:nvPr/>
          </p:nvSpPr>
          <p:spPr bwMode="auto">
            <a:xfrm>
              <a:off x="3515" y="3702"/>
              <a:ext cx="907" cy="182"/>
            </a:xfrm>
            <a:prstGeom prst="line">
              <a:avLst/>
            </a:prstGeom>
            <a:noFill/>
            <a:ln w="38100">
              <a:solidFill>
                <a:schemeClr val="tx1"/>
              </a:solidFill>
              <a:round/>
              <a:headEnd/>
              <a:tailEnd type="triangle" w="med" len="med"/>
            </a:ln>
          </p:spPr>
          <p:txBody>
            <a:bodyPr/>
            <a:lstStyle/>
            <a:p>
              <a:endParaRPr lang="fr-FR"/>
            </a:p>
          </p:txBody>
        </p:sp>
        <p:sp>
          <p:nvSpPr>
            <p:cNvPr id="179221" name="Text Box 21"/>
            <p:cNvSpPr txBox="1">
              <a:spLocks noChangeArrowheads="1"/>
            </p:cNvSpPr>
            <p:nvPr/>
          </p:nvSpPr>
          <p:spPr bwMode="auto">
            <a:xfrm>
              <a:off x="3288" y="3521"/>
              <a:ext cx="227" cy="288"/>
            </a:xfrm>
            <a:prstGeom prst="rect">
              <a:avLst/>
            </a:prstGeom>
            <a:noFill/>
            <a:ln w="9525">
              <a:noFill/>
              <a:miter lim="800000"/>
              <a:headEnd/>
              <a:tailEnd/>
            </a:ln>
          </p:spPr>
          <p:txBody>
            <a:bodyPr>
              <a:spAutoFit/>
            </a:bodyPr>
            <a:lstStyle/>
            <a:p>
              <a:pPr eaLnBrk="0" hangingPunct="0">
                <a:spcBef>
                  <a:spcPct val="50000"/>
                </a:spcBef>
              </a:pPr>
              <a:r>
                <a:rPr lang="en-US" sz="2400" b="1"/>
                <a:t>?</a:t>
              </a:r>
            </a:p>
          </p:txBody>
        </p:sp>
      </p:grpSp>
      <p:grpSp>
        <p:nvGrpSpPr>
          <p:cNvPr id="7" name="Group 22"/>
          <p:cNvGrpSpPr>
            <a:grpSpLocks/>
          </p:cNvGrpSpPr>
          <p:nvPr/>
        </p:nvGrpSpPr>
        <p:grpSpPr bwMode="auto">
          <a:xfrm>
            <a:off x="6084888" y="5732463"/>
            <a:ext cx="574675" cy="504825"/>
            <a:chOff x="3833" y="3612"/>
            <a:chExt cx="362" cy="318"/>
          </a:xfrm>
        </p:grpSpPr>
        <p:sp>
          <p:nvSpPr>
            <p:cNvPr id="179218" name="Line 23"/>
            <p:cNvSpPr>
              <a:spLocks noChangeShapeType="1"/>
            </p:cNvSpPr>
            <p:nvPr/>
          </p:nvSpPr>
          <p:spPr bwMode="auto">
            <a:xfrm flipH="1">
              <a:off x="3833" y="3657"/>
              <a:ext cx="362" cy="272"/>
            </a:xfrm>
            <a:prstGeom prst="line">
              <a:avLst/>
            </a:prstGeom>
            <a:noFill/>
            <a:ln w="38100">
              <a:solidFill>
                <a:srgbClr val="FF3300"/>
              </a:solidFill>
              <a:round/>
              <a:headEnd/>
              <a:tailEnd/>
            </a:ln>
          </p:spPr>
          <p:txBody>
            <a:bodyPr/>
            <a:lstStyle/>
            <a:p>
              <a:endParaRPr lang="fr-FR"/>
            </a:p>
          </p:txBody>
        </p:sp>
        <p:sp>
          <p:nvSpPr>
            <p:cNvPr id="179219" name="Line 24"/>
            <p:cNvSpPr>
              <a:spLocks noChangeShapeType="1"/>
            </p:cNvSpPr>
            <p:nvPr/>
          </p:nvSpPr>
          <p:spPr bwMode="auto">
            <a:xfrm>
              <a:off x="3878" y="3612"/>
              <a:ext cx="272" cy="318"/>
            </a:xfrm>
            <a:prstGeom prst="line">
              <a:avLst/>
            </a:prstGeom>
            <a:noFill/>
            <a:ln w="38100">
              <a:solidFill>
                <a:srgbClr val="FF3300"/>
              </a:solidFill>
              <a:round/>
              <a:headEnd/>
              <a:tailEnd/>
            </a:ln>
          </p:spPr>
          <p:txBody>
            <a:bodyPr/>
            <a:lstStyle/>
            <a:p>
              <a:endParaRPr lang="fr-FR"/>
            </a:p>
          </p:txBody>
        </p:sp>
      </p:grpSp>
      <p:sp>
        <p:nvSpPr>
          <p:cNvPr id="3" name="AutoShape 27"/>
          <p:cNvSpPr>
            <a:spLocks noChangeArrowheads="1"/>
          </p:cNvSpPr>
          <p:nvPr/>
        </p:nvSpPr>
        <p:spPr bwMode="auto">
          <a:xfrm>
            <a:off x="215900" y="1773238"/>
            <a:ext cx="4356100" cy="1439862"/>
          </a:xfrm>
          <a:prstGeom prst="wedgeRoundRectCallout">
            <a:avLst>
              <a:gd name="adj1" fmla="val 12935"/>
              <a:gd name="adj2" fmla="val -89472"/>
              <a:gd name="adj3" fmla="val 16667"/>
            </a:avLst>
          </a:prstGeom>
          <a:solidFill>
            <a:srgbClr val="FFCCFF"/>
          </a:solidFill>
          <a:ln w="9525">
            <a:solidFill>
              <a:schemeClr val="tx1"/>
            </a:solidFill>
            <a:miter lim="800000"/>
            <a:headEnd/>
            <a:tailEnd/>
          </a:ln>
        </p:spPr>
        <p:txBody>
          <a:bodyPr/>
          <a:lstStyle/>
          <a:p>
            <a:pPr algn="ctr" eaLnBrk="0" hangingPunct="0">
              <a:spcBef>
                <a:spcPct val="50000"/>
              </a:spcBef>
            </a:pPr>
            <a:r>
              <a:rPr lang="en-US" sz="2000" b="1"/>
              <a:t>This is to avoid too narrow a selection of descriptors which might lead to disappointing results (too few or no materials)</a:t>
            </a:r>
          </a:p>
        </p:txBody>
      </p:sp>
      <p:grpSp>
        <p:nvGrpSpPr>
          <p:cNvPr id="8" name="Group 29"/>
          <p:cNvGrpSpPr>
            <a:grpSpLocks/>
          </p:cNvGrpSpPr>
          <p:nvPr/>
        </p:nvGrpSpPr>
        <p:grpSpPr bwMode="auto">
          <a:xfrm>
            <a:off x="0" y="3429000"/>
            <a:ext cx="5057775" cy="2209800"/>
            <a:chOff x="703" y="0"/>
            <a:chExt cx="3186" cy="1392"/>
          </a:xfrm>
        </p:grpSpPr>
        <p:pic>
          <p:nvPicPr>
            <p:cNvPr id="179216" name="Picture 30"/>
            <p:cNvPicPr>
              <a:picLocks noChangeAspect="1" noChangeArrowheads="1"/>
            </p:cNvPicPr>
            <p:nvPr/>
          </p:nvPicPr>
          <p:blipFill>
            <a:blip r:embed="rId6"/>
            <a:srcRect/>
            <a:stretch>
              <a:fillRect/>
            </a:stretch>
          </p:blipFill>
          <p:spPr bwMode="auto">
            <a:xfrm>
              <a:off x="703" y="0"/>
              <a:ext cx="3186" cy="1392"/>
            </a:xfrm>
            <a:prstGeom prst="rect">
              <a:avLst/>
            </a:prstGeom>
            <a:noFill/>
            <a:ln w="9525">
              <a:noFill/>
              <a:miter lim="800000"/>
              <a:headEnd/>
              <a:tailEnd/>
            </a:ln>
          </p:spPr>
        </p:pic>
        <p:sp>
          <p:nvSpPr>
            <p:cNvPr id="179217" name="Oval 31"/>
            <p:cNvSpPr>
              <a:spLocks noChangeArrowheads="1"/>
            </p:cNvSpPr>
            <p:nvPr/>
          </p:nvSpPr>
          <p:spPr bwMode="auto">
            <a:xfrm>
              <a:off x="2835" y="754"/>
              <a:ext cx="590" cy="272"/>
            </a:xfrm>
            <a:prstGeom prst="ellipse">
              <a:avLst/>
            </a:prstGeom>
            <a:noFill/>
            <a:ln w="28575">
              <a:solidFill>
                <a:srgbClr val="FF3300"/>
              </a:solidFill>
              <a:round/>
              <a:headEnd/>
              <a:tailEnd/>
            </a:ln>
          </p:spPr>
          <p:txBody>
            <a:bodyPr wrap="none" anchor="ctr"/>
            <a:lstStyle/>
            <a:p>
              <a:pPr eaLnBrk="0" hangingPunct="0"/>
              <a:endParaRPr lang="en-US"/>
            </a:p>
          </p:txBody>
        </p:sp>
      </p:grpSp>
      <p:grpSp>
        <p:nvGrpSpPr>
          <p:cNvPr id="9" name="Group 36"/>
          <p:cNvGrpSpPr>
            <a:grpSpLocks/>
          </p:cNvGrpSpPr>
          <p:nvPr/>
        </p:nvGrpSpPr>
        <p:grpSpPr bwMode="auto">
          <a:xfrm>
            <a:off x="3779838" y="2276475"/>
            <a:ext cx="3600450" cy="1152525"/>
            <a:chOff x="2381" y="1434"/>
            <a:chExt cx="2268" cy="726"/>
          </a:xfrm>
        </p:grpSpPr>
        <p:sp>
          <p:nvSpPr>
            <p:cNvPr id="179214" name="AutoShape 27"/>
            <p:cNvSpPr>
              <a:spLocks noChangeArrowheads="1"/>
            </p:cNvSpPr>
            <p:nvPr/>
          </p:nvSpPr>
          <p:spPr bwMode="auto">
            <a:xfrm>
              <a:off x="2381" y="1434"/>
              <a:ext cx="2268" cy="726"/>
            </a:xfrm>
            <a:prstGeom prst="wedgeRoundRectCallout">
              <a:avLst>
                <a:gd name="adj1" fmla="val 37963"/>
                <a:gd name="adj2" fmla="val -80718"/>
                <a:gd name="adj3" fmla="val 16667"/>
              </a:avLst>
            </a:prstGeom>
            <a:solidFill>
              <a:srgbClr val="FFCCFF"/>
            </a:solidFill>
            <a:ln w="9525">
              <a:solidFill>
                <a:schemeClr val="tx1"/>
              </a:solidFill>
              <a:miter lim="800000"/>
              <a:headEnd/>
              <a:tailEnd/>
            </a:ln>
          </p:spPr>
          <p:txBody>
            <a:bodyPr/>
            <a:lstStyle/>
            <a:p>
              <a:pPr algn="ctr" eaLnBrk="0" hangingPunct="0"/>
              <a:r>
                <a:rPr lang="en-US" sz="2000" b="1">
                  <a:solidFill>
                    <a:srgbClr val="FF3300"/>
                  </a:solidFill>
                </a:rPr>
                <a:t>Click </a:t>
              </a:r>
              <a:r>
                <a:rPr lang="en-US" sz="2000" b="1">
                  <a:solidFill>
                    <a:srgbClr val="FF3300"/>
                  </a:solidFill>
                  <a:hlinkClick r:id="rId7" action="ppaction://hlinksldjump"/>
                </a:rPr>
                <a:t>here</a:t>
              </a:r>
              <a:r>
                <a:rPr lang="en-US" sz="2000" b="1">
                  <a:solidFill>
                    <a:srgbClr val="FF3300"/>
                  </a:solidFill>
                </a:rPr>
                <a:t> to continue to the next (and final) </a:t>
              </a:r>
              <a:br>
                <a:rPr lang="en-US" sz="2000" b="1">
                  <a:solidFill>
                    <a:srgbClr val="FF3300"/>
                  </a:solidFill>
                </a:rPr>
              </a:br>
              <a:r>
                <a:rPr lang="en-US" sz="2000" b="1">
                  <a:solidFill>
                    <a:srgbClr val="FF3300"/>
                  </a:solidFill>
                </a:rPr>
                <a:t>part!</a:t>
              </a:r>
            </a:p>
          </p:txBody>
        </p:sp>
        <p:pic>
          <p:nvPicPr>
            <p:cNvPr id="179215" name="Picture 34" descr="MC900423860[1]"/>
            <p:cNvPicPr>
              <a:picLocks noChangeAspect="1" noChangeArrowheads="1"/>
            </p:cNvPicPr>
            <p:nvPr/>
          </p:nvPicPr>
          <p:blipFill>
            <a:blip r:embed="rId8"/>
            <a:srcRect/>
            <a:stretch>
              <a:fillRect/>
            </a:stretch>
          </p:blipFill>
          <p:spPr bwMode="auto">
            <a:xfrm>
              <a:off x="4195" y="1661"/>
              <a:ext cx="411" cy="45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4475"/>
                                        </p:tgtEl>
                                        <p:attrNameLst>
                                          <p:attrName>style.visibility</p:attrName>
                                        </p:attrNameLst>
                                      </p:cBhvr>
                                      <p:to>
                                        <p:strVal val="visible"/>
                                      </p:to>
                                    </p:set>
                                    <p:animEffect transition="in" filter="wipe(left)">
                                      <p:cBhvr>
                                        <p:cTn id="7" dur="1000"/>
                                        <p:tgtEl>
                                          <p:spTgt spid="104475"/>
                                        </p:tgtEl>
                                      </p:cBhvr>
                                    </p:animEffect>
                                  </p:childTnLst>
                                </p:cTn>
                              </p:par>
                            </p:childTnLst>
                          </p:cTn>
                        </p:par>
                        <p:par>
                          <p:cTn id="8" fill="hold">
                            <p:stCondLst>
                              <p:cond delay="1500"/>
                            </p:stCondLst>
                            <p:childTnLst>
                              <p:par>
                                <p:cTn id="9" presetID="53" presetClass="entr" presetSubtype="0" fill="hold" nodeType="afterEffect">
                                  <p:stCondLst>
                                    <p:cond delay="2500"/>
                                  </p:stCondLst>
                                  <p:childTnLst>
                                    <p:set>
                                      <p:cBhvr>
                                        <p:cTn id="10" dur="1" fill="hold">
                                          <p:stCondLst>
                                            <p:cond delay="0"/>
                                          </p:stCondLst>
                                        </p:cTn>
                                        <p:tgtEl>
                                          <p:spTgt spid="332832"/>
                                        </p:tgtEl>
                                        <p:attrNameLst>
                                          <p:attrName>style.visibility</p:attrName>
                                        </p:attrNameLst>
                                      </p:cBhvr>
                                      <p:to>
                                        <p:strVal val="visible"/>
                                      </p:to>
                                    </p:set>
                                    <p:anim calcmode="lin" valueType="num">
                                      <p:cBhvr>
                                        <p:cTn id="11" dur="1000" fill="hold"/>
                                        <p:tgtEl>
                                          <p:spTgt spid="332832"/>
                                        </p:tgtEl>
                                        <p:attrNameLst>
                                          <p:attrName>ppt_w</p:attrName>
                                        </p:attrNameLst>
                                      </p:cBhvr>
                                      <p:tavLst>
                                        <p:tav tm="0">
                                          <p:val>
                                            <p:fltVal val="0"/>
                                          </p:val>
                                        </p:tav>
                                        <p:tav tm="100000">
                                          <p:val>
                                            <p:strVal val="#ppt_w"/>
                                          </p:val>
                                        </p:tav>
                                      </p:tavLst>
                                    </p:anim>
                                    <p:anim calcmode="lin" valueType="num">
                                      <p:cBhvr>
                                        <p:cTn id="12" dur="1000" fill="hold"/>
                                        <p:tgtEl>
                                          <p:spTgt spid="332832"/>
                                        </p:tgtEl>
                                        <p:attrNameLst>
                                          <p:attrName>ppt_h</p:attrName>
                                        </p:attrNameLst>
                                      </p:cBhvr>
                                      <p:tavLst>
                                        <p:tav tm="0">
                                          <p:val>
                                            <p:fltVal val="0"/>
                                          </p:val>
                                        </p:tav>
                                        <p:tav tm="100000">
                                          <p:val>
                                            <p:strVal val="#ppt_h"/>
                                          </p:val>
                                        </p:tav>
                                      </p:tavLst>
                                    </p:anim>
                                    <p:animEffect transition="in" filter="fade">
                                      <p:cBhvr>
                                        <p:cTn id="13" dur="1000"/>
                                        <p:tgtEl>
                                          <p:spTgt spid="332832"/>
                                        </p:tgtEl>
                                      </p:cBhvr>
                                    </p:animEffect>
                                  </p:childTnLst>
                                </p:cTn>
                              </p:par>
                            </p:childTnLst>
                          </p:cTn>
                        </p:par>
                        <p:par>
                          <p:cTn id="14" fill="hold">
                            <p:stCondLst>
                              <p:cond delay="5000"/>
                            </p:stCondLst>
                            <p:childTnLst>
                              <p:par>
                                <p:cTn id="15" presetID="1" presetClass="entr" presetSubtype="0" fill="hold" grpId="0" nodeType="afterEffect">
                                  <p:stCondLst>
                                    <p:cond delay="500"/>
                                  </p:stCondLst>
                                  <p:childTnLst>
                                    <p:set>
                                      <p:cBhvr>
                                        <p:cTn id="16" dur="1" fill="hold">
                                          <p:stCondLst>
                                            <p:cond delay="0"/>
                                          </p:stCondLst>
                                        </p:cTn>
                                        <p:tgtEl>
                                          <p:spTgt spid="332818"/>
                                        </p:tgtEl>
                                        <p:attrNameLst>
                                          <p:attrName>style.visibility</p:attrName>
                                        </p:attrNameLst>
                                      </p:cBhvr>
                                      <p:to>
                                        <p:strVal val="visible"/>
                                      </p:to>
                                    </p:set>
                                  </p:childTnLst>
                                </p:cTn>
                              </p:par>
                            </p:childTnLst>
                          </p:cTn>
                        </p:par>
                        <p:par>
                          <p:cTn id="17" fill="hold">
                            <p:stCondLst>
                              <p:cond delay="5500"/>
                            </p:stCondLst>
                            <p:childTnLst>
                              <p:par>
                                <p:cTn id="18" presetID="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par>
                          <p:cTn id="20" fill="hold">
                            <p:stCondLst>
                              <p:cond delay="5500"/>
                            </p:stCondLst>
                            <p:childTnLst>
                              <p:par>
                                <p:cTn id="21" presetID="35" presetClass="emph" presetSubtype="0" fill="hold" nodeType="afterEffect">
                                  <p:stCondLst>
                                    <p:cond delay="500"/>
                                  </p:stCondLst>
                                  <p:childTnLst>
                                    <p:anim calcmode="discrete" valueType="str">
                                      <p:cBhvr>
                                        <p:cTn id="22" dur="1000" fill="hold"/>
                                        <p:tgtEl>
                                          <p:spTgt spid="6"/>
                                        </p:tgtEl>
                                        <p:attrNameLst>
                                          <p:attrName>style.visibility</p:attrName>
                                        </p:attrNameLst>
                                      </p:cBhvr>
                                      <p:tavLst>
                                        <p:tav tm="0">
                                          <p:val>
                                            <p:strVal val="hidden"/>
                                          </p:val>
                                        </p:tav>
                                        <p:tav tm="50000">
                                          <p:val>
                                            <p:strVal val="visible"/>
                                          </p:val>
                                        </p:tav>
                                      </p:tavLst>
                                    </p:anim>
                                  </p:childTnLst>
                                </p:cTn>
                              </p:par>
                            </p:childTnLst>
                          </p:cTn>
                        </p:par>
                        <p:par>
                          <p:cTn id="23" fill="hold">
                            <p:stCondLst>
                              <p:cond delay="7000"/>
                            </p:stCondLst>
                            <p:childTnLst>
                              <p:par>
                                <p:cTn id="24" presetID="1"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1000"/>
                                        <p:tgtEl>
                                          <p:spTgt spid="2"/>
                                        </p:tgtEl>
                                      </p:cBhvr>
                                    </p:animEffect>
                                  </p:childTnLst>
                                </p:cTn>
                              </p:par>
                            </p:childTnLst>
                          </p:cTn>
                        </p:par>
                        <p:par>
                          <p:cTn id="36" fill="hold">
                            <p:stCondLst>
                              <p:cond delay="1000"/>
                            </p:stCondLst>
                            <p:childTnLst>
                              <p:par>
                                <p:cTn id="37" presetID="1" presetClass="entr" presetSubtype="0" fill="hold" nodeType="afterEffect">
                                  <p:stCondLst>
                                    <p:cond delay="300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P spid="332818" grpId="0" animBg="1"/>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75" name="AutoShape 27"/>
          <p:cNvSpPr>
            <a:spLocks noChangeArrowheads="1"/>
          </p:cNvSpPr>
          <p:nvPr/>
        </p:nvSpPr>
        <p:spPr bwMode="auto">
          <a:xfrm>
            <a:off x="250825" y="1196975"/>
            <a:ext cx="2663825" cy="3744913"/>
          </a:xfrm>
          <a:prstGeom prst="wedgeRoundRectCallout">
            <a:avLst>
              <a:gd name="adj1" fmla="val 54829"/>
              <a:gd name="adj2" fmla="val -54282"/>
              <a:gd name="adj3" fmla="val 16667"/>
            </a:avLst>
          </a:prstGeom>
          <a:solidFill>
            <a:srgbClr val="FFCCFF"/>
          </a:solidFill>
          <a:ln w="9525">
            <a:solidFill>
              <a:schemeClr val="tx1"/>
            </a:solidFill>
            <a:miter lim="800000"/>
            <a:headEnd/>
            <a:tailEnd/>
          </a:ln>
        </p:spPr>
        <p:txBody>
          <a:bodyPr/>
          <a:lstStyle/>
          <a:p>
            <a:pPr algn="ctr" eaLnBrk="0" hangingPunct="0"/>
            <a:r>
              <a:rPr lang="en-US" sz="2000" b="1"/>
              <a:t>Let’s imagine you are interested in the descriptor </a:t>
            </a:r>
            <a:br>
              <a:rPr lang="en-US" sz="2000" b="1"/>
            </a:br>
            <a:r>
              <a:rPr lang="en-US" sz="2000" b="1"/>
              <a:t>S 3.1  </a:t>
            </a:r>
            <a:r>
              <a:rPr lang="en-US" sz="2000" b="1" i="1"/>
              <a:t>Can apply procedures for making comparisons</a:t>
            </a:r>
          </a:p>
          <a:p>
            <a:pPr algn="ctr" eaLnBrk="0" hangingPunct="0"/>
            <a:r>
              <a:rPr lang="en-US" sz="2000" b="1" i="1"/>
              <a:t>…</a:t>
            </a:r>
          </a:p>
          <a:p>
            <a:pPr algn="ctr" eaLnBrk="0" hangingPunct="0"/>
            <a:r>
              <a:rPr lang="en-US" sz="2000" b="1"/>
              <a:t>For children by the  end of primary school.</a:t>
            </a:r>
          </a:p>
        </p:txBody>
      </p:sp>
      <p:sp>
        <p:nvSpPr>
          <p:cNvPr id="181250" name="Text Box 8"/>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21DBA78A-2EF9-47CC-999F-A255699FBF60}" type="slidenum">
              <a:rPr lang="fr-FR" sz="2400" b="1">
                <a:solidFill>
                  <a:schemeClr val="accent2"/>
                </a:solidFill>
              </a:rPr>
              <a:pPr algn="ctr" eaLnBrk="0" hangingPunct="0">
                <a:spcBef>
                  <a:spcPct val="50000"/>
                </a:spcBef>
              </a:pPr>
              <a:t>81</a:t>
            </a:fld>
            <a:endParaRPr lang="fr-FR" sz="2400" b="1">
              <a:solidFill>
                <a:schemeClr val="accent2"/>
              </a:solidFill>
            </a:endParaRPr>
          </a:p>
        </p:txBody>
      </p:sp>
      <p:sp>
        <p:nvSpPr>
          <p:cNvPr id="2" name="AutoShape 27"/>
          <p:cNvSpPr>
            <a:spLocks noChangeArrowheads="1"/>
          </p:cNvSpPr>
          <p:nvPr/>
        </p:nvSpPr>
        <p:spPr bwMode="auto">
          <a:xfrm>
            <a:off x="3240088" y="260350"/>
            <a:ext cx="2663825" cy="1511300"/>
          </a:xfrm>
          <a:prstGeom prst="wedgeRoundRectCallout">
            <a:avLst>
              <a:gd name="adj1" fmla="val 86176"/>
              <a:gd name="adj2" fmla="val 45903"/>
              <a:gd name="adj3" fmla="val 16667"/>
            </a:avLst>
          </a:prstGeom>
          <a:solidFill>
            <a:srgbClr val="FFCCFF"/>
          </a:solidFill>
          <a:ln w="9525">
            <a:solidFill>
              <a:schemeClr val="tx1"/>
            </a:solidFill>
            <a:miter lim="800000"/>
            <a:headEnd/>
            <a:tailEnd/>
          </a:ln>
        </p:spPr>
        <p:txBody>
          <a:bodyPr/>
          <a:lstStyle/>
          <a:p>
            <a:pPr eaLnBrk="0" hangingPunct="0"/>
            <a:r>
              <a:rPr lang="en-US" sz="2000" b="1"/>
              <a:t>You select  </a:t>
            </a:r>
          </a:p>
          <a:p>
            <a:pPr algn="ctr" eaLnBrk="0" hangingPunct="0"/>
            <a:r>
              <a:rPr lang="en-US" sz="2000" b="1"/>
              <a:t>S-</a:t>
            </a:r>
          </a:p>
          <a:p>
            <a:pPr eaLnBrk="0" hangingPunct="0"/>
            <a:r>
              <a:rPr lang="en-US" sz="2000" b="1" i="1"/>
              <a:t>… then    S 3</a:t>
            </a:r>
          </a:p>
          <a:p>
            <a:pPr eaLnBrk="0" hangingPunct="0"/>
            <a:r>
              <a:rPr lang="en-US" sz="2000" b="1" i="1"/>
              <a:t>… then     S 3.1</a:t>
            </a:r>
          </a:p>
        </p:txBody>
      </p:sp>
      <p:sp>
        <p:nvSpPr>
          <p:cNvPr id="3" name="AutoShape 27"/>
          <p:cNvSpPr>
            <a:spLocks noChangeArrowheads="1"/>
          </p:cNvSpPr>
          <p:nvPr/>
        </p:nvSpPr>
        <p:spPr bwMode="auto">
          <a:xfrm>
            <a:off x="3492500" y="3429000"/>
            <a:ext cx="2303463" cy="792163"/>
          </a:xfrm>
          <a:prstGeom prst="wedgeRoundRectCallout">
            <a:avLst>
              <a:gd name="adj1" fmla="val 56204"/>
              <a:gd name="adj2" fmla="val 154611"/>
              <a:gd name="adj3" fmla="val 16667"/>
            </a:avLst>
          </a:prstGeom>
          <a:solidFill>
            <a:srgbClr val="FFCCFF"/>
          </a:solidFill>
          <a:ln w="9525">
            <a:solidFill>
              <a:schemeClr val="tx1"/>
            </a:solidFill>
            <a:miter lim="800000"/>
            <a:headEnd/>
            <a:tailEnd/>
          </a:ln>
        </p:spPr>
        <p:txBody>
          <a:bodyPr/>
          <a:lstStyle/>
          <a:p>
            <a:pPr eaLnBrk="0" hangingPunct="0"/>
            <a:r>
              <a:rPr lang="en-US" sz="2000" b="1"/>
              <a:t>Don’t forget the school level !</a:t>
            </a:r>
          </a:p>
        </p:txBody>
      </p:sp>
      <p:sp>
        <p:nvSpPr>
          <p:cNvPr id="4" name="AutoShape 27"/>
          <p:cNvSpPr>
            <a:spLocks noChangeArrowheads="1"/>
          </p:cNvSpPr>
          <p:nvPr/>
        </p:nvSpPr>
        <p:spPr bwMode="auto">
          <a:xfrm>
            <a:off x="6011863" y="260350"/>
            <a:ext cx="2952750" cy="720725"/>
          </a:xfrm>
          <a:prstGeom prst="wedgeRoundRectCallout">
            <a:avLst>
              <a:gd name="adj1" fmla="val -14463"/>
              <a:gd name="adj2" fmla="val 153523"/>
              <a:gd name="adj3" fmla="val 16667"/>
            </a:avLst>
          </a:prstGeom>
          <a:solidFill>
            <a:srgbClr val="FFCCFF"/>
          </a:solidFill>
          <a:ln w="9525">
            <a:solidFill>
              <a:schemeClr val="tx1"/>
            </a:solidFill>
            <a:miter lim="800000"/>
            <a:headEnd/>
            <a:tailEnd/>
          </a:ln>
        </p:spPr>
        <p:txBody>
          <a:bodyPr/>
          <a:lstStyle/>
          <a:p>
            <a:pPr eaLnBrk="0" hangingPunct="0"/>
            <a:r>
              <a:rPr lang="en-US" sz="2000" b="1"/>
              <a:t>Do it at the same time  on the website!</a:t>
            </a:r>
            <a:endParaRPr lang="en-US" sz="2000" b="1" i="1"/>
          </a:p>
        </p:txBody>
      </p:sp>
      <p:pic>
        <p:nvPicPr>
          <p:cNvPr id="181262" name="Picture 14"/>
          <p:cNvPicPr>
            <a:picLocks noChangeAspect="1" noChangeArrowheads="1"/>
          </p:cNvPicPr>
          <p:nvPr/>
        </p:nvPicPr>
        <p:blipFill>
          <a:blip r:embed="rId3"/>
          <a:srcRect/>
          <a:stretch>
            <a:fillRect/>
          </a:stretch>
        </p:blipFill>
        <p:spPr bwMode="auto">
          <a:xfrm>
            <a:off x="3132138" y="1844675"/>
            <a:ext cx="6011862" cy="1354138"/>
          </a:xfrm>
          <a:prstGeom prst="rect">
            <a:avLst/>
          </a:prstGeom>
          <a:noFill/>
          <a:ln w="9525">
            <a:noFill/>
            <a:miter lim="800000"/>
            <a:headEnd/>
            <a:tailEnd/>
          </a:ln>
        </p:spPr>
      </p:pic>
      <p:pic>
        <p:nvPicPr>
          <p:cNvPr id="181261" name="Picture 13"/>
          <p:cNvPicPr>
            <a:picLocks noChangeAspect="1" noChangeArrowheads="1"/>
          </p:cNvPicPr>
          <p:nvPr/>
        </p:nvPicPr>
        <p:blipFill>
          <a:blip r:embed="rId4"/>
          <a:srcRect/>
          <a:stretch>
            <a:fillRect/>
          </a:stretch>
        </p:blipFill>
        <p:spPr bwMode="auto">
          <a:xfrm>
            <a:off x="3132138" y="1844675"/>
            <a:ext cx="6048375" cy="1338263"/>
          </a:xfrm>
          <a:prstGeom prst="rect">
            <a:avLst/>
          </a:prstGeom>
          <a:noFill/>
          <a:ln w="9525">
            <a:noFill/>
            <a:miter lim="800000"/>
            <a:headEnd/>
            <a:tailEnd/>
          </a:ln>
        </p:spPr>
      </p:pic>
      <p:pic>
        <p:nvPicPr>
          <p:cNvPr id="181263" name="Picture 15"/>
          <p:cNvPicPr>
            <a:picLocks noChangeAspect="1" noChangeArrowheads="1"/>
          </p:cNvPicPr>
          <p:nvPr/>
        </p:nvPicPr>
        <p:blipFill>
          <a:blip r:embed="rId5"/>
          <a:srcRect/>
          <a:stretch>
            <a:fillRect/>
          </a:stretch>
        </p:blipFill>
        <p:spPr bwMode="auto">
          <a:xfrm>
            <a:off x="3132138" y="1844675"/>
            <a:ext cx="6048375" cy="1355725"/>
          </a:xfrm>
          <a:prstGeom prst="rect">
            <a:avLst/>
          </a:prstGeom>
          <a:noFill/>
          <a:ln w="9525">
            <a:noFill/>
            <a:miter lim="800000"/>
            <a:headEnd/>
            <a:tailEnd/>
          </a:ln>
        </p:spPr>
      </p:pic>
      <p:pic>
        <p:nvPicPr>
          <p:cNvPr id="181265" name="Picture 17"/>
          <p:cNvPicPr>
            <a:picLocks noChangeAspect="1" noChangeArrowheads="1"/>
          </p:cNvPicPr>
          <p:nvPr/>
        </p:nvPicPr>
        <p:blipFill>
          <a:blip r:embed="rId6"/>
          <a:srcRect/>
          <a:stretch>
            <a:fillRect/>
          </a:stretch>
        </p:blipFill>
        <p:spPr bwMode="auto">
          <a:xfrm>
            <a:off x="3095625" y="5343525"/>
            <a:ext cx="6048375" cy="1038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04475"/>
                                        </p:tgtEl>
                                        <p:attrNameLst>
                                          <p:attrName>style.visibility</p:attrName>
                                        </p:attrNameLst>
                                      </p:cBhvr>
                                      <p:to>
                                        <p:strVal val="visible"/>
                                      </p:to>
                                    </p:set>
                                    <p:animEffect transition="in" filter="wipe(up)">
                                      <p:cBhvr>
                                        <p:cTn id="7" dur="1000"/>
                                        <p:tgtEl>
                                          <p:spTgt spid="1044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000"/>
                                        <p:tgtEl>
                                          <p:spTgt spid="2"/>
                                        </p:tgtEl>
                                      </p:cBhvr>
                                    </p:animEffect>
                                  </p:childTnLst>
                                </p:cTn>
                              </p:par>
                            </p:childTnLst>
                          </p:cTn>
                        </p:par>
                        <p:par>
                          <p:cTn id="13" fill="hold">
                            <p:stCondLst>
                              <p:cond delay="1000"/>
                            </p:stCondLst>
                            <p:childTnLst>
                              <p:par>
                                <p:cTn id="14" presetID="55" presetClass="entr" presetSubtype="0" fill="hold" nodeType="afterEffect">
                                  <p:stCondLst>
                                    <p:cond delay="0"/>
                                  </p:stCondLst>
                                  <p:childTnLst>
                                    <p:set>
                                      <p:cBhvr>
                                        <p:cTn id="15" dur="1" fill="hold">
                                          <p:stCondLst>
                                            <p:cond delay="0"/>
                                          </p:stCondLst>
                                        </p:cTn>
                                        <p:tgtEl>
                                          <p:spTgt spid="181262"/>
                                        </p:tgtEl>
                                        <p:attrNameLst>
                                          <p:attrName>style.visibility</p:attrName>
                                        </p:attrNameLst>
                                      </p:cBhvr>
                                      <p:to>
                                        <p:strVal val="visible"/>
                                      </p:to>
                                    </p:set>
                                    <p:anim calcmode="lin" valueType="num">
                                      <p:cBhvr>
                                        <p:cTn id="16" dur="1000" fill="hold"/>
                                        <p:tgtEl>
                                          <p:spTgt spid="181262"/>
                                        </p:tgtEl>
                                        <p:attrNameLst>
                                          <p:attrName>ppt_w</p:attrName>
                                        </p:attrNameLst>
                                      </p:cBhvr>
                                      <p:tavLst>
                                        <p:tav tm="0">
                                          <p:val>
                                            <p:strVal val="#ppt_w*0.70"/>
                                          </p:val>
                                        </p:tav>
                                        <p:tav tm="100000">
                                          <p:val>
                                            <p:strVal val="#ppt_w"/>
                                          </p:val>
                                        </p:tav>
                                      </p:tavLst>
                                    </p:anim>
                                    <p:anim calcmode="lin" valueType="num">
                                      <p:cBhvr>
                                        <p:cTn id="17" dur="1000" fill="hold"/>
                                        <p:tgtEl>
                                          <p:spTgt spid="181262"/>
                                        </p:tgtEl>
                                        <p:attrNameLst>
                                          <p:attrName>ppt_h</p:attrName>
                                        </p:attrNameLst>
                                      </p:cBhvr>
                                      <p:tavLst>
                                        <p:tav tm="0">
                                          <p:val>
                                            <p:strVal val="#ppt_h"/>
                                          </p:val>
                                        </p:tav>
                                        <p:tav tm="100000">
                                          <p:val>
                                            <p:strVal val="#ppt_h"/>
                                          </p:val>
                                        </p:tav>
                                      </p:tavLst>
                                    </p:anim>
                                    <p:animEffect transition="in" filter="fade">
                                      <p:cBhvr>
                                        <p:cTn id="18" dur="1000"/>
                                        <p:tgtEl>
                                          <p:spTgt spid="181262"/>
                                        </p:tgtEl>
                                      </p:cBhvr>
                                    </p:animEffect>
                                  </p:childTnLst>
                                </p:cTn>
                              </p:par>
                            </p:childTnLst>
                          </p:cTn>
                        </p:par>
                        <p:par>
                          <p:cTn id="19" fill="hold">
                            <p:stCondLst>
                              <p:cond delay="2000"/>
                            </p:stCondLst>
                            <p:childTnLst>
                              <p:par>
                                <p:cTn id="20" presetID="55" presetClass="entr" presetSubtype="0" fill="hold" nodeType="afterEffect">
                                  <p:stCondLst>
                                    <p:cond delay="0"/>
                                  </p:stCondLst>
                                  <p:childTnLst>
                                    <p:set>
                                      <p:cBhvr>
                                        <p:cTn id="21" dur="1" fill="hold">
                                          <p:stCondLst>
                                            <p:cond delay="0"/>
                                          </p:stCondLst>
                                        </p:cTn>
                                        <p:tgtEl>
                                          <p:spTgt spid="181261"/>
                                        </p:tgtEl>
                                        <p:attrNameLst>
                                          <p:attrName>style.visibility</p:attrName>
                                        </p:attrNameLst>
                                      </p:cBhvr>
                                      <p:to>
                                        <p:strVal val="visible"/>
                                      </p:to>
                                    </p:set>
                                    <p:anim calcmode="lin" valueType="num">
                                      <p:cBhvr>
                                        <p:cTn id="22" dur="1000" fill="hold"/>
                                        <p:tgtEl>
                                          <p:spTgt spid="181261"/>
                                        </p:tgtEl>
                                        <p:attrNameLst>
                                          <p:attrName>ppt_w</p:attrName>
                                        </p:attrNameLst>
                                      </p:cBhvr>
                                      <p:tavLst>
                                        <p:tav tm="0">
                                          <p:val>
                                            <p:strVal val="#ppt_w*0.70"/>
                                          </p:val>
                                        </p:tav>
                                        <p:tav tm="100000">
                                          <p:val>
                                            <p:strVal val="#ppt_w"/>
                                          </p:val>
                                        </p:tav>
                                      </p:tavLst>
                                    </p:anim>
                                    <p:anim calcmode="lin" valueType="num">
                                      <p:cBhvr>
                                        <p:cTn id="23" dur="1000" fill="hold"/>
                                        <p:tgtEl>
                                          <p:spTgt spid="181261"/>
                                        </p:tgtEl>
                                        <p:attrNameLst>
                                          <p:attrName>ppt_h</p:attrName>
                                        </p:attrNameLst>
                                      </p:cBhvr>
                                      <p:tavLst>
                                        <p:tav tm="0">
                                          <p:val>
                                            <p:strVal val="#ppt_h"/>
                                          </p:val>
                                        </p:tav>
                                        <p:tav tm="100000">
                                          <p:val>
                                            <p:strVal val="#ppt_h"/>
                                          </p:val>
                                        </p:tav>
                                      </p:tavLst>
                                    </p:anim>
                                    <p:animEffect transition="in" filter="fade">
                                      <p:cBhvr>
                                        <p:cTn id="24" dur="1000"/>
                                        <p:tgtEl>
                                          <p:spTgt spid="181261"/>
                                        </p:tgtEl>
                                      </p:cBhvr>
                                    </p:animEffect>
                                  </p:childTnLst>
                                </p:cTn>
                              </p:par>
                            </p:childTnLst>
                          </p:cTn>
                        </p:par>
                        <p:par>
                          <p:cTn id="25" fill="hold">
                            <p:stCondLst>
                              <p:cond delay="3000"/>
                            </p:stCondLst>
                            <p:childTnLst>
                              <p:par>
                                <p:cTn id="26" presetID="53" presetClass="entr" presetSubtype="0" fill="hold" nodeType="afterEffect">
                                  <p:stCondLst>
                                    <p:cond delay="0"/>
                                  </p:stCondLst>
                                  <p:childTnLst>
                                    <p:set>
                                      <p:cBhvr>
                                        <p:cTn id="27" dur="1" fill="hold">
                                          <p:stCondLst>
                                            <p:cond delay="0"/>
                                          </p:stCondLst>
                                        </p:cTn>
                                        <p:tgtEl>
                                          <p:spTgt spid="181263"/>
                                        </p:tgtEl>
                                        <p:attrNameLst>
                                          <p:attrName>style.visibility</p:attrName>
                                        </p:attrNameLst>
                                      </p:cBhvr>
                                      <p:to>
                                        <p:strVal val="visible"/>
                                      </p:to>
                                    </p:set>
                                    <p:anim calcmode="lin" valueType="num">
                                      <p:cBhvr>
                                        <p:cTn id="28" dur="1000" fill="hold"/>
                                        <p:tgtEl>
                                          <p:spTgt spid="181263"/>
                                        </p:tgtEl>
                                        <p:attrNameLst>
                                          <p:attrName>ppt_w</p:attrName>
                                        </p:attrNameLst>
                                      </p:cBhvr>
                                      <p:tavLst>
                                        <p:tav tm="0">
                                          <p:val>
                                            <p:fltVal val="0"/>
                                          </p:val>
                                        </p:tav>
                                        <p:tav tm="100000">
                                          <p:val>
                                            <p:strVal val="#ppt_w"/>
                                          </p:val>
                                        </p:tav>
                                      </p:tavLst>
                                    </p:anim>
                                    <p:anim calcmode="lin" valueType="num">
                                      <p:cBhvr>
                                        <p:cTn id="29" dur="1000" fill="hold"/>
                                        <p:tgtEl>
                                          <p:spTgt spid="181263"/>
                                        </p:tgtEl>
                                        <p:attrNameLst>
                                          <p:attrName>ppt_h</p:attrName>
                                        </p:attrNameLst>
                                      </p:cBhvr>
                                      <p:tavLst>
                                        <p:tav tm="0">
                                          <p:val>
                                            <p:fltVal val="0"/>
                                          </p:val>
                                        </p:tav>
                                        <p:tav tm="100000">
                                          <p:val>
                                            <p:strVal val="#ppt_h"/>
                                          </p:val>
                                        </p:tav>
                                      </p:tavLst>
                                    </p:anim>
                                    <p:animEffect transition="in" filter="fade">
                                      <p:cBhvr>
                                        <p:cTn id="30" dur="1000"/>
                                        <p:tgtEl>
                                          <p:spTgt spid="18126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left)">
                                      <p:cBhvr>
                                        <p:cTn id="40" dur="1000"/>
                                        <p:tgtEl>
                                          <p:spTgt spid="3"/>
                                        </p:tgtEl>
                                      </p:cBhvr>
                                    </p:animEffect>
                                  </p:childTnLst>
                                </p:cTn>
                              </p:par>
                            </p:childTnLst>
                          </p:cTn>
                        </p:par>
                        <p:par>
                          <p:cTn id="41" fill="hold">
                            <p:stCondLst>
                              <p:cond delay="1000"/>
                            </p:stCondLst>
                            <p:childTnLst>
                              <p:par>
                                <p:cTn id="42" presetID="55" presetClass="entr" presetSubtype="0" fill="hold" nodeType="afterEffect">
                                  <p:stCondLst>
                                    <p:cond delay="0"/>
                                  </p:stCondLst>
                                  <p:childTnLst>
                                    <p:set>
                                      <p:cBhvr>
                                        <p:cTn id="43" dur="1" fill="hold">
                                          <p:stCondLst>
                                            <p:cond delay="0"/>
                                          </p:stCondLst>
                                        </p:cTn>
                                        <p:tgtEl>
                                          <p:spTgt spid="181265"/>
                                        </p:tgtEl>
                                        <p:attrNameLst>
                                          <p:attrName>style.visibility</p:attrName>
                                        </p:attrNameLst>
                                      </p:cBhvr>
                                      <p:to>
                                        <p:strVal val="visible"/>
                                      </p:to>
                                    </p:set>
                                    <p:anim calcmode="lin" valueType="num">
                                      <p:cBhvr>
                                        <p:cTn id="44" dur="1000" fill="hold"/>
                                        <p:tgtEl>
                                          <p:spTgt spid="181265"/>
                                        </p:tgtEl>
                                        <p:attrNameLst>
                                          <p:attrName>ppt_w</p:attrName>
                                        </p:attrNameLst>
                                      </p:cBhvr>
                                      <p:tavLst>
                                        <p:tav tm="0">
                                          <p:val>
                                            <p:strVal val="#ppt_w*0.70"/>
                                          </p:val>
                                        </p:tav>
                                        <p:tav tm="100000">
                                          <p:val>
                                            <p:strVal val="#ppt_w"/>
                                          </p:val>
                                        </p:tav>
                                      </p:tavLst>
                                    </p:anim>
                                    <p:anim calcmode="lin" valueType="num">
                                      <p:cBhvr>
                                        <p:cTn id="45" dur="1000" fill="hold"/>
                                        <p:tgtEl>
                                          <p:spTgt spid="181265"/>
                                        </p:tgtEl>
                                        <p:attrNameLst>
                                          <p:attrName>ppt_h</p:attrName>
                                        </p:attrNameLst>
                                      </p:cBhvr>
                                      <p:tavLst>
                                        <p:tav tm="0">
                                          <p:val>
                                            <p:strVal val="#ppt_h"/>
                                          </p:val>
                                        </p:tav>
                                        <p:tav tm="100000">
                                          <p:val>
                                            <p:strVal val="#ppt_h"/>
                                          </p:val>
                                        </p:tav>
                                      </p:tavLst>
                                    </p:anim>
                                    <p:animEffect transition="in" filter="fade">
                                      <p:cBhvr>
                                        <p:cTn id="46" dur="1000"/>
                                        <p:tgtEl>
                                          <p:spTgt spid="18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P spid="3" grpId="0" animBg="1"/>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9" name="Picture 13"/>
          <p:cNvPicPr>
            <a:picLocks noChangeAspect="1" noChangeArrowheads="1"/>
          </p:cNvPicPr>
          <p:nvPr/>
        </p:nvPicPr>
        <p:blipFill>
          <a:blip r:embed="rId3"/>
          <a:srcRect/>
          <a:stretch>
            <a:fillRect/>
          </a:stretch>
        </p:blipFill>
        <p:spPr bwMode="auto">
          <a:xfrm>
            <a:off x="3441700" y="5351463"/>
            <a:ext cx="5667375" cy="1533525"/>
          </a:xfrm>
          <a:prstGeom prst="rect">
            <a:avLst/>
          </a:prstGeom>
          <a:noFill/>
          <a:ln w="9525">
            <a:noFill/>
            <a:miter lim="800000"/>
            <a:headEnd/>
            <a:tailEnd/>
          </a:ln>
        </p:spPr>
      </p:pic>
      <p:pic>
        <p:nvPicPr>
          <p:cNvPr id="4" name="Picture 13"/>
          <p:cNvPicPr>
            <a:picLocks noChangeAspect="1" noChangeArrowheads="1"/>
          </p:cNvPicPr>
          <p:nvPr/>
        </p:nvPicPr>
        <p:blipFill>
          <a:blip r:embed="rId4"/>
          <a:srcRect/>
          <a:stretch>
            <a:fillRect/>
          </a:stretch>
        </p:blipFill>
        <p:spPr bwMode="auto">
          <a:xfrm>
            <a:off x="3494088" y="0"/>
            <a:ext cx="5686425" cy="2905125"/>
          </a:xfrm>
          <a:prstGeom prst="rect">
            <a:avLst/>
          </a:prstGeom>
          <a:noFill/>
          <a:ln w="9525">
            <a:noFill/>
            <a:miter lim="800000"/>
            <a:headEnd/>
            <a:tailEnd/>
          </a:ln>
        </p:spPr>
      </p:pic>
      <p:sp>
        <p:nvSpPr>
          <p:cNvPr id="104475" name="AutoShape 27"/>
          <p:cNvSpPr>
            <a:spLocks noChangeArrowheads="1"/>
          </p:cNvSpPr>
          <p:nvPr/>
        </p:nvSpPr>
        <p:spPr bwMode="auto">
          <a:xfrm>
            <a:off x="106363" y="2492375"/>
            <a:ext cx="2449512" cy="3816350"/>
          </a:xfrm>
          <a:prstGeom prst="wedgeRoundRectCallout">
            <a:avLst>
              <a:gd name="adj1" fmla="val 65296"/>
              <a:gd name="adj2" fmla="val -83111"/>
              <a:gd name="adj3" fmla="val 16667"/>
            </a:avLst>
          </a:prstGeom>
          <a:solidFill>
            <a:srgbClr val="FFCCFF"/>
          </a:solidFill>
          <a:ln w="9525">
            <a:solidFill>
              <a:schemeClr val="tx1"/>
            </a:solidFill>
            <a:miter lim="800000"/>
            <a:headEnd/>
            <a:tailEnd/>
          </a:ln>
        </p:spPr>
        <p:txBody>
          <a:bodyPr/>
          <a:lstStyle/>
          <a:p>
            <a:pPr algn="ctr" eaLnBrk="0" hangingPunct="0"/>
            <a:r>
              <a:rPr lang="en-US" sz="2000" b="1"/>
              <a:t>The interface indicates that there exists </a:t>
            </a:r>
            <a:r>
              <a:rPr lang="en-US" sz="2000" b="1">
                <a:solidFill>
                  <a:srgbClr val="0000CC"/>
                </a:solidFill>
              </a:rPr>
              <a:t>23 matérials</a:t>
            </a:r>
            <a:r>
              <a:rPr lang="en-US" sz="2000" b="1"/>
              <a:t> which match your choices.</a:t>
            </a:r>
            <a:endParaRPr lang="en-US" sz="2000" b="1" i="1"/>
          </a:p>
        </p:txBody>
      </p:sp>
      <p:sp>
        <p:nvSpPr>
          <p:cNvPr id="322575" name="Text Box 15"/>
          <p:cNvSpPr txBox="1">
            <a:spLocks noChangeArrowheads="1"/>
          </p:cNvSpPr>
          <p:nvPr/>
        </p:nvSpPr>
        <p:spPr bwMode="auto">
          <a:xfrm>
            <a:off x="395288" y="4508500"/>
            <a:ext cx="1944687" cy="1616075"/>
          </a:xfrm>
          <a:prstGeom prst="rect">
            <a:avLst/>
          </a:prstGeom>
          <a:noFill/>
          <a:ln w="9525">
            <a:noFill/>
            <a:miter lim="800000"/>
            <a:headEnd/>
            <a:tailEnd/>
          </a:ln>
        </p:spPr>
        <p:txBody>
          <a:bodyPr>
            <a:spAutoFit/>
          </a:bodyPr>
          <a:lstStyle/>
          <a:p>
            <a:pPr eaLnBrk="0" hangingPunct="0">
              <a:spcBef>
                <a:spcPct val="50000"/>
              </a:spcBef>
            </a:pPr>
            <a:r>
              <a:rPr lang="en-US" sz="2000" b="1"/>
              <a:t>For sure, there will be more of them when </a:t>
            </a:r>
            <a:r>
              <a:rPr lang="en-US" sz="2000" b="1">
                <a:solidFill>
                  <a:schemeClr val="accent2"/>
                </a:solidFill>
              </a:rPr>
              <a:t>you</a:t>
            </a:r>
            <a:r>
              <a:rPr lang="en-US" sz="2000" b="1"/>
              <a:t> use it! </a:t>
            </a:r>
          </a:p>
        </p:txBody>
      </p:sp>
      <p:sp>
        <p:nvSpPr>
          <p:cNvPr id="2" name="AutoShape 27"/>
          <p:cNvSpPr>
            <a:spLocks noChangeArrowheads="1"/>
          </p:cNvSpPr>
          <p:nvPr/>
        </p:nvSpPr>
        <p:spPr bwMode="auto">
          <a:xfrm>
            <a:off x="6084888" y="2239963"/>
            <a:ext cx="2735262" cy="2052637"/>
          </a:xfrm>
          <a:prstGeom prst="wedgeRoundRectCallout">
            <a:avLst>
              <a:gd name="adj1" fmla="val -52380"/>
              <a:gd name="adj2" fmla="val 89134"/>
              <a:gd name="adj3" fmla="val 16667"/>
            </a:avLst>
          </a:prstGeom>
          <a:solidFill>
            <a:srgbClr val="FFCCFF"/>
          </a:solidFill>
          <a:ln w="9525">
            <a:solidFill>
              <a:schemeClr val="tx1"/>
            </a:solidFill>
            <a:miter lim="800000"/>
            <a:headEnd/>
            <a:tailEnd/>
          </a:ln>
        </p:spPr>
        <p:txBody>
          <a:bodyPr/>
          <a:lstStyle/>
          <a:p>
            <a:pPr algn="ctr" eaLnBrk="0" hangingPunct="0"/>
            <a:r>
              <a:rPr lang="en-US" sz="2000" b="1"/>
              <a:t>You can therefore  </a:t>
            </a:r>
            <a:r>
              <a:rPr lang="en-US" sz="2000" b="1">
                <a:solidFill>
                  <a:srgbClr val="0000CC"/>
                </a:solidFill>
              </a:rPr>
              <a:t>eventually add an other criterium</a:t>
            </a:r>
            <a:r>
              <a:rPr lang="en-US" sz="2000" b="1"/>
              <a:t>!</a:t>
            </a:r>
          </a:p>
          <a:p>
            <a:pPr algn="ctr" eaLnBrk="0" hangingPunct="0"/>
            <a:r>
              <a:rPr lang="en-US" sz="2000" b="1"/>
              <a:t>For example  </a:t>
            </a:r>
            <a:r>
              <a:rPr lang="en-US" sz="2000" b="1">
                <a:solidFill>
                  <a:srgbClr val="0000CC"/>
                </a:solidFill>
              </a:rPr>
              <a:t>materials written in English.</a:t>
            </a:r>
            <a:endParaRPr lang="en-US" sz="2000" b="1"/>
          </a:p>
        </p:txBody>
      </p:sp>
      <p:sp>
        <p:nvSpPr>
          <p:cNvPr id="183302" name="Text Box 6"/>
          <p:cNvSpPr txBox="1">
            <a:spLocks noChangeArrowheads="1"/>
          </p:cNvSpPr>
          <p:nvPr/>
        </p:nvSpPr>
        <p:spPr bwMode="auto">
          <a:xfrm>
            <a:off x="8604250" y="6415088"/>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684F88D9-9F7D-4CB4-B01F-4B3593B032B0}" type="slidenum">
              <a:rPr lang="fr-FR" sz="2400" b="1">
                <a:solidFill>
                  <a:schemeClr val="accent2"/>
                </a:solidFill>
              </a:rPr>
              <a:pPr algn="ctr" eaLnBrk="0" hangingPunct="0">
                <a:spcBef>
                  <a:spcPct val="50000"/>
                </a:spcBef>
              </a:pPr>
              <a:t>82</a:t>
            </a:fld>
            <a:endParaRPr lang="fr-FR" sz="2400" b="1">
              <a:solidFill>
                <a:schemeClr val="accent2"/>
              </a:solidFill>
            </a:endParaRPr>
          </a:p>
        </p:txBody>
      </p:sp>
      <p:sp>
        <p:nvSpPr>
          <p:cNvPr id="3" name="AutoShape 27"/>
          <p:cNvSpPr>
            <a:spLocks noChangeArrowheads="1"/>
          </p:cNvSpPr>
          <p:nvPr/>
        </p:nvSpPr>
        <p:spPr bwMode="auto">
          <a:xfrm>
            <a:off x="5580063" y="188913"/>
            <a:ext cx="3313112" cy="1368425"/>
          </a:xfrm>
          <a:prstGeom prst="wedgeRoundRectCallout">
            <a:avLst>
              <a:gd name="adj1" fmla="val -120194"/>
              <a:gd name="adj2" fmla="val 9630"/>
              <a:gd name="adj3" fmla="val 16667"/>
            </a:avLst>
          </a:prstGeom>
          <a:solidFill>
            <a:srgbClr val="FFCCFF"/>
          </a:solidFill>
          <a:ln w="9525">
            <a:solidFill>
              <a:schemeClr val="tx1"/>
            </a:solidFill>
            <a:miter lim="800000"/>
            <a:headEnd/>
            <a:tailEnd/>
          </a:ln>
        </p:spPr>
        <p:txBody>
          <a:bodyPr/>
          <a:lstStyle/>
          <a:p>
            <a:pPr algn="ctr" eaLnBrk="0" hangingPunct="0"/>
            <a:r>
              <a:rPr lang="en-US" sz="2000" b="1"/>
              <a:t>With each step have a look at the materials which appear under the interface !</a:t>
            </a:r>
          </a:p>
          <a:p>
            <a:pPr algn="ctr" eaLnBrk="0" hangingPunct="0"/>
            <a:endParaRPr lang="en-US" sz="2000" b="1" i="1"/>
          </a:p>
        </p:txBody>
      </p:sp>
      <p:grpSp>
        <p:nvGrpSpPr>
          <p:cNvPr id="5" name="Group 22"/>
          <p:cNvGrpSpPr>
            <a:grpSpLocks/>
          </p:cNvGrpSpPr>
          <p:nvPr/>
        </p:nvGrpSpPr>
        <p:grpSpPr bwMode="auto">
          <a:xfrm>
            <a:off x="2771775" y="2924175"/>
            <a:ext cx="3240088" cy="1512888"/>
            <a:chOff x="1746" y="1661"/>
            <a:chExt cx="2041" cy="1134"/>
          </a:xfrm>
        </p:grpSpPr>
        <p:sp>
          <p:nvSpPr>
            <p:cNvPr id="183305" name="AutoShape 27"/>
            <p:cNvSpPr>
              <a:spLocks noChangeArrowheads="1"/>
            </p:cNvSpPr>
            <p:nvPr/>
          </p:nvSpPr>
          <p:spPr bwMode="auto">
            <a:xfrm>
              <a:off x="1746" y="1706"/>
              <a:ext cx="2041" cy="1089"/>
            </a:xfrm>
            <a:prstGeom prst="wedgeRoundRectCallout">
              <a:avLst>
                <a:gd name="adj1" fmla="val 44708"/>
                <a:gd name="adj2" fmla="val 82324"/>
                <a:gd name="adj3" fmla="val 16667"/>
              </a:avLst>
            </a:prstGeom>
            <a:solidFill>
              <a:srgbClr val="FFCCFF"/>
            </a:solidFill>
            <a:ln w="9525">
              <a:solidFill>
                <a:schemeClr val="tx1"/>
              </a:solidFill>
              <a:miter lim="800000"/>
              <a:headEnd/>
              <a:tailEnd/>
            </a:ln>
          </p:spPr>
          <p:txBody>
            <a:bodyPr/>
            <a:lstStyle/>
            <a:p>
              <a:pPr algn="ctr" eaLnBrk="0" hangingPunct="0"/>
              <a:r>
                <a:rPr lang="en-US" sz="2000" b="1"/>
                <a:t>        More exactly: They were 23 </a:t>
              </a:r>
              <a:r>
                <a:rPr lang="en-US" sz="2000" b="1">
                  <a:solidFill>
                    <a:srgbClr val="3333FF"/>
                  </a:solidFill>
                </a:rPr>
                <a:t>as we have worked out this Powerpoint</a:t>
              </a:r>
              <a:r>
                <a:rPr lang="en-US" sz="2000" b="1"/>
                <a:t>!</a:t>
              </a:r>
            </a:p>
            <a:p>
              <a:pPr algn="ctr" eaLnBrk="0" hangingPunct="0"/>
              <a:endParaRPr lang="en-US" sz="2000" b="1" i="1"/>
            </a:p>
          </p:txBody>
        </p:sp>
        <p:pic>
          <p:nvPicPr>
            <p:cNvPr id="183306" name="Picture 20" descr="MC900411320[1]"/>
            <p:cNvPicPr>
              <a:picLocks noChangeAspect="1" noChangeArrowheads="1"/>
            </p:cNvPicPr>
            <p:nvPr/>
          </p:nvPicPr>
          <p:blipFill>
            <a:blip r:embed="rId5"/>
            <a:srcRect/>
            <a:stretch>
              <a:fillRect/>
            </a:stretch>
          </p:blipFill>
          <p:spPr bwMode="auto">
            <a:xfrm>
              <a:off x="1927" y="1661"/>
              <a:ext cx="399" cy="348"/>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grpId="0" nodeType="afterEffect">
                                  <p:stCondLst>
                                    <p:cond delay="3500"/>
                                  </p:stCondLst>
                                  <p:childTnLst>
                                    <p:set>
                                      <p:cBhvr>
                                        <p:cTn id="9" dur="1" fill="hold">
                                          <p:stCondLst>
                                            <p:cond delay="0"/>
                                          </p:stCondLst>
                                        </p:cTn>
                                        <p:tgtEl>
                                          <p:spTgt spid="104475"/>
                                        </p:tgtEl>
                                        <p:attrNameLst>
                                          <p:attrName>style.visibility</p:attrName>
                                        </p:attrNameLst>
                                      </p:cBhvr>
                                      <p:to>
                                        <p:strVal val="visible"/>
                                      </p:to>
                                    </p:set>
                                    <p:animEffect transition="in" filter="wipe(up)">
                                      <p:cBhvr>
                                        <p:cTn id="10" dur="1000"/>
                                        <p:tgtEl>
                                          <p:spTgt spid="104475"/>
                                        </p:tgtEl>
                                      </p:cBhvr>
                                    </p:animEffect>
                                  </p:childTnLst>
                                </p:cTn>
                              </p:par>
                            </p:childTnLst>
                          </p:cTn>
                        </p:par>
                        <p:par>
                          <p:cTn id="11" fill="hold">
                            <p:stCondLst>
                              <p:cond delay="5000"/>
                            </p:stCondLst>
                            <p:childTnLst>
                              <p:par>
                                <p:cTn id="12" presetID="22" presetClass="entr" presetSubtype="8" fill="hold" nodeType="afterEffect">
                                  <p:stCondLst>
                                    <p:cond delay="200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par>
                          <p:cTn id="15" fill="hold">
                            <p:stCondLst>
                              <p:cond delay="8000"/>
                            </p:stCondLst>
                            <p:childTnLst>
                              <p:par>
                                <p:cTn id="16" presetID="22" presetClass="entr" presetSubtype="1" fill="hold" grpId="0" nodeType="afterEffect">
                                  <p:stCondLst>
                                    <p:cond delay="3000"/>
                                  </p:stCondLst>
                                  <p:childTnLst>
                                    <p:set>
                                      <p:cBhvr>
                                        <p:cTn id="17" dur="1" fill="hold">
                                          <p:stCondLst>
                                            <p:cond delay="0"/>
                                          </p:stCondLst>
                                        </p:cTn>
                                        <p:tgtEl>
                                          <p:spTgt spid="322575"/>
                                        </p:tgtEl>
                                        <p:attrNameLst>
                                          <p:attrName>style.visibility</p:attrName>
                                        </p:attrNameLst>
                                      </p:cBhvr>
                                      <p:to>
                                        <p:strVal val="visible"/>
                                      </p:to>
                                    </p:set>
                                    <p:animEffect transition="in" filter="wipe(up)">
                                      <p:cBhvr>
                                        <p:cTn id="18" dur="1000"/>
                                        <p:tgtEl>
                                          <p:spTgt spid="32257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1000"/>
                                        <p:tgtEl>
                                          <p:spTgt spid="2"/>
                                        </p:tgtEl>
                                      </p:cBhvr>
                                    </p:animEffect>
                                  </p:childTnLst>
                                </p:cTn>
                              </p:par>
                            </p:childTnLst>
                          </p:cTn>
                        </p:par>
                        <p:par>
                          <p:cTn id="24" fill="hold">
                            <p:stCondLst>
                              <p:cond delay="1000"/>
                            </p:stCondLst>
                            <p:childTnLst>
                              <p:par>
                                <p:cTn id="25" presetID="53" presetClass="entr" presetSubtype="0" fill="hold" nodeType="afterEffect">
                                  <p:stCondLst>
                                    <p:cond delay="1500"/>
                                  </p:stCondLst>
                                  <p:childTnLst>
                                    <p:set>
                                      <p:cBhvr>
                                        <p:cTn id="26" dur="1" fill="hold">
                                          <p:stCondLst>
                                            <p:cond delay="0"/>
                                          </p:stCondLst>
                                        </p:cTn>
                                        <p:tgtEl>
                                          <p:spTgt spid="183309"/>
                                        </p:tgtEl>
                                        <p:attrNameLst>
                                          <p:attrName>style.visibility</p:attrName>
                                        </p:attrNameLst>
                                      </p:cBhvr>
                                      <p:to>
                                        <p:strVal val="visible"/>
                                      </p:to>
                                    </p:set>
                                    <p:anim calcmode="lin" valueType="num">
                                      <p:cBhvr>
                                        <p:cTn id="27" dur="1000" fill="hold"/>
                                        <p:tgtEl>
                                          <p:spTgt spid="183309"/>
                                        </p:tgtEl>
                                        <p:attrNameLst>
                                          <p:attrName>ppt_w</p:attrName>
                                        </p:attrNameLst>
                                      </p:cBhvr>
                                      <p:tavLst>
                                        <p:tav tm="0">
                                          <p:val>
                                            <p:fltVal val="0"/>
                                          </p:val>
                                        </p:tav>
                                        <p:tav tm="100000">
                                          <p:val>
                                            <p:strVal val="#ppt_w"/>
                                          </p:val>
                                        </p:tav>
                                      </p:tavLst>
                                    </p:anim>
                                    <p:anim calcmode="lin" valueType="num">
                                      <p:cBhvr>
                                        <p:cTn id="28" dur="1000" fill="hold"/>
                                        <p:tgtEl>
                                          <p:spTgt spid="183309"/>
                                        </p:tgtEl>
                                        <p:attrNameLst>
                                          <p:attrName>ppt_h</p:attrName>
                                        </p:attrNameLst>
                                      </p:cBhvr>
                                      <p:tavLst>
                                        <p:tav tm="0">
                                          <p:val>
                                            <p:fltVal val="0"/>
                                          </p:val>
                                        </p:tav>
                                        <p:tav tm="100000">
                                          <p:val>
                                            <p:strVal val="#ppt_h"/>
                                          </p:val>
                                        </p:tav>
                                      </p:tavLst>
                                    </p:anim>
                                    <p:animEffect transition="in" filter="fade">
                                      <p:cBhvr>
                                        <p:cTn id="29" dur="1000"/>
                                        <p:tgtEl>
                                          <p:spTgt spid="18330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322575" grpId="0"/>
      <p:bldP spid="2" grpId="0" animBg="1"/>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1" name="Picture 7"/>
          <p:cNvPicPr>
            <a:picLocks noChangeAspect="1" noChangeArrowheads="1"/>
          </p:cNvPicPr>
          <p:nvPr/>
        </p:nvPicPr>
        <p:blipFill>
          <a:blip r:embed="rId3"/>
          <a:srcRect/>
          <a:stretch>
            <a:fillRect/>
          </a:stretch>
        </p:blipFill>
        <p:spPr bwMode="auto">
          <a:xfrm>
            <a:off x="4648200" y="5300663"/>
            <a:ext cx="4495800" cy="1557337"/>
          </a:xfrm>
          <a:prstGeom prst="rect">
            <a:avLst/>
          </a:prstGeom>
          <a:noFill/>
          <a:ln w="9525">
            <a:noFill/>
            <a:miter lim="800000"/>
            <a:headEnd/>
            <a:tailEnd/>
          </a:ln>
        </p:spPr>
      </p:pic>
      <p:sp>
        <p:nvSpPr>
          <p:cNvPr id="104475" name="AutoShape 27"/>
          <p:cNvSpPr>
            <a:spLocks noChangeArrowheads="1"/>
          </p:cNvSpPr>
          <p:nvPr/>
        </p:nvSpPr>
        <p:spPr bwMode="auto">
          <a:xfrm>
            <a:off x="0" y="5445125"/>
            <a:ext cx="4211638" cy="755650"/>
          </a:xfrm>
          <a:prstGeom prst="wedgeRoundRectCallout">
            <a:avLst>
              <a:gd name="adj1" fmla="val -13625"/>
              <a:gd name="adj2" fmla="val -158824"/>
              <a:gd name="adj3" fmla="val 16667"/>
            </a:avLst>
          </a:prstGeom>
          <a:solidFill>
            <a:srgbClr val="FFCCFF"/>
          </a:solidFill>
          <a:ln w="9525">
            <a:solidFill>
              <a:schemeClr val="tx1"/>
            </a:solidFill>
            <a:miter lim="800000"/>
            <a:headEnd/>
            <a:tailEnd/>
          </a:ln>
        </p:spPr>
        <p:txBody>
          <a:bodyPr/>
          <a:lstStyle/>
          <a:p>
            <a:pPr algn="ctr" eaLnBrk="0" hangingPunct="0"/>
            <a:r>
              <a:rPr lang="en-US" sz="2000" b="1"/>
              <a:t>And why not a thematic domain, like </a:t>
            </a:r>
            <a:r>
              <a:rPr lang="en-US" sz="2000" b="1">
                <a:solidFill>
                  <a:srgbClr val="0000CC"/>
                </a:solidFill>
              </a:rPr>
              <a:t>animals</a:t>
            </a:r>
            <a:r>
              <a:rPr lang="en-US" sz="2000" b="1"/>
              <a:t> ?</a:t>
            </a:r>
            <a:endParaRPr lang="en-US" sz="2000" b="1" i="1"/>
          </a:p>
        </p:txBody>
      </p:sp>
      <p:sp>
        <p:nvSpPr>
          <p:cNvPr id="2" name="AutoShape 27"/>
          <p:cNvSpPr>
            <a:spLocks noChangeArrowheads="1"/>
          </p:cNvSpPr>
          <p:nvPr/>
        </p:nvSpPr>
        <p:spPr bwMode="auto">
          <a:xfrm>
            <a:off x="5508625" y="1052513"/>
            <a:ext cx="3095625" cy="3024187"/>
          </a:xfrm>
          <a:prstGeom prst="wedgeRoundRectCallout">
            <a:avLst>
              <a:gd name="adj1" fmla="val -33486"/>
              <a:gd name="adj2" fmla="val 83699"/>
              <a:gd name="adj3" fmla="val 16667"/>
            </a:avLst>
          </a:prstGeom>
          <a:solidFill>
            <a:srgbClr val="FFCCFF"/>
          </a:solidFill>
          <a:ln w="9525">
            <a:solidFill>
              <a:schemeClr val="tx1"/>
            </a:solidFill>
            <a:miter lim="800000"/>
            <a:headEnd/>
            <a:tailEnd/>
          </a:ln>
        </p:spPr>
        <p:txBody>
          <a:bodyPr/>
          <a:lstStyle/>
          <a:p>
            <a:pPr algn="ctr" eaLnBrk="0" hangingPunct="0"/>
            <a:r>
              <a:rPr lang="en-US" sz="2000" b="1"/>
              <a:t>You may also ask for </a:t>
            </a:r>
            <a:r>
              <a:rPr lang="en-US" sz="2000" b="1">
                <a:solidFill>
                  <a:srgbClr val="0000CC"/>
                </a:solidFill>
              </a:rPr>
              <a:t>one specific pluralistic approach</a:t>
            </a:r>
            <a:r>
              <a:rPr lang="en-US" sz="2000" b="1"/>
              <a:t>…</a:t>
            </a:r>
          </a:p>
          <a:p>
            <a:pPr algn="ctr" eaLnBrk="0" hangingPunct="0"/>
            <a:r>
              <a:rPr lang="en-US" sz="2000" b="1"/>
              <a:t>For example only materials corresponding to </a:t>
            </a:r>
            <a:r>
              <a:rPr lang="en-US" sz="2000" b="1">
                <a:solidFill>
                  <a:srgbClr val="0000CC"/>
                </a:solidFill>
              </a:rPr>
              <a:t>Awakening to languages…</a:t>
            </a:r>
            <a:endParaRPr lang="en-US" sz="2000" b="1"/>
          </a:p>
        </p:txBody>
      </p:sp>
      <p:sp>
        <p:nvSpPr>
          <p:cNvPr id="185348" name="Text Box 11"/>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A347E8EE-245C-4ED3-A0C9-6BF2BF2C4B78}" type="slidenum">
              <a:rPr lang="fr-FR" sz="2400" b="1">
                <a:solidFill>
                  <a:schemeClr val="accent2"/>
                </a:solidFill>
              </a:rPr>
              <a:pPr algn="ctr" eaLnBrk="0" hangingPunct="0">
                <a:spcBef>
                  <a:spcPct val="50000"/>
                </a:spcBef>
              </a:pPr>
              <a:t>83</a:t>
            </a:fld>
            <a:endParaRPr lang="fr-FR" sz="2400" b="1">
              <a:solidFill>
                <a:schemeClr val="accent2"/>
              </a:solidFill>
            </a:endParaRPr>
          </a:p>
        </p:txBody>
      </p:sp>
      <p:pic>
        <p:nvPicPr>
          <p:cNvPr id="185352" name="Picture 8"/>
          <p:cNvPicPr>
            <a:picLocks noChangeAspect="1" noChangeArrowheads="1"/>
          </p:cNvPicPr>
          <p:nvPr/>
        </p:nvPicPr>
        <p:blipFill>
          <a:blip r:embed="rId4"/>
          <a:srcRect/>
          <a:stretch>
            <a:fillRect/>
          </a:stretch>
        </p:blipFill>
        <p:spPr bwMode="auto">
          <a:xfrm>
            <a:off x="0" y="1125538"/>
            <a:ext cx="5229225" cy="2152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53" presetClass="entr" presetSubtype="0" fill="hold" nodeType="afterEffect">
                                  <p:stCondLst>
                                    <p:cond delay="1500"/>
                                  </p:stCondLst>
                                  <p:childTnLst>
                                    <p:set>
                                      <p:cBhvr>
                                        <p:cTn id="10" dur="1" fill="hold">
                                          <p:stCondLst>
                                            <p:cond delay="0"/>
                                          </p:stCondLst>
                                        </p:cTn>
                                        <p:tgtEl>
                                          <p:spTgt spid="185351"/>
                                        </p:tgtEl>
                                        <p:attrNameLst>
                                          <p:attrName>style.visibility</p:attrName>
                                        </p:attrNameLst>
                                      </p:cBhvr>
                                      <p:to>
                                        <p:strVal val="visible"/>
                                      </p:to>
                                    </p:set>
                                    <p:anim calcmode="lin" valueType="num">
                                      <p:cBhvr>
                                        <p:cTn id="11" dur="1000" fill="hold"/>
                                        <p:tgtEl>
                                          <p:spTgt spid="185351"/>
                                        </p:tgtEl>
                                        <p:attrNameLst>
                                          <p:attrName>ppt_w</p:attrName>
                                        </p:attrNameLst>
                                      </p:cBhvr>
                                      <p:tavLst>
                                        <p:tav tm="0">
                                          <p:val>
                                            <p:fltVal val="0"/>
                                          </p:val>
                                        </p:tav>
                                        <p:tav tm="100000">
                                          <p:val>
                                            <p:strVal val="#ppt_w"/>
                                          </p:val>
                                        </p:tav>
                                      </p:tavLst>
                                    </p:anim>
                                    <p:anim calcmode="lin" valueType="num">
                                      <p:cBhvr>
                                        <p:cTn id="12" dur="1000" fill="hold"/>
                                        <p:tgtEl>
                                          <p:spTgt spid="185351"/>
                                        </p:tgtEl>
                                        <p:attrNameLst>
                                          <p:attrName>ppt_h</p:attrName>
                                        </p:attrNameLst>
                                      </p:cBhvr>
                                      <p:tavLst>
                                        <p:tav tm="0">
                                          <p:val>
                                            <p:fltVal val="0"/>
                                          </p:val>
                                        </p:tav>
                                        <p:tav tm="100000">
                                          <p:val>
                                            <p:strVal val="#ppt_h"/>
                                          </p:val>
                                        </p:tav>
                                      </p:tavLst>
                                    </p:anim>
                                    <p:animEffect transition="in" filter="fade">
                                      <p:cBhvr>
                                        <p:cTn id="13" dur="1000"/>
                                        <p:tgtEl>
                                          <p:spTgt spid="18535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4475"/>
                                        </p:tgtEl>
                                        <p:attrNameLst>
                                          <p:attrName>style.visibility</p:attrName>
                                        </p:attrNameLst>
                                      </p:cBhvr>
                                      <p:to>
                                        <p:strVal val="visible"/>
                                      </p:to>
                                    </p:set>
                                    <p:animEffect transition="in" filter="wipe(up)">
                                      <p:cBhvr>
                                        <p:cTn id="18" dur="500"/>
                                        <p:tgtEl>
                                          <p:spTgt spid="104475"/>
                                        </p:tgtEl>
                                      </p:cBhvr>
                                    </p:animEffect>
                                  </p:childTnLst>
                                </p:cTn>
                              </p:par>
                            </p:childTnLst>
                          </p:cTn>
                        </p:par>
                        <p:par>
                          <p:cTn id="19" fill="hold">
                            <p:stCondLst>
                              <p:cond delay="500"/>
                            </p:stCondLst>
                            <p:childTnLst>
                              <p:par>
                                <p:cTn id="20" presetID="53" presetClass="entr" presetSubtype="0" fill="hold" nodeType="afterEffect">
                                  <p:stCondLst>
                                    <p:cond delay="1000"/>
                                  </p:stCondLst>
                                  <p:childTnLst>
                                    <p:set>
                                      <p:cBhvr>
                                        <p:cTn id="21" dur="1" fill="hold">
                                          <p:stCondLst>
                                            <p:cond delay="0"/>
                                          </p:stCondLst>
                                        </p:cTn>
                                        <p:tgtEl>
                                          <p:spTgt spid="185352"/>
                                        </p:tgtEl>
                                        <p:attrNameLst>
                                          <p:attrName>style.visibility</p:attrName>
                                        </p:attrNameLst>
                                      </p:cBhvr>
                                      <p:to>
                                        <p:strVal val="visible"/>
                                      </p:to>
                                    </p:set>
                                    <p:anim calcmode="lin" valueType="num">
                                      <p:cBhvr>
                                        <p:cTn id="22" dur="1000" fill="hold"/>
                                        <p:tgtEl>
                                          <p:spTgt spid="185352"/>
                                        </p:tgtEl>
                                        <p:attrNameLst>
                                          <p:attrName>ppt_w</p:attrName>
                                        </p:attrNameLst>
                                      </p:cBhvr>
                                      <p:tavLst>
                                        <p:tav tm="0">
                                          <p:val>
                                            <p:fltVal val="0"/>
                                          </p:val>
                                        </p:tav>
                                        <p:tav tm="100000">
                                          <p:val>
                                            <p:strVal val="#ppt_w"/>
                                          </p:val>
                                        </p:tav>
                                      </p:tavLst>
                                    </p:anim>
                                    <p:anim calcmode="lin" valueType="num">
                                      <p:cBhvr>
                                        <p:cTn id="23" dur="1000" fill="hold"/>
                                        <p:tgtEl>
                                          <p:spTgt spid="185352"/>
                                        </p:tgtEl>
                                        <p:attrNameLst>
                                          <p:attrName>ppt_h</p:attrName>
                                        </p:attrNameLst>
                                      </p:cBhvr>
                                      <p:tavLst>
                                        <p:tav tm="0">
                                          <p:val>
                                            <p:fltVal val="0"/>
                                          </p:val>
                                        </p:tav>
                                        <p:tav tm="100000">
                                          <p:val>
                                            <p:strVal val="#ppt_h"/>
                                          </p:val>
                                        </p:tav>
                                      </p:tavLst>
                                    </p:anim>
                                    <p:animEffect transition="in" filter="fade">
                                      <p:cBhvr>
                                        <p:cTn id="24" dur="1000"/>
                                        <p:tgtEl>
                                          <p:spTgt spid="185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420" name="Picture 28"/>
          <p:cNvPicPr>
            <a:picLocks noChangeAspect="1" noChangeArrowheads="1"/>
          </p:cNvPicPr>
          <p:nvPr/>
        </p:nvPicPr>
        <p:blipFill>
          <a:blip r:embed="rId3"/>
          <a:srcRect/>
          <a:stretch>
            <a:fillRect/>
          </a:stretch>
        </p:blipFill>
        <p:spPr bwMode="auto">
          <a:xfrm>
            <a:off x="5076825" y="115888"/>
            <a:ext cx="4022725" cy="2157412"/>
          </a:xfrm>
          <a:prstGeom prst="rect">
            <a:avLst/>
          </a:prstGeom>
          <a:noFill/>
          <a:ln w="9525">
            <a:noFill/>
            <a:miter lim="800000"/>
            <a:headEnd/>
            <a:tailEnd/>
          </a:ln>
        </p:spPr>
      </p:pic>
      <p:pic>
        <p:nvPicPr>
          <p:cNvPr id="187413" name="Picture 21"/>
          <p:cNvPicPr>
            <a:picLocks noChangeAspect="1" noChangeArrowheads="1"/>
          </p:cNvPicPr>
          <p:nvPr/>
        </p:nvPicPr>
        <p:blipFill>
          <a:blip r:embed="rId4"/>
          <a:srcRect/>
          <a:stretch>
            <a:fillRect/>
          </a:stretch>
        </p:blipFill>
        <p:spPr bwMode="auto">
          <a:xfrm>
            <a:off x="3135313" y="5591175"/>
            <a:ext cx="6045200" cy="1266825"/>
          </a:xfrm>
          <a:prstGeom prst="rect">
            <a:avLst/>
          </a:prstGeom>
          <a:noFill/>
          <a:ln w="9525">
            <a:noFill/>
            <a:miter lim="800000"/>
            <a:headEnd/>
            <a:tailEnd/>
          </a:ln>
        </p:spPr>
      </p:pic>
      <p:sp>
        <p:nvSpPr>
          <p:cNvPr id="104475" name="AutoShape 27"/>
          <p:cNvSpPr>
            <a:spLocks noChangeArrowheads="1"/>
          </p:cNvSpPr>
          <p:nvPr/>
        </p:nvSpPr>
        <p:spPr bwMode="auto">
          <a:xfrm>
            <a:off x="0" y="2276475"/>
            <a:ext cx="4572000" cy="3168650"/>
          </a:xfrm>
          <a:prstGeom prst="wedgeRoundRectCallout">
            <a:avLst>
              <a:gd name="adj1" fmla="val 13995"/>
              <a:gd name="adj2" fmla="val -76954"/>
              <a:gd name="adj3" fmla="val 16667"/>
            </a:avLst>
          </a:prstGeom>
          <a:solidFill>
            <a:srgbClr val="FFCCFF"/>
          </a:solidFill>
          <a:ln w="9525">
            <a:solidFill>
              <a:schemeClr val="tx1"/>
            </a:solidFill>
            <a:miter lim="800000"/>
            <a:headEnd/>
            <a:tailEnd/>
          </a:ln>
        </p:spPr>
        <p:txBody>
          <a:bodyPr/>
          <a:lstStyle/>
          <a:p>
            <a:pPr algn="ctr" eaLnBrk="0" hangingPunct="0"/>
            <a:r>
              <a:rPr lang="en-US" sz="2000" b="1"/>
              <a:t>As you could see, </a:t>
            </a:r>
            <a:r>
              <a:rPr lang="en-US" sz="2000" b="1">
                <a:solidFill>
                  <a:srgbClr val="0000CC"/>
                </a:solidFill>
              </a:rPr>
              <a:t>when you add a criterium</a:t>
            </a:r>
            <a:r>
              <a:rPr lang="en-US" sz="2000" b="1"/>
              <a:t>, you get of course </a:t>
            </a:r>
            <a:r>
              <a:rPr lang="en-US" sz="2000" b="1">
                <a:solidFill>
                  <a:srgbClr val="0000CC"/>
                </a:solidFill>
              </a:rPr>
              <a:t>less selected materials</a:t>
            </a:r>
            <a:r>
              <a:rPr lang="en-US" sz="2000" b="1"/>
              <a:t>. </a:t>
            </a:r>
            <a:endParaRPr lang="en-US" sz="2000" b="1" i="1"/>
          </a:p>
        </p:txBody>
      </p:sp>
      <p:sp>
        <p:nvSpPr>
          <p:cNvPr id="2" name="AutoShape 27"/>
          <p:cNvSpPr>
            <a:spLocks noChangeArrowheads="1"/>
          </p:cNvSpPr>
          <p:nvPr/>
        </p:nvSpPr>
        <p:spPr bwMode="auto">
          <a:xfrm>
            <a:off x="4860925" y="2420938"/>
            <a:ext cx="3887788" cy="2016125"/>
          </a:xfrm>
          <a:prstGeom prst="wedgeRoundRectCallout">
            <a:avLst>
              <a:gd name="adj1" fmla="val -23458"/>
              <a:gd name="adj2" fmla="val 81338"/>
              <a:gd name="adj3" fmla="val 16667"/>
            </a:avLst>
          </a:prstGeom>
          <a:solidFill>
            <a:srgbClr val="FFCCFF"/>
          </a:solidFill>
          <a:ln w="9525">
            <a:solidFill>
              <a:schemeClr val="tx1"/>
            </a:solidFill>
            <a:miter lim="800000"/>
            <a:headEnd/>
            <a:tailEnd/>
          </a:ln>
        </p:spPr>
        <p:txBody>
          <a:bodyPr/>
          <a:lstStyle/>
          <a:p>
            <a:pPr algn="ctr" eaLnBrk="0" hangingPunct="0"/>
            <a:r>
              <a:rPr lang="en-US" sz="2000" b="1"/>
              <a:t>But it may occur that you </a:t>
            </a:r>
            <a:r>
              <a:rPr lang="en-US" sz="2000" b="1">
                <a:solidFill>
                  <a:srgbClr val="0000CC"/>
                </a:solidFill>
              </a:rPr>
              <a:t>find S 3.1.1. in a list of descriptors attributed to teaching materials </a:t>
            </a:r>
            <a:r>
              <a:rPr lang="en-US" sz="2000" b="1"/>
              <a:t>you have selected with S 3.1 !</a:t>
            </a:r>
          </a:p>
        </p:txBody>
      </p:sp>
      <p:sp>
        <p:nvSpPr>
          <p:cNvPr id="326667" name="Oval 11"/>
          <p:cNvSpPr>
            <a:spLocks noChangeArrowheads="1"/>
          </p:cNvSpPr>
          <p:nvPr/>
        </p:nvSpPr>
        <p:spPr bwMode="auto">
          <a:xfrm>
            <a:off x="5580063" y="1773238"/>
            <a:ext cx="503237" cy="576262"/>
          </a:xfrm>
          <a:prstGeom prst="ellipse">
            <a:avLst/>
          </a:prstGeom>
          <a:noFill/>
          <a:ln w="28575">
            <a:solidFill>
              <a:srgbClr val="FF3300"/>
            </a:solidFill>
            <a:round/>
            <a:headEnd/>
            <a:tailEnd/>
          </a:ln>
        </p:spPr>
        <p:txBody>
          <a:bodyPr wrap="none" anchor="ctr"/>
          <a:lstStyle/>
          <a:p>
            <a:pPr eaLnBrk="0" hangingPunct="0"/>
            <a:endParaRPr lang="en-US"/>
          </a:p>
        </p:txBody>
      </p:sp>
      <p:sp>
        <p:nvSpPr>
          <p:cNvPr id="326668" name="Text Box 12"/>
          <p:cNvSpPr txBox="1">
            <a:spLocks noChangeArrowheads="1"/>
          </p:cNvSpPr>
          <p:nvPr/>
        </p:nvSpPr>
        <p:spPr bwMode="auto">
          <a:xfrm>
            <a:off x="179388" y="3429000"/>
            <a:ext cx="4211637" cy="1920875"/>
          </a:xfrm>
          <a:prstGeom prst="rect">
            <a:avLst/>
          </a:prstGeom>
          <a:noFill/>
          <a:ln w="9525">
            <a:noFill/>
            <a:miter lim="800000"/>
            <a:headEnd/>
            <a:tailEnd/>
          </a:ln>
        </p:spPr>
        <p:txBody>
          <a:bodyPr>
            <a:spAutoFit/>
          </a:bodyPr>
          <a:lstStyle/>
          <a:p>
            <a:pPr algn="ctr" eaLnBrk="0" hangingPunct="0">
              <a:spcBef>
                <a:spcPct val="50000"/>
              </a:spcBef>
            </a:pPr>
            <a:r>
              <a:rPr lang="en-US" sz="2000" b="1"/>
              <a:t>In order to avoid that users get too few selected materials, we also decided to limit the choice of descriptors to </a:t>
            </a:r>
            <a:r>
              <a:rPr lang="en-US" sz="2000" b="1">
                <a:solidFill>
                  <a:srgbClr val="0000CC"/>
                </a:solidFill>
              </a:rPr>
              <a:t>three elements</a:t>
            </a:r>
            <a:r>
              <a:rPr lang="en-US" sz="2000" b="1"/>
              <a:t> : you can ask for </a:t>
            </a:r>
            <a:r>
              <a:rPr lang="en-US" sz="2000" b="1">
                <a:solidFill>
                  <a:schemeClr val="hlink"/>
                </a:solidFill>
              </a:rPr>
              <a:t>S 3.1</a:t>
            </a:r>
            <a:r>
              <a:rPr lang="en-US" sz="2000" b="1"/>
              <a:t>, but </a:t>
            </a:r>
            <a:r>
              <a:rPr lang="en-US" sz="2000" b="1">
                <a:solidFill>
                  <a:srgbClr val="FF3300"/>
                </a:solidFill>
              </a:rPr>
              <a:t>not for S 3.1.1</a:t>
            </a:r>
            <a:r>
              <a:rPr lang="en-US" sz="2000" b="1"/>
              <a:t>.</a:t>
            </a:r>
          </a:p>
        </p:txBody>
      </p:sp>
      <p:sp>
        <p:nvSpPr>
          <p:cNvPr id="187399" name="Text Box 8"/>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EF82275B-A850-49BC-AF3F-347BD076EED1}" type="slidenum">
              <a:rPr lang="fr-FR" sz="2400" b="1">
                <a:solidFill>
                  <a:schemeClr val="accent2"/>
                </a:solidFill>
              </a:rPr>
              <a:pPr algn="ctr" eaLnBrk="0" hangingPunct="0">
                <a:spcBef>
                  <a:spcPct val="50000"/>
                </a:spcBef>
              </a:pPr>
              <a:t>84</a:t>
            </a:fld>
            <a:endParaRPr lang="fr-FR" sz="2400" b="1">
              <a:solidFill>
                <a:schemeClr val="accent2"/>
              </a:solidFill>
            </a:endParaRPr>
          </a:p>
        </p:txBody>
      </p:sp>
      <p:sp>
        <p:nvSpPr>
          <p:cNvPr id="326670" name="Text Box 14"/>
          <p:cNvSpPr txBox="1">
            <a:spLocks noChangeArrowheads="1"/>
          </p:cNvSpPr>
          <p:nvPr/>
        </p:nvSpPr>
        <p:spPr bwMode="auto">
          <a:xfrm>
            <a:off x="4284663" y="5661025"/>
            <a:ext cx="936625" cy="376238"/>
          </a:xfrm>
          <a:prstGeom prst="rect">
            <a:avLst/>
          </a:prstGeom>
          <a:solidFill>
            <a:srgbClr val="FCEFCC"/>
          </a:solidFill>
          <a:ln w="9525">
            <a:solidFill>
              <a:schemeClr val="tx1"/>
            </a:solidFill>
            <a:miter lim="800000"/>
            <a:headEnd/>
            <a:tailEnd/>
          </a:ln>
        </p:spPr>
        <p:txBody>
          <a:bodyPr>
            <a:spAutoFit/>
          </a:bodyPr>
          <a:lstStyle/>
          <a:p>
            <a:pPr eaLnBrk="0" hangingPunct="0">
              <a:spcBef>
                <a:spcPct val="50000"/>
              </a:spcBef>
            </a:pPr>
            <a:r>
              <a:rPr lang="en-US" b="1"/>
              <a:t>S 3.1.1</a:t>
            </a:r>
          </a:p>
        </p:txBody>
      </p:sp>
      <p:grpSp>
        <p:nvGrpSpPr>
          <p:cNvPr id="3" name="Group 24"/>
          <p:cNvGrpSpPr>
            <a:grpSpLocks/>
          </p:cNvGrpSpPr>
          <p:nvPr/>
        </p:nvGrpSpPr>
        <p:grpSpPr bwMode="auto">
          <a:xfrm>
            <a:off x="5219700" y="5589588"/>
            <a:ext cx="1800225" cy="576262"/>
            <a:chOff x="3288" y="3521"/>
            <a:chExt cx="1134" cy="363"/>
          </a:xfrm>
        </p:grpSpPr>
        <p:sp>
          <p:nvSpPr>
            <p:cNvPr id="187410" name="Line 15"/>
            <p:cNvSpPr>
              <a:spLocks noChangeShapeType="1"/>
            </p:cNvSpPr>
            <p:nvPr/>
          </p:nvSpPr>
          <p:spPr bwMode="auto">
            <a:xfrm>
              <a:off x="3515" y="3702"/>
              <a:ext cx="907" cy="182"/>
            </a:xfrm>
            <a:prstGeom prst="line">
              <a:avLst/>
            </a:prstGeom>
            <a:noFill/>
            <a:ln w="38100">
              <a:solidFill>
                <a:schemeClr val="tx1"/>
              </a:solidFill>
              <a:round/>
              <a:headEnd/>
              <a:tailEnd type="triangle" w="med" len="med"/>
            </a:ln>
          </p:spPr>
          <p:txBody>
            <a:bodyPr/>
            <a:lstStyle/>
            <a:p>
              <a:endParaRPr lang="fr-FR"/>
            </a:p>
          </p:txBody>
        </p:sp>
        <p:sp>
          <p:nvSpPr>
            <p:cNvPr id="187411" name="Text Box 16"/>
            <p:cNvSpPr txBox="1">
              <a:spLocks noChangeArrowheads="1"/>
            </p:cNvSpPr>
            <p:nvPr/>
          </p:nvSpPr>
          <p:spPr bwMode="auto">
            <a:xfrm>
              <a:off x="3288" y="3521"/>
              <a:ext cx="227" cy="288"/>
            </a:xfrm>
            <a:prstGeom prst="rect">
              <a:avLst/>
            </a:prstGeom>
            <a:noFill/>
            <a:ln w="9525">
              <a:noFill/>
              <a:miter lim="800000"/>
              <a:headEnd/>
              <a:tailEnd/>
            </a:ln>
          </p:spPr>
          <p:txBody>
            <a:bodyPr>
              <a:spAutoFit/>
            </a:bodyPr>
            <a:lstStyle/>
            <a:p>
              <a:pPr eaLnBrk="0" hangingPunct="0">
                <a:spcBef>
                  <a:spcPct val="50000"/>
                </a:spcBef>
              </a:pPr>
              <a:r>
                <a:rPr lang="en-US" sz="2400" b="1"/>
                <a:t>?</a:t>
              </a:r>
            </a:p>
          </p:txBody>
        </p:sp>
      </p:grpSp>
      <p:grpSp>
        <p:nvGrpSpPr>
          <p:cNvPr id="4" name="Group 21"/>
          <p:cNvGrpSpPr>
            <a:grpSpLocks/>
          </p:cNvGrpSpPr>
          <p:nvPr/>
        </p:nvGrpSpPr>
        <p:grpSpPr bwMode="auto">
          <a:xfrm>
            <a:off x="6084888" y="5732463"/>
            <a:ext cx="574675" cy="504825"/>
            <a:chOff x="3833" y="3612"/>
            <a:chExt cx="362" cy="318"/>
          </a:xfrm>
        </p:grpSpPr>
        <p:sp>
          <p:nvSpPr>
            <p:cNvPr id="187408" name="Line 19"/>
            <p:cNvSpPr>
              <a:spLocks noChangeShapeType="1"/>
            </p:cNvSpPr>
            <p:nvPr/>
          </p:nvSpPr>
          <p:spPr bwMode="auto">
            <a:xfrm flipH="1">
              <a:off x="3833" y="3657"/>
              <a:ext cx="362" cy="272"/>
            </a:xfrm>
            <a:prstGeom prst="line">
              <a:avLst/>
            </a:prstGeom>
            <a:noFill/>
            <a:ln w="38100">
              <a:solidFill>
                <a:srgbClr val="FF3300"/>
              </a:solidFill>
              <a:round/>
              <a:headEnd/>
              <a:tailEnd/>
            </a:ln>
          </p:spPr>
          <p:txBody>
            <a:bodyPr/>
            <a:lstStyle/>
            <a:p>
              <a:endParaRPr lang="fr-FR"/>
            </a:p>
          </p:txBody>
        </p:sp>
        <p:sp>
          <p:nvSpPr>
            <p:cNvPr id="187409" name="Line 20"/>
            <p:cNvSpPr>
              <a:spLocks noChangeShapeType="1"/>
            </p:cNvSpPr>
            <p:nvPr/>
          </p:nvSpPr>
          <p:spPr bwMode="auto">
            <a:xfrm>
              <a:off x="3878" y="3612"/>
              <a:ext cx="272" cy="318"/>
            </a:xfrm>
            <a:prstGeom prst="line">
              <a:avLst/>
            </a:prstGeom>
            <a:noFill/>
            <a:ln w="38100">
              <a:solidFill>
                <a:srgbClr val="FF3300"/>
              </a:solidFill>
              <a:round/>
              <a:headEnd/>
              <a:tailEnd/>
            </a:ln>
          </p:spPr>
          <p:txBody>
            <a:bodyPr/>
            <a:lstStyle/>
            <a:p>
              <a:endParaRPr lang="fr-FR"/>
            </a:p>
          </p:txBody>
        </p:sp>
      </p:grpSp>
      <p:grpSp>
        <p:nvGrpSpPr>
          <p:cNvPr id="187419" name="Group 27"/>
          <p:cNvGrpSpPr>
            <a:grpSpLocks/>
          </p:cNvGrpSpPr>
          <p:nvPr/>
        </p:nvGrpSpPr>
        <p:grpSpPr bwMode="auto">
          <a:xfrm>
            <a:off x="0" y="44450"/>
            <a:ext cx="5057775" cy="2089150"/>
            <a:chOff x="0" y="0"/>
            <a:chExt cx="3186" cy="1392"/>
          </a:xfrm>
        </p:grpSpPr>
        <p:grpSp>
          <p:nvGrpSpPr>
            <p:cNvPr id="187404" name="Group 25"/>
            <p:cNvGrpSpPr>
              <a:grpSpLocks/>
            </p:cNvGrpSpPr>
            <p:nvPr/>
          </p:nvGrpSpPr>
          <p:grpSpPr bwMode="auto">
            <a:xfrm>
              <a:off x="0" y="0"/>
              <a:ext cx="3186" cy="1392"/>
              <a:chOff x="703" y="0"/>
              <a:chExt cx="3186" cy="1392"/>
            </a:xfrm>
          </p:grpSpPr>
          <p:pic>
            <p:nvPicPr>
              <p:cNvPr id="187406" name="Picture 22"/>
              <p:cNvPicPr>
                <a:picLocks noChangeAspect="1" noChangeArrowheads="1"/>
              </p:cNvPicPr>
              <p:nvPr/>
            </p:nvPicPr>
            <p:blipFill>
              <a:blip r:embed="rId5"/>
              <a:srcRect/>
              <a:stretch>
                <a:fillRect/>
              </a:stretch>
            </p:blipFill>
            <p:spPr bwMode="auto">
              <a:xfrm>
                <a:off x="703" y="0"/>
                <a:ext cx="3186" cy="1392"/>
              </a:xfrm>
              <a:prstGeom prst="rect">
                <a:avLst/>
              </a:prstGeom>
              <a:noFill/>
              <a:ln w="9525">
                <a:noFill/>
                <a:miter lim="800000"/>
                <a:headEnd/>
                <a:tailEnd/>
              </a:ln>
            </p:spPr>
          </p:pic>
          <p:sp>
            <p:nvSpPr>
              <p:cNvPr id="187407" name="Oval 23"/>
              <p:cNvSpPr>
                <a:spLocks noChangeArrowheads="1"/>
              </p:cNvSpPr>
              <p:nvPr/>
            </p:nvSpPr>
            <p:spPr bwMode="auto">
              <a:xfrm>
                <a:off x="2835" y="754"/>
                <a:ext cx="590" cy="272"/>
              </a:xfrm>
              <a:prstGeom prst="ellipse">
                <a:avLst/>
              </a:prstGeom>
              <a:noFill/>
              <a:ln w="28575">
                <a:solidFill>
                  <a:srgbClr val="FF3300"/>
                </a:solidFill>
                <a:round/>
                <a:headEnd/>
                <a:tailEnd/>
              </a:ln>
            </p:spPr>
            <p:txBody>
              <a:bodyPr wrap="none" anchor="ctr"/>
              <a:lstStyle/>
              <a:p>
                <a:pPr eaLnBrk="0" hangingPunct="0"/>
                <a:endParaRPr lang="en-US"/>
              </a:p>
            </p:txBody>
          </p:sp>
        </p:grpSp>
        <p:pic>
          <p:nvPicPr>
            <p:cNvPr id="187405" name="Picture 26"/>
            <p:cNvPicPr>
              <a:picLocks noChangeAspect="1" noChangeArrowheads="1"/>
            </p:cNvPicPr>
            <p:nvPr/>
          </p:nvPicPr>
          <p:blipFill>
            <a:blip r:embed="rId6"/>
            <a:srcRect/>
            <a:stretch>
              <a:fillRect/>
            </a:stretch>
          </p:blipFill>
          <p:spPr bwMode="auto">
            <a:xfrm>
              <a:off x="0" y="0"/>
              <a:ext cx="1089" cy="168"/>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500"/>
                                  </p:stCondLst>
                                  <p:childTnLst>
                                    <p:set>
                                      <p:cBhvr>
                                        <p:cTn id="6" dur="1" fill="hold">
                                          <p:stCondLst>
                                            <p:cond delay="0"/>
                                          </p:stCondLst>
                                        </p:cTn>
                                        <p:tgtEl>
                                          <p:spTgt spid="187420"/>
                                        </p:tgtEl>
                                        <p:attrNameLst>
                                          <p:attrName>style.visibility</p:attrName>
                                        </p:attrNameLst>
                                      </p:cBhvr>
                                      <p:to>
                                        <p:strVal val="visible"/>
                                      </p:to>
                                    </p:set>
                                    <p:anim calcmode="lin" valueType="num">
                                      <p:cBhvr>
                                        <p:cTn id="7" dur="1000" fill="hold"/>
                                        <p:tgtEl>
                                          <p:spTgt spid="187420"/>
                                        </p:tgtEl>
                                        <p:attrNameLst>
                                          <p:attrName>ppt_w</p:attrName>
                                        </p:attrNameLst>
                                      </p:cBhvr>
                                      <p:tavLst>
                                        <p:tav tm="0">
                                          <p:val>
                                            <p:fltVal val="0"/>
                                          </p:val>
                                        </p:tav>
                                        <p:tav tm="100000">
                                          <p:val>
                                            <p:strVal val="#ppt_w"/>
                                          </p:val>
                                        </p:tav>
                                      </p:tavLst>
                                    </p:anim>
                                    <p:anim calcmode="lin" valueType="num">
                                      <p:cBhvr>
                                        <p:cTn id="8" dur="1000" fill="hold"/>
                                        <p:tgtEl>
                                          <p:spTgt spid="187420"/>
                                        </p:tgtEl>
                                        <p:attrNameLst>
                                          <p:attrName>ppt_h</p:attrName>
                                        </p:attrNameLst>
                                      </p:cBhvr>
                                      <p:tavLst>
                                        <p:tav tm="0">
                                          <p:val>
                                            <p:fltVal val="0"/>
                                          </p:val>
                                        </p:tav>
                                        <p:tav tm="100000">
                                          <p:val>
                                            <p:strVal val="#ppt_h"/>
                                          </p:val>
                                        </p:tav>
                                      </p:tavLst>
                                    </p:anim>
                                    <p:animEffect transition="in" filter="fade">
                                      <p:cBhvr>
                                        <p:cTn id="9" dur="1000"/>
                                        <p:tgtEl>
                                          <p:spTgt spid="187420"/>
                                        </p:tgtEl>
                                      </p:cBhvr>
                                    </p:animEffect>
                                  </p:childTnLst>
                                </p:cTn>
                              </p:par>
                            </p:childTnLst>
                          </p:cTn>
                        </p:par>
                        <p:par>
                          <p:cTn id="10" fill="hold">
                            <p:stCondLst>
                              <p:cond delay="1500"/>
                            </p:stCondLst>
                            <p:childTnLst>
                              <p:par>
                                <p:cTn id="11" presetID="1" presetClass="entr" presetSubtype="0" fill="hold" grpId="0" nodeType="afterEffect">
                                  <p:stCondLst>
                                    <p:cond delay="0"/>
                                  </p:stCondLst>
                                  <p:childTnLst>
                                    <p:set>
                                      <p:cBhvr>
                                        <p:cTn id="12" dur="1" fill="hold">
                                          <p:stCondLst>
                                            <p:cond delay="0"/>
                                          </p:stCondLst>
                                        </p:cTn>
                                        <p:tgtEl>
                                          <p:spTgt spid="326667"/>
                                        </p:tgtEl>
                                        <p:attrNameLst>
                                          <p:attrName>style.visibility</p:attrName>
                                        </p:attrNameLst>
                                      </p:cBhvr>
                                      <p:to>
                                        <p:strVal val="visible"/>
                                      </p:to>
                                    </p:set>
                                  </p:childTnLst>
                                </p:cTn>
                              </p:par>
                            </p:childTnLst>
                          </p:cTn>
                        </p:par>
                        <p:par>
                          <p:cTn id="13" fill="hold">
                            <p:stCondLst>
                              <p:cond delay="1500"/>
                            </p:stCondLst>
                            <p:childTnLst>
                              <p:par>
                                <p:cTn id="14" presetID="35" presetClass="emph" presetSubtype="0" repeatCount="2000" fill="hold" grpId="1" nodeType="afterEffect">
                                  <p:stCondLst>
                                    <p:cond delay="0"/>
                                  </p:stCondLst>
                                  <p:childTnLst>
                                    <p:anim calcmode="discrete" valueType="str">
                                      <p:cBhvr>
                                        <p:cTn id="15" dur="1000" fill="hold"/>
                                        <p:tgtEl>
                                          <p:spTgt spid="326667"/>
                                        </p:tgtEl>
                                        <p:attrNameLst>
                                          <p:attrName>style.visibility</p:attrName>
                                        </p:attrNameLst>
                                      </p:cBhvr>
                                      <p:tavLst>
                                        <p:tav tm="0">
                                          <p:val>
                                            <p:strVal val="hidden"/>
                                          </p:val>
                                        </p:tav>
                                        <p:tav tm="50000">
                                          <p:val>
                                            <p:strVal val="visible"/>
                                          </p:val>
                                        </p:tav>
                                      </p:tavLst>
                                    </p:anim>
                                  </p:childTnLst>
                                </p:cTn>
                              </p:par>
                            </p:childTnLst>
                          </p:cTn>
                        </p:par>
                        <p:par>
                          <p:cTn id="16" fill="hold">
                            <p:stCondLst>
                              <p:cond delay="3500"/>
                            </p:stCondLst>
                            <p:childTnLst>
                              <p:par>
                                <p:cTn id="17" presetID="22" presetClass="entr" presetSubtype="1" fill="hold" grpId="0" nodeType="afterEffect">
                                  <p:stCondLst>
                                    <p:cond delay="1000"/>
                                  </p:stCondLst>
                                  <p:childTnLst>
                                    <p:set>
                                      <p:cBhvr>
                                        <p:cTn id="18" dur="1" fill="hold">
                                          <p:stCondLst>
                                            <p:cond delay="0"/>
                                          </p:stCondLst>
                                        </p:cTn>
                                        <p:tgtEl>
                                          <p:spTgt spid="104475"/>
                                        </p:tgtEl>
                                        <p:attrNameLst>
                                          <p:attrName>style.visibility</p:attrName>
                                        </p:attrNameLst>
                                      </p:cBhvr>
                                      <p:to>
                                        <p:strVal val="visible"/>
                                      </p:to>
                                    </p:set>
                                    <p:animEffect transition="in" filter="wipe(up)">
                                      <p:cBhvr>
                                        <p:cTn id="19" dur="1000"/>
                                        <p:tgtEl>
                                          <p:spTgt spid="10447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26668"/>
                                        </p:tgtEl>
                                        <p:attrNameLst>
                                          <p:attrName>style.visibility</p:attrName>
                                        </p:attrNameLst>
                                      </p:cBhvr>
                                      <p:to>
                                        <p:strVal val="visible"/>
                                      </p:to>
                                    </p:set>
                                    <p:animEffect transition="in" filter="wipe(up)">
                                      <p:cBhvr>
                                        <p:cTn id="24" dur="1000"/>
                                        <p:tgtEl>
                                          <p:spTgt spid="326668"/>
                                        </p:tgtEl>
                                      </p:cBhvr>
                                    </p:animEffect>
                                  </p:childTnLst>
                                </p:cTn>
                              </p:par>
                            </p:childTnLst>
                          </p:cTn>
                        </p:par>
                        <p:par>
                          <p:cTn id="25" fill="hold">
                            <p:stCondLst>
                              <p:cond delay="1000"/>
                            </p:stCondLst>
                            <p:childTnLst>
                              <p:par>
                                <p:cTn id="26" presetID="53" presetClass="entr" presetSubtype="0" fill="hold" nodeType="afterEffect">
                                  <p:stCondLst>
                                    <p:cond delay="3000"/>
                                  </p:stCondLst>
                                  <p:childTnLst>
                                    <p:set>
                                      <p:cBhvr>
                                        <p:cTn id="27" dur="1" fill="hold">
                                          <p:stCondLst>
                                            <p:cond delay="0"/>
                                          </p:stCondLst>
                                        </p:cTn>
                                        <p:tgtEl>
                                          <p:spTgt spid="187413"/>
                                        </p:tgtEl>
                                        <p:attrNameLst>
                                          <p:attrName>style.visibility</p:attrName>
                                        </p:attrNameLst>
                                      </p:cBhvr>
                                      <p:to>
                                        <p:strVal val="visible"/>
                                      </p:to>
                                    </p:set>
                                    <p:anim calcmode="lin" valueType="num">
                                      <p:cBhvr>
                                        <p:cTn id="28" dur="1000" fill="hold"/>
                                        <p:tgtEl>
                                          <p:spTgt spid="187413"/>
                                        </p:tgtEl>
                                        <p:attrNameLst>
                                          <p:attrName>ppt_w</p:attrName>
                                        </p:attrNameLst>
                                      </p:cBhvr>
                                      <p:tavLst>
                                        <p:tav tm="0">
                                          <p:val>
                                            <p:fltVal val="0"/>
                                          </p:val>
                                        </p:tav>
                                        <p:tav tm="100000">
                                          <p:val>
                                            <p:strVal val="#ppt_w"/>
                                          </p:val>
                                        </p:tav>
                                      </p:tavLst>
                                    </p:anim>
                                    <p:anim calcmode="lin" valueType="num">
                                      <p:cBhvr>
                                        <p:cTn id="29" dur="1000" fill="hold"/>
                                        <p:tgtEl>
                                          <p:spTgt spid="187413"/>
                                        </p:tgtEl>
                                        <p:attrNameLst>
                                          <p:attrName>ppt_h</p:attrName>
                                        </p:attrNameLst>
                                      </p:cBhvr>
                                      <p:tavLst>
                                        <p:tav tm="0">
                                          <p:val>
                                            <p:fltVal val="0"/>
                                          </p:val>
                                        </p:tav>
                                        <p:tav tm="100000">
                                          <p:val>
                                            <p:strVal val="#ppt_h"/>
                                          </p:val>
                                        </p:tav>
                                      </p:tavLst>
                                    </p:anim>
                                    <p:animEffect transition="in" filter="fade">
                                      <p:cBhvr>
                                        <p:cTn id="30" dur="1000"/>
                                        <p:tgtEl>
                                          <p:spTgt spid="187413"/>
                                        </p:tgtEl>
                                      </p:cBhvr>
                                    </p:animEffect>
                                  </p:childTnLst>
                                </p:cTn>
                              </p:par>
                            </p:childTnLst>
                          </p:cTn>
                        </p:par>
                        <p:par>
                          <p:cTn id="31" fill="hold">
                            <p:stCondLst>
                              <p:cond delay="5000"/>
                            </p:stCondLst>
                            <p:childTnLst>
                              <p:par>
                                <p:cTn id="32" presetID="1" presetClass="entr" presetSubtype="0" fill="hold" grpId="0" nodeType="afterEffect">
                                  <p:stCondLst>
                                    <p:cond delay="500"/>
                                  </p:stCondLst>
                                  <p:childTnLst>
                                    <p:set>
                                      <p:cBhvr>
                                        <p:cTn id="33" dur="1" fill="hold">
                                          <p:stCondLst>
                                            <p:cond delay="0"/>
                                          </p:stCondLst>
                                        </p:cTn>
                                        <p:tgtEl>
                                          <p:spTgt spid="326670"/>
                                        </p:tgtEl>
                                        <p:attrNameLst>
                                          <p:attrName>style.visibility</p:attrName>
                                        </p:attrNameLst>
                                      </p:cBhvr>
                                      <p:to>
                                        <p:strVal val="visible"/>
                                      </p:to>
                                    </p:set>
                                  </p:childTnLst>
                                </p:cTn>
                              </p:par>
                            </p:childTnLst>
                          </p:cTn>
                        </p:par>
                        <p:par>
                          <p:cTn id="34" fill="hold">
                            <p:stCondLst>
                              <p:cond delay="5500"/>
                            </p:stCondLst>
                            <p:childTnLst>
                              <p:par>
                                <p:cTn id="35" presetID="1"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par>
                          <p:cTn id="37" fill="hold">
                            <p:stCondLst>
                              <p:cond delay="5500"/>
                            </p:stCondLst>
                            <p:childTnLst>
                              <p:par>
                                <p:cTn id="38" presetID="35" presetClass="emph" presetSubtype="0" fill="hold" nodeType="afterEffect">
                                  <p:stCondLst>
                                    <p:cond delay="500"/>
                                  </p:stCondLst>
                                  <p:childTnLst>
                                    <p:anim calcmode="discrete" valueType="str">
                                      <p:cBhvr>
                                        <p:cTn id="39" dur="1000" fill="hold"/>
                                        <p:tgtEl>
                                          <p:spTgt spid="3"/>
                                        </p:tgtEl>
                                        <p:attrNameLst>
                                          <p:attrName>style.visibility</p:attrName>
                                        </p:attrNameLst>
                                      </p:cBhvr>
                                      <p:tavLst>
                                        <p:tav tm="0">
                                          <p:val>
                                            <p:strVal val="hidden"/>
                                          </p:val>
                                        </p:tav>
                                        <p:tav tm="50000">
                                          <p:val>
                                            <p:strVal val="visible"/>
                                          </p:val>
                                        </p:tav>
                                      </p:tavLst>
                                    </p:anim>
                                  </p:childTnLst>
                                </p:cTn>
                              </p:par>
                            </p:childTnLst>
                          </p:cTn>
                        </p:par>
                        <p:par>
                          <p:cTn id="40" fill="hold">
                            <p:stCondLst>
                              <p:cond delay="7000"/>
                            </p:stCondLst>
                            <p:childTnLst>
                              <p:par>
                                <p:cTn id="41" presetID="1"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1000"/>
                                        <p:tgtEl>
                                          <p:spTgt spid="2"/>
                                        </p:tgtEl>
                                      </p:cBhvr>
                                    </p:animEffect>
                                  </p:childTnLst>
                                </p:cTn>
                              </p:par>
                            </p:childTnLst>
                          </p:cTn>
                        </p:par>
                        <p:par>
                          <p:cTn id="48" fill="hold">
                            <p:stCondLst>
                              <p:cond delay="1000"/>
                            </p:stCondLst>
                            <p:childTnLst>
                              <p:par>
                                <p:cTn id="49" presetID="1" presetClass="entr" presetSubtype="0" fill="hold" nodeType="afterEffect">
                                  <p:stCondLst>
                                    <p:cond delay="2500"/>
                                  </p:stCondLst>
                                  <p:childTnLst>
                                    <p:set>
                                      <p:cBhvr>
                                        <p:cTn id="50" dur="1" fill="hold">
                                          <p:stCondLst>
                                            <p:cond delay="0"/>
                                          </p:stCondLst>
                                        </p:cTn>
                                        <p:tgtEl>
                                          <p:spTgt spid="187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P spid="326667" grpId="0" animBg="1"/>
      <p:bldP spid="326667" grpId="1" animBg="1"/>
      <p:bldP spid="326668" grpId="0"/>
      <p:bldP spid="32667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8" name="Picture 8"/>
          <p:cNvPicPr>
            <a:picLocks noChangeAspect="1" noChangeArrowheads="1"/>
          </p:cNvPicPr>
          <p:nvPr/>
        </p:nvPicPr>
        <p:blipFill>
          <a:blip r:embed="rId3"/>
          <a:srcRect/>
          <a:stretch>
            <a:fillRect/>
          </a:stretch>
        </p:blipFill>
        <p:spPr bwMode="auto">
          <a:xfrm>
            <a:off x="3635375" y="1341438"/>
            <a:ext cx="5508625" cy="5516562"/>
          </a:xfrm>
          <a:prstGeom prst="rect">
            <a:avLst/>
          </a:prstGeom>
          <a:noFill/>
          <a:ln w="9525">
            <a:noFill/>
            <a:miter lim="800000"/>
            <a:headEnd/>
            <a:tailEnd/>
          </a:ln>
        </p:spPr>
      </p:pic>
      <p:sp>
        <p:nvSpPr>
          <p:cNvPr id="104475" name="AutoShape 27"/>
          <p:cNvSpPr>
            <a:spLocks noChangeArrowheads="1"/>
          </p:cNvSpPr>
          <p:nvPr/>
        </p:nvSpPr>
        <p:spPr bwMode="auto">
          <a:xfrm>
            <a:off x="0" y="0"/>
            <a:ext cx="8964613" cy="1341438"/>
          </a:xfrm>
          <a:prstGeom prst="wedgeRoundRectCallout">
            <a:avLst>
              <a:gd name="adj1" fmla="val -32097"/>
              <a:gd name="adj2" fmla="val 278046"/>
              <a:gd name="adj3" fmla="val 16667"/>
            </a:avLst>
          </a:prstGeom>
          <a:solidFill>
            <a:srgbClr val="FFCCFF"/>
          </a:solidFill>
          <a:ln w="9525">
            <a:solidFill>
              <a:schemeClr val="tx1"/>
            </a:solidFill>
            <a:miter lim="800000"/>
            <a:headEnd/>
            <a:tailEnd/>
          </a:ln>
        </p:spPr>
        <p:txBody>
          <a:bodyPr/>
          <a:lstStyle/>
          <a:p>
            <a:pPr eaLnBrk="0" hangingPunct="0"/>
            <a:r>
              <a:rPr lang="en-US" sz="2000" b="1"/>
              <a:t>You have also seen that there is under the selection interface a list of teaching materials which are presented very briefly.</a:t>
            </a:r>
          </a:p>
        </p:txBody>
      </p:sp>
      <p:sp>
        <p:nvSpPr>
          <p:cNvPr id="189443" name="Text Box 8"/>
          <p:cNvSpPr txBox="1">
            <a:spLocks noChangeArrowheads="1"/>
          </p:cNvSpPr>
          <p:nvPr/>
        </p:nvSpPr>
        <p:spPr bwMode="auto">
          <a:xfrm>
            <a:off x="8604250"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869BB7BB-B251-4668-9EE7-07DEF9BB4898}" type="slidenum">
              <a:rPr lang="fr-FR" sz="2400" b="1">
                <a:solidFill>
                  <a:schemeClr val="accent2"/>
                </a:solidFill>
              </a:rPr>
              <a:pPr algn="ctr" eaLnBrk="0" hangingPunct="0">
                <a:spcBef>
                  <a:spcPct val="50000"/>
                </a:spcBef>
              </a:pPr>
              <a:t>85</a:t>
            </a:fld>
            <a:endParaRPr lang="fr-FR" sz="2400" b="1">
              <a:solidFill>
                <a:schemeClr val="accent2"/>
              </a:solidFill>
            </a:endParaRPr>
          </a:p>
        </p:txBody>
      </p:sp>
      <p:sp>
        <p:nvSpPr>
          <p:cNvPr id="328724" name="Text Box 20"/>
          <p:cNvSpPr txBox="1">
            <a:spLocks noChangeArrowheads="1"/>
          </p:cNvSpPr>
          <p:nvPr/>
        </p:nvSpPr>
        <p:spPr bwMode="auto">
          <a:xfrm>
            <a:off x="323850" y="836613"/>
            <a:ext cx="8569325" cy="396875"/>
          </a:xfrm>
          <a:prstGeom prst="rect">
            <a:avLst/>
          </a:prstGeom>
          <a:noFill/>
          <a:ln w="9525">
            <a:noFill/>
            <a:miter lim="800000"/>
            <a:headEnd/>
            <a:tailEnd/>
          </a:ln>
        </p:spPr>
        <p:txBody>
          <a:bodyPr>
            <a:spAutoFit/>
          </a:bodyPr>
          <a:lstStyle/>
          <a:p>
            <a:pPr eaLnBrk="0" hangingPunct="0"/>
            <a:r>
              <a:rPr lang="en-US" sz="2000" b="1"/>
              <a:t>If you click on “View details” for the card you are interested in…</a:t>
            </a:r>
          </a:p>
        </p:txBody>
      </p:sp>
      <p:sp>
        <p:nvSpPr>
          <p:cNvPr id="328725" name="Line 21"/>
          <p:cNvSpPr>
            <a:spLocks noChangeShapeType="1"/>
          </p:cNvSpPr>
          <p:nvPr/>
        </p:nvSpPr>
        <p:spPr bwMode="auto">
          <a:xfrm>
            <a:off x="4427538" y="6381750"/>
            <a:ext cx="503237" cy="144463"/>
          </a:xfrm>
          <a:prstGeom prst="line">
            <a:avLst/>
          </a:prstGeom>
          <a:noFill/>
          <a:ln w="38100">
            <a:solidFill>
              <a:srgbClr val="FF3300"/>
            </a:solidFill>
            <a:round/>
            <a:headEnd/>
            <a:tailEnd type="triangle" w="med" len="med"/>
          </a:ln>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4475"/>
                                        </p:tgtEl>
                                        <p:attrNameLst>
                                          <p:attrName>style.visibility</p:attrName>
                                        </p:attrNameLst>
                                      </p:cBhvr>
                                      <p:to>
                                        <p:strVal val="visible"/>
                                      </p:to>
                                    </p:set>
                                    <p:animEffect transition="in" filter="wipe(left)">
                                      <p:cBhvr>
                                        <p:cTn id="7" dur="1000"/>
                                        <p:tgtEl>
                                          <p:spTgt spid="104475"/>
                                        </p:tgtEl>
                                      </p:cBhvr>
                                    </p:animEffect>
                                  </p:childTnLst>
                                </p:cTn>
                              </p:par>
                            </p:childTnLst>
                          </p:cTn>
                        </p:par>
                        <p:par>
                          <p:cTn id="8" fill="hold">
                            <p:stCondLst>
                              <p:cond delay="1500"/>
                            </p:stCondLst>
                            <p:childTnLst>
                              <p:par>
                                <p:cTn id="9" presetID="22" presetClass="entr" presetSubtype="1" fill="hold" nodeType="afterEffect">
                                  <p:stCondLst>
                                    <p:cond delay="1000"/>
                                  </p:stCondLst>
                                  <p:childTnLst>
                                    <p:set>
                                      <p:cBhvr>
                                        <p:cTn id="10" dur="1" fill="hold">
                                          <p:stCondLst>
                                            <p:cond delay="0"/>
                                          </p:stCondLst>
                                        </p:cTn>
                                        <p:tgtEl>
                                          <p:spTgt spid="189448"/>
                                        </p:tgtEl>
                                        <p:attrNameLst>
                                          <p:attrName>style.visibility</p:attrName>
                                        </p:attrNameLst>
                                      </p:cBhvr>
                                      <p:to>
                                        <p:strVal val="visible"/>
                                      </p:to>
                                    </p:set>
                                    <p:animEffect transition="in" filter="wipe(up)">
                                      <p:cBhvr>
                                        <p:cTn id="11" dur="1000"/>
                                        <p:tgtEl>
                                          <p:spTgt spid="18944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28724"/>
                                        </p:tgtEl>
                                        <p:attrNameLst>
                                          <p:attrName>style.visibility</p:attrName>
                                        </p:attrNameLst>
                                      </p:cBhvr>
                                      <p:to>
                                        <p:strVal val="visible"/>
                                      </p:to>
                                    </p:set>
                                    <p:animEffect transition="in" filter="wipe(left)">
                                      <p:cBhvr>
                                        <p:cTn id="16" dur="2000"/>
                                        <p:tgtEl>
                                          <p:spTgt spid="328724"/>
                                        </p:tgtEl>
                                      </p:cBhvr>
                                    </p:animEffect>
                                  </p:childTnLst>
                                </p:cTn>
                              </p:par>
                            </p:childTnLst>
                          </p:cTn>
                        </p:par>
                        <p:par>
                          <p:cTn id="17" fill="hold">
                            <p:stCondLst>
                              <p:cond delay="2000"/>
                            </p:stCondLst>
                            <p:childTnLst>
                              <p:par>
                                <p:cTn id="18" presetID="1" presetClass="entr" presetSubtype="0" fill="hold" grpId="0" nodeType="afterEffect">
                                  <p:stCondLst>
                                    <p:cond delay="500"/>
                                  </p:stCondLst>
                                  <p:childTnLst>
                                    <p:set>
                                      <p:cBhvr>
                                        <p:cTn id="19" dur="1" fill="hold">
                                          <p:stCondLst>
                                            <p:cond delay="0"/>
                                          </p:stCondLst>
                                        </p:cTn>
                                        <p:tgtEl>
                                          <p:spTgt spid="328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328724" grpId="0"/>
      <p:bldP spid="32872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979" name="Group 11"/>
          <p:cNvGrpSpPr>
            <a:grpSpLocks/>
          </p:cNvGrpSpPr>
          <p:nvPr/>
        </p:nvGrpSpPr>
        <p:grpSpPr bwMode="auto">
          <a:xfrm>
            <a:off x="5329238" y="44450"/>
            <a:ext cx="3851275" cy="6858000"/>
            <a:chOff x="3334" y="0"/>
            <a:chExt cx="2426" cy="4091"/>
          </a:xfrm>
        </p:grpSpPr>
        <p:pic>
          <p:nvPicPr>
            <p:cNvPr id="191503" name="Picture 12"/>
            <p:cNvPicPr>
              <a:picLocks noChangeAspect="1" noChangeArrowheads="1"/>
            </p:cNvPicPr>
            <p:nvPr/>
          </p:nvPicPr>
          <p:blipFill>
            <a:blip r:embed="rId3"/>
            <a:srcRect/>
            <a:stretch>
              <a:fillRect/>
            </a:stretch>
          </p:blipFill>
          <p:spPr bwMode="auto">
            <a:xfrm>
              <a:off x="3379" y="0"/>
              <a:ext cx="2381" cy="1253"/>
            </a:xfrm>
            <a:prstGeom prst="rect">
              <a:avLst/>
            </a:prstGeom>
            <a:noFill/>
            <a:ln w="9525">
              <a:noFill/>
              <a:miter lim="800000"/>
              <a:headEnd/>
              <a:tailEnd/>
            </a:ln>
          </p:spPr>
        </p:pic>
        <p:pic>
          <p:nvPicPr>
            <p:cNvPr id="191504" name="Picture 13"/>
            <p:cNvPicPr>
              <a:picLocks noChangeAspect="1" noChangeArrowheads="1"/>
            </p:cNvPicPr>
            <p:nvPr/>
          </p:nvPicPr>
          <p:blipFill>
            <a:blip r:embed="rId4"/>
            <a:srcRect/>
            <a:stretch>
              <a:fillRect/>
            </a:stretch>
          </p:blipFill>
          <p:spPr bwMode="auto">
            <a:xfrm>
              <a:off x="3334" y="1253"/>
              <a:ext cx="2426" cy="923"/>
            </a:xfrm>
            <a:prstGeom prst="rect">
              <a:avLst/>
            </a:prstGeom>
            <a:noFill/>
            <a:ln w="9525">
              <a:noFill/>
              <a:miter lim="800000"/>
              <a:headEnd/>
              <a:tailEnd/>
            </a:ln>
          </p:spPr>
        </p:pic>
        <p:pic>
          <p:nvPicPr>
            <p:cNvPr id="191505" name="Picture 14"/>
            <p:cNvPicPr>
              <a:picLocks noChangeAspect="1" noChangeArrowheads="1"/>
            </p:cNvPicPr>
            <p:nvPr/>
          </p:nvPicPr>
          <p:blipFill>
            <a:blip r:embed="rId5"/>
            <a:srcRect/>
            <a:stretch>
              <a:fillRect/>
            </a:stretch>
          </p:blipFill>
          <p:spPr bwMode="auto">
            <a:xfrm>
              <a:off x="3334" y="2160"/>
              <a:ext cx="2426" cy="1269"/>
            </a:xfrm>
            <a:prstGeom prst="rect">
              <a:avLst/>
            </a:prstGeom>
            <a:noFill/>
            <a:ln w="9525">
              <a:noFill/>
              <a:miter lim="800000"/>
              <a:headEnd/>
              <a:tailEnd/>
            </a:ln>
          </p:spPr>
        </p:pic>
        <p:pic>
          <p:nvPicPr>
            <p:cNvPr id="191506" name="Picture 15"/>
            <p:cNvPicPr>
              <a:picLocks noChangeAspect="1" noChangeArrowheads="1"/>
            </p:cNvPicPr>
            <p:nvPr/>
          </p:nvPicPr>
          <p:blipFill>
            <a:blip r:embed="rId6"/>
            <a:srcRect/>
            <a:stretch>
              <a:fillRect/>
            </a:stretch>
          </p:blipFill>
          <p:spPr bwMode="auto">
            <a:xfrm>
              <a:off x="3334" y="3440"/>
              <a:ext cx="2426" cy="262"/>
            </a:xfrm>
            <a:prstGeom prst="rect">
              <a:avLst/>
            </a:prstGeom>
            <a:noFill/>
            <a:ln w="9525">
              <a:noFill/>
              <a:miter lim="800000"/>
              <a:headEnd/>
              <a:tailEnd/>
            </a:ln>
          </p:spPr>
        </p:pic>
        <p:pic>
          <p:nvPicPr>
            <p:cNvPr id="191507" name="Picture 16"/>
            <p:cNvPicPr>
              <a:picLocks noChangeAspect="1" noChangeArrowheads="1"/>
            </p:cNvPicPr>
            <p:nvPr/>
          </p:nvPicPr>
          <p:blipFill>
            <a:blip r:embed="rId7"/>
            <a:srcRect/>
            <a:stretch>
              <a:fillRect/>
            </a:stretch>
          </p:blipFill>
          <p:spPr bwMode="auto">
            <a:xfrm>
              <a:off x="3334" y="3702"/>
              <a:ext cx="2426" cy="278"/>
            </a:xfrm>
            <a:prstGeom prst="rect">
              <a:avLst/>
            </a:prstGeom>
            <a:noFill/>
            <a:ln w="9525">
              <a:noFill/>
              <a:miter lim="800000"/>
              <a:headEnd/>
              <a:tailEnd/>
            </a:ln>
          </p:spPr>
        </p:pic>
        <p:pic>
          <p:nvPicPr>
            <p:cNvPr id="191508" name="Picture 17"/>
            <p:cNvPicPr>
              <a:picLocks noChangeAspect="1" noChangeArrowheads="1"/>
            </p:cNvPicPr>
            <p:nvPr/>
          </p:nvPicPr>
          <p:blipFill>
            <a:blip r:embed="rId8"/>
            <a:srcRect/>
            <a:stretch>
              <a:fillRect/>
            </a:stretch>
          </p:blipFill>
          <p:spPr bwMode="auto">
            <a:xfrm>
              <a:off x="3334" y="3974"/>
              <a:ext cx="2426" cy="117"/>
            </a:xfrm>
            <a:prstGeom prst="rect">
              <a:avLst/>
            </a:prstGeom>
            <a:noFill/>
            <a:ln w="9525">
              <a:noFill/>
              <a:miter lim="800000"/>
              <a:headEnd/>
              <a:tailEnd/>
            </a:ln>
          </p:spPr>
        </p:pic>
      </p:grpSp>
      <p:sp>
        <p:nvSpPr>
          <p:cNvPr id="104475" name="AutoShape 27"/>
          <p:cNvSpPr>
            <a:spLocks noChangeArrowheads="1"/>
          </p:cNvSpPr>
          <p:nvPr/>
        </p:nvSpPr>
        <p:spPr bwMode="auto">
          <a:xfrm>
            <a:off x="0" y="260350"/>
            <a:ext cx="1908175" cy="2160588"/>
          </a:xfrm>
          <a:prstGeom prst="wedgeRoundRectCallout">
            <a:avLst>
              <a:gd name="adj1" fmla="val 89352"/>
              <a:gd name="adj2" fmla="val -5398"/>
              <a:gd name="adj3" fmla="val 16667"/>
            </a:avLst>
          </a:prstGeom>
          <a:solidFill>
            <a:srgbClr val="FFCCFF"/>
          </a:solidFill>
          <a:ln w="9525">
            <a:solidFill>
              <a:schemeClr val="tx1"/>
            </a:solidFill>
            <a:miter lim="800000"/>
            <a:headEnd/>
            <a:tailEnd/>
          </a:ln>
        </p:spPr>
        <p:txBody>
          <a:bodyPr/>
          <a:lstStyle/>
          <a:p>
            <a:pPr eaLnBrk="0" hangingPunct="0"/>
            <a:r>
              <a:rPr lang="en-US" sz="2000" b="1"/>
              <a:t>… a more detailed card will appear, with many indications, such as…. </a:t>
            </a:r>
          </a:p>
        </p:txBody>
      </p:sp>
      <p:sp>
        <p:nvSpPr>
          <p:cNvPr id="2" name="AutoShape 27"/>
          <p:cNvSpPr>
            <a:spLocks noChangeArrowheads="1"/>
          </p:cNvSpPr>
          <p:nvPr/>
        </p:nvSpPr>
        <p:spPr bwMode="auto">
          <a:xfrm>
            <a:off x="2411413" y="1628775"/>
            <a:ext cx="2771775" cy="1655763"/>
          </a:xfrm>
          <a:prstGeom prst="wedgeRoundRectCallout">
            <a:avLst>
              <a:gd name="adj1" fmla="val -82931"/>
              <a:gd name="adj2" fmla="val 102157"/>
              <a:gd name="adj3" fmla="val 16667"/>
            </a:avLst>
          </a:prstGeom>
          <a:solidFill>
            <a:srgbClr val="FFCCFF"/>
          </a:solidFill>
          <a:ln w="9525">
            <a:solidFill>
              <a:schemeClr val="tx1"/>
            </a:solidFill>
            <a:miter lim="800000"/>
            <a:headEnd/>
            <a:tailEnd/>
          </a:ln>
        </p:spPr>
        <p:txBody>
          <a:bodyPr/>
          <a:lstStyle/>
          <a:p>
            <a:pPr eaLnBrk="0" hangingPunct="0"/>
            <a:r>
              <a:rPr lang="en-US" sz="2000" b="1"/>
              <a:t>The resources which can in our opinion be developed by this material.</a:t>
            </a:r>
          </a:p>
        </p:txBody>
      </p:sp>
      <p:sp>
        <p:nvSpPr>
          <p:cNvPr id="3" name="AutoShape 27"/>
          <p:cNvSpPr>
            <a:spLocks noChangeArrowheads="1"/>
          </p:cNvSpPr>
          <p:nvPr/>
        </p:nvSpPr>
        <p:spPr bwMode="auto">
          <a:xfrm>
            <a:off x="2484438" y="3429000"/>
            <a:ext cx="2771775" cy="792163"/>
          </a:xfrm>
          <a:prstGeom prst="wedgeRoundRectCallout">
            <a:avLst>
              <a:gd name="adj1" fmla="val -78065"/>
              <a:gd name="adj2" fmla="val 76051"/>
              <a:gd name="adj3" fmla="val 16667"/>
            </a:avLst>
          </a:prstGeom>
          <a:solidFill>
            <a:srgbClr val="FFCCFF"/>
          </a:solidFill>
          <a:ln w="9525">
            <a:solidFill>
              <a:schemeClr val="tx1"/>
            </a:solidFill>
            <a:miter lim="800000"/>
            <a:headEnd/>
            <a:tailEnd/>
          </a:ln>
        </p:spPr>
        <p:txBody>
          <a:bodyPr/>
          <a:lstStyle/>
          <a:p>
            <a:pPr eaLnBrk="0" hangingPunct="0"/>
            <a:r>
              <a:rPr lang="en-US" sz="2000" b="1"/>
              <a:t>A more detailed summary.</a:t>
            </a:r>
          </a:p>
        </p:txBody>
      </p:sp>
      <p:sp>
        <p:nvSpPr>
          <p:cNvPr id="4" name="AutoShape 27"/>
          <p:cNvSpPr>
            <a:spLocks noChangeArrowheads="1"/>
          </p:cNvSpPr>
          <p:nvPr/>
        </p:nvSpPr>
        <p:spPr bwMode="auto">
          <a:xfrm>
            <a:off x="2555875" y="5445125"/>
            <a:ext cx="2771775" cy="792163"/>
          </a:xfrm>
          <a:prstGeom prst="wedgeRoundRectCallout">
            <a:avLst>
              <a:gd name="adj1" fmla="val -74171"/>
              <a:gd name="adj2" fmla="val -119537"/>
              <a:gd name="adj3" fmla="val 16667"/>
            </a:avLst>
          </a:prstGeom>
          <a:solidFill>
            <a:srgbClr val="FFCCFF"/>
          </a:solidFill>
          <a:ln w="9525">
            <a:solidFill>
              <a:schemeClr val="tx1"/>
            </a:solidFill>
            <a:miter lim="800000"/>
            <a:headEnd/>
            <a:tailEnd/>
          </a:ln>
        </p:spPr>
        <p:txBody>
          <a:bodyPr/>
          <a:lstStyle/>
          <a:p>
            <a:pPr eaLnBrk="0" hangingPunct="0"/>
            <a:r>
              <a:rPr lang="en-US" sz="2000" b="1"/>
              <a:t>The origin of the material.</a:t>
            </a:r>
          </a:p>
        </p:txBody>
      </p:sp>
      <p:sp>
        <p:nvSpPr>
          <p:cNvPr id="5" name="AutoShape 27"/>
          <p:cNvSpPr>
            <a:spLocks noChangeArrowheads="1"/>
          </p:cNvSpPr>
          <p:nvPr/>
        </p:nvSpPr>
        <p:spPr bwMode="auto">
          <a:xfrm>
            <a:off x="2484438" y="4292600"/>
            <a:ext cx="2771775" cy="1008063"/>
          </a:xfrm>
          <a:prstGeom prst="wedgeRoundRectCallout">
            <a:avLst>
              <a:gd name="adj1" fmla="val -79208"/>
              <a:gd name="adj2" fmla="val -30787"/>
              <a:gd name="adj3" fmla="val 16667"/>
            </a:avLst>
          </a:prstGeom>
          <a:solidFill>
            <a:srgbClr val="FFCCFF"/>
          </a:solidFill>
          <a:ln w="9525">
            <a:solidFill>
              <a:schemeClr val="tx1"/>
            </a:solidFill>
            <a:miter lim="800000"/>
            <a:headEnd/>
            <a:tailEnd/>
          </a:ln>
        </p:spPr>
        <p:txBody>
          <a:bodyPr/>
          <a:lstStyle/>
          <a:p>
            <a:pPr eaLnBrk="0" hangingPunct="0"/>
            <a:r>
              <a:rPr lang="en-US" sz="2000" b="1"/>
              <a:t>The type of approach and  of materials used.</a:t>
            </a:r>
          </a:p>
        </p:txBody>
      </p:sp>
      <p:sp>
        <p:nvSpPr>
          <p:cNvPr id="6" name="AutoShape 27"/>
          <p:cNvSpPr>
            <a:spLocks noChangeArrowheads="1"/>
          </p:cNvSpPr>
          <p:nvPr/>
        </p:nvSpPr>
        <p:spPr bwMode="auto">
          <a:xfrm>
            <a:off x="0" y="6308725"/>
            <a:ext cx="5076825" cy="549275"/>
          </a:xfrm>
          <a:prstGeom prst="wedgeRoundRectCallout">
            <a:avLst>
              <a:gd name="adj1" fmla="val -19792"/>
              <a:gd name="adj2" fmla="val -366764"/>
              <a:gd name="adj3" fmla="val 16667"/>
            </a:avLst>
          </a:prstGeom>
          <a:solidFill>
            <a:srgbClr val="FFCCFF"/>
          </a:solidFill>
          <a:ln w="9525">
            <a:solidFill>
              <a:schemeClr val="tx1"/>
            </a:solidFill>
            <a:miter lim="800000"/>
            <a:headEnd/>
            <a:tailEnd/>
          </a:ln>
        </p:spPr>
        <p:txBody>
          <a:bodyPr/>
          <a:lstStyle/>
          <a:p>
            <a:pPr eaLnBrk="0" hangingPunct="0"/>
            <a:r>
              <a:rPr lang="en-US" sz="2000" b="1"/>
              <a:t>And a link for downloading. Click !</a:t>
            </a:r>
          </a:p>
        </p:txBody>
      </p:sp>
      <p:sp>
        <p:nvSpPr>
          <p:cNvPr id="7" name="AutoShape 27"/>
          <p:cNvSpPr>
            <a:spLocks noChangeArrowheads="1"/>
          </p:cNvSpPr>
          <p:nvPr/>
        </p:nvSpPr>
        <p:spPr bwMode="auto">
          <a:xfrm>
            <a:off x="0" y="2852738"/>
            <a:ext cx="2268538" cy="1296987"/>
          </a:xfrm>
          <a:prstGeom prst="wedgeRoundRectCallout">
            <a:avLst>
              <a:gd name="adj1" fmla="val 18718"/>
              <a:gd name="adj2" fmla="val 81213"/>
              <a:gd name="adj3" fmla="val 16667"/>
            </a:avLst>
          </a:prstGeom>
          <a:solidFill>
            <a:srgbClr val="FFCCFF"/>
          </a:solidFill>
          <a:ln w="9525">
            <a:solidFill>
              <a:schemeClr val="tx1"/>
            </a:solidFill>
            <a:miter lim="800000"/>
            <a:headEnd/>
            <a:tailEnd/>
          </a:ln>
        </p:spPr>
        <p:txBody>
          <a:bodyPr/>
          <a:lstStyle/>
          <a:p>
            <a:pPr eaLnBrk="0" hangingPunct="0"/>
            <a:r>
              <a:rPr lang="en-US" sz="1400" b="1"/>
              <a:t>If you cannot open it, copy this link:</a:t>
            </a:r>
            <a:r>
              <a:rPr lang="en-US" sz="1600" b="1"/>
              <a:t> </a:t>
            </a:r>
            <a:r>
              <a:rPr lang="en-US" sz="1200">
                <a:hlinkClick r:id="rId9"/>
              </a:rPr>
              <a:t>http://carap.ecml.at/LinkClick.aspx?fileticket=4pirTyFFRsE%3d&amp;tabid=3063&amp;language=fr-FR</a:t>
            </a:r>
            <a:r>
              <a:rPr lang="en-US" sz="1200"/>
              <a:t>  </a:t>
            </a:r>
          </a:p>
        </p:txBody>
      </p:sp>
      <p:pic>
        <p:nvPicPr>
          <p:cNvPr id="211986" name="Picture 18"/>
          <p:cNvPicPr>
            <a:picLocks noChangeAspect="1" noChangeArrowheads="1"/>
          </p:cNvPicPr>
          <p:nvPr/>
        </p:nvPicPr>
        <p:blipFill>
          <a:blip r:embed="rId10"/>
          <a:srcRect/>
          <a:stretch>
            <a:fillRect/>
          </a:stretch>
        </p:blipFill>
        <p:spPr bwMode="auto">
          <a:xfrm>
            <a:off x="5329238" y="2144713"/>
            <a:ext cx="3851275" cy="1547812"/>
          </a:xfrm>
          <a:prstGeom prst="rect">
            <a:avLst/>
          </a:prstGeom>
          <a:noFill/>
          <a:ln w="9525">
            <a:noFill/>
            <a:miter lim="800000"/>
            <a:headEnd/>
            <a:tailEnd/>
          </a:ln>
        </p:spPr>
      </p:pic>
      <p:pic>
        <p:nvPicPr>
          <p:cNvPr id="211987" name="Picture 19"/>
          <p:cNvPicPr>
            <a:picLocks noChangeAspect="1" noChangeArrowheads="1"/>
          </p:cNvPicPr>
          <p:nvPr/>
        </p:nvPicPr>
        <p:blipFill>
          <a:blip r:embed="rId11"/>
          <a:srcRect/>
          <a:stretch>
            <a:fillRect/>
          </a:stretch>
        </p:blipFill>
        <p:spPr bwMode="auto">
          <a:xfrm>
            <a:off x="5329238" y="3665538"/>
            <a:ext cx="3851275" cy="2127250"/>
          </a:xfrm>
          <a:prstGeom prst="rect">
            <a:avLst/>
          </a:prstGeom>
          <a:noFill/>
          <a:ln w="9525">
            <a:noFill/>
            <a:miter lim="800000"/>
            <a:headEnd/>
            <a:tailEnd/>
          </a:ln>
        </p:spPr>
      </p:pic>
      <p:pic>
        <p:nvPicPr>
          <p:cNvPr id="211988" name="Picture 20"/>
          <p:cNvPicPr>
            <a:picLocks noChangeAspect="1" noChangeArrowheads="1"/>
          </p:cNvPicPr>
          <p:nvPr/>
        </p:nvPicPr>
        <p:blipFill>
          <a:blip r:embed="rId12"/>
          <a:srcRect/>
          <a:stretch>
            <a:fillRect/>
          </a:stretch>
        </p:blipFill>
        <p:spPr bwMode="auto">
          <a:xfrm>
            <a:off x="5329238" y="5811838"/>
            <a:ext cx="3851275" cy="438150"/>
          </a:xfrm>
          <a:prstGeom prst="rect">
            <a:avLst/>
          </a:prstGeom>
          <a:noFill/>
          <a:ln w="9525">
            <a:noFill/>
            <a:miter lim="800000"/>
            <a:headEnd/>
            <a:tailEnd/>
          </a:ln>
        </p:spPr>
      </p:pic>
      <p:pic>
        <p:nvPicPr>
          <p:cNvPr id="211990" name="Picture 22"/>
          <p:cNvPicPr>
            <a:picLocks noChangeAspect="1" noChangeArrowheads="1"/>
          </p:cNvPicPr>
          <p:nvPr/>
        </p:nvPicPr>
        <p:blipFill>
          <a:blip r:embed="rId13"/>
          <a:srcRect/>
          <a:stretch>
            <a:fillRect/>
          </a:stretch>
        </p:blipFill>
        <p:spPr bwMode="auto">
          <a:xfrm>
            <a:off x="5329238" y="6237288"/>
            <a:ext cx="3851275" cy="466725"/>
          </a:xfrm>
          <a:prstGeom prst="rect">
            <a:avLst/>
          </a:prstGeom>
          <a:noFill/>
          <a:ln w="9525">
            <a:noFill/>
            <a:miter lim="800000"/>
            <a:headEnd/>
            <a:tailEnd/>
          </a:ln>
        </p:spPr>
      </p:pic>
      <p:sp>
        <p:nvSpPr>
          <p:cNvPr id="191501" name="Text Box 4"/>
          <p:cNvSpPr txBox="1">
            <a:spLocks noChangeArrowheads="1"/>
          </p:cNvSpPr>
          <p:nvPr/>
        </p:nvSpPr>
        <p:spPr bwMode="auto">
          <a:xfrm>
            <a:off x="8675688" y="638810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58B06C37-1F96-4DD9-989E-3CD5C2A68078}" type="slidenum">
              <a:rPr lang="fr-FR" sz="2400" b="1">
                <a:solidFill>
                  <a:schemeClr val="accent2"/>
                </a:solidFill>
              </a:rPr>
              <a:pPr algn="ctr" eaLnBrk="0" hangingPunct="0">
                <a:spcBef>
                  <a:spcPct val="50000"/>
                </a:spcBef>
              </a:pPr>
              <a:t>86</a:t>
            </a:fld>
            <a:endParaRPr lang="fr-FR" sz="2400" b="1">
              <a:solidFill>
                <a:schemeClr val="accent2"/>
              </a:solidFill>
            </a:endParaRPr>
          </a:p>
        </p:txBody>
      </p:sp>
      <p:pic>
        <p:nvPicPr>
          <p:cNvPr id="211991" name="Picture 23"/>
          <p:cNvPicPr>
            <a:picLocks noChangeAspect="1" noChangeArrowheads="1"/>
          </p:cNvPicPr>
          <p:nvPr/>
        </p:nvPicPr>
        <p:blipFill>
          <a:blip r:embed="rId8"/>
          <a:srcRect/>
          <a:stretch>
            <a:fillRect/>
          </a:stretch>
        </p:blipFill>
        <p:spPr bwMode="auto">
          <a:xfrm>
            <a:off x="5329238" y="6705600"/>
            <a:ext cx="3851275" cy="196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211979"/>
                                        </p:tgtEl>
                                        <p:attrNameLst>
                                          <p:attrName>style.visibility</p:attrName>
                                        </p:attrNameLst>
                                      </p:cBhvr>
                                      <p:to>
                                        <p:strVal val="visible"/>
                                      </p:to>
                                    </p:set>
                                    <p:animEffect transition="in" filter="wipe(up)">
                                      <p:cBhvr>
                                        <p:cTn id="7" dur="1000"/>
                                        <p:tgtEl>
                                          <p:spTgt spid="211979"/>
                                        </p:tgtEl>
                                      </p:cBhvr>
                                    </p:animEffect>
                                  </p:childTnLst>
                                </p:cTn>
                              </p:par>
                            </p:childTnLst>
                          </p:cTn>
                        </p:par>
                        <p:par>
                          <p:cTn id="8" fill="hold">
                            <p:stCondLst>
                              <p:cond delay="1500"/>
                            </p:stCondLst>
                            <p:childTnLst>
                              <p:par>
                                <p:cTn id="9" presetID="22" presetClass="entr" presetSubtype="1" fill="hold" grpId="0" nodeType="afterEffect">
                                  <p:stCondLst>
                                    <p:cond delay="2000"/>
                                  </p:stCondLst>
                                  <p:childTnLst>
                                    <p:set>
                                      <p:cBhvr>
                                        <p:cTn id="10" dur="1" fill="hold">
                                          <p:stCondLst>
                                            <p:cond delay="0"/>
                                          </p:stCondLst>
                                        </p:cTn>
                                        <p:tgtEl>
                                          <p:spTgt spid="104475"/>
                                        </p:tgtEl>
                                        <p:attrNameLst>
                                          <p:attrName>style.visibility</p:attrName>
                                        </p:attrNameLst>
                                      </p:cBhvr>
                                      <p:to>
                                        <p:strVal val="visible"/>
                                      </p:to>
                                    </p:set>
                                    <p:animEffect transition="in" filter="wipe(up)">
                                      <p:cBhvr>
                                        <p:cTn id="11" dur="500"/>
                                        <p:tgtEl>
                                          <p:spTgt spid="10447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211986"/>
                                        </p:tgtEl>
                                        <p:attrNameLst>
                                          <p:attrName>style.visibility</p:attrName>
                                        </p:attrNameLst>
                                      </p:cBhvr>
                                      <p:to>
                                        <p:strVal val="visible"/>
                                      </p:to>
                                    </p:set>
                                  </p:childTnLst>
                                </p:cTn>
                              </p:par>
                            </p:childTnLst>
                          </p:cTn>
                        </p:par>
                        <p:par>
                          <p:cTn id="20" fill="hold">
                            <p:stCondLst>
                              <p:cond delay="500"/>
                            </p:stCondLst>
                            <p:childTnLst>
                              <p:par>
                                <p:cTn id="21" presetID="6" presetClass="emph" presetSubtype="0" fill="hold" nodeType="afterEffect">
                                  <p:stCondLst>
                                    <p:cond delay="500"/>
                                  </p:stCondLst>
                                  <p:childTnLst>
                                    <p:animScale>
                                      <p:cBhvr>
                                        <p:cTn id="22" dur="2000" fill="hold"/>
                                        <p:tgtEl>
                                          <p:spTgt spid="211986"/>
                                        </p:tgtEl>
                                      </p:cBhvr>
                                      <p:by x="150000" y="150000"/>
                                    </p:animScale>
                                  </p:childTnLst>
                                  <p:subTnLst>
                                    <p:set>
                                      <p:cBhvr override="childStyle">
                                        <p:cTn dur="1" fill="hold" display="0" masterRel="nextClick" afterEffect="1"/>
                                        <p:tgtEl>
                                          <p:spTgt spid="21198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211987"/>
                                        </p:tgtEl>
                                        <p:attrNameLst>
                                          <p:attrName>style.visibility</p:attrName>
                                        </p:attrNameLst>
                                      </p:cBhvr>
                                      <p:to>
                                        <p:strVal val="visible"/>
                                      </p:to>
                                    </p:set>
                                  </p:childTnLst>
                                </p:cTn>
                              </p:par>
                            </p:childTnLst>
                          </p:cTn>
                        </p:par>
                        <p:par>
                          <p:cTn id="31" fill="hold">
                            <p:stCondLst>
                              <p:cond delay="500"/>
                            </p:stCondLst>
                            <p:childTnLst>
                              <p:par>
                                <p:cTn id="32" presetID="6" presetClass="emph" presetSubtype="0" fill="hold" nodeType="afterEffect">
                                  <p:stCondLst>
                                    <p:cond delay="0"/>
                                  </p:stCondLst>
                                  <p:childTnLst>
                                    <p:animScale>
                                      <p:cBhvr>
                                        <p:cTn id="33" dur="2000" fill="hold"/>
                                        <p:tgtEl>
                                          <p:spTgt spid="211987"/>
                                        </p:tgtEl>
                                      </p:cBhvr>
                                      <p:by x="150000" y="150000"/>
                                    </p:animScale>
                                  </p:childTnLst>
                                </p:cTn>
                              </p:par>
                              <p:par>
                                <p:cTn id="34" presetID="64" presetClass="path" presetSubtype="0" accel="50000" decel="50000" fill="hold" nodeType="withEffect">
                                  <p:stCondLst>
                                    <p:cond delay="0"/>
                                  </p:stCondLst>
                                  <p:childTnLst>
                                    <p:animMotion origin="layout" path="M 0.03733 0.00716 L -0.12014 -0.31515 " pathEditMode="relative" rAng="0" ptsTypes="AA">
                                      <p:cBhvr>
                                        <p:cTn id="35" dur="2000" fill="hold"/>
                                        <p:tgtEl>
                                          <p:spTgt spid="211987"/>
                                        </p:tgtEl>
                                        <p:attrNameLst>
                                          <p:attrName>ppt_x</p:attrName>
                                          <p:attrName>ppt_y</p:attrName>
                                        </p:attrNameLst>
                                      </p:cBhvr>
                                      <p:rCtr x="-79" y="-161"/>
                                    </p:animMotion>
                                  </p:childTnLst>
                                  <p:subTnLst>
                                    <p:set>
                                      <p:cBhvr override="childStyle">
                                        <p:cTn dur="1" fill="hold" display="0" masterRel="nextClick" afterEffect="1"/>
                                        <p:tgtEl>
                                          <p:spTgt spid="211987"/>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1000"/>
                                        <p:tgtEl>
                                          <p:spTgt spid="5"/>
                                        </p:tgtEl>
                                      </p:cBhvr>
                                    </p:animEffect>
                                  </p:childTnLst>
                                </p:cTn>
                              </p:par>
                            </p:childTnLst>
                          </p:cTn>
                        </p:par>
                        <p:par>
                          <p:cTn id="41" fill="hold">
                            <p:stCondLst>
                              <p:cond delay="1000"/>
                            </p:stCondLst>
                            <p:childTnLst>
                              <p:par>
                                <p:cTn id="42" presetID="1" presetClass="entr" presetSubtype="0" fill="hold" nodeType="afterEffect">
                                  <p:stCondLst>
                                    <p:cond delay="500"/>
                                  </p:stCondLst>
                                  <p:childTnLst>
                                    <p:set>
                                      <p:cBhvr>
                                        <p:cTn id="43" dur="1" fill="hold">
                                          <p:stCondLst>
                                            <p:cond delay="0"/>
                                          </p:stCondLst>
                                        </p:cTn>
                                        <p:tgtEl>
                                          <p:spTgt spid="211988"/>
                                        </p:tgtEl>
                                        <p:attrNameLst>
                                          <p:attrName>style.visibility</p:attrName>
                                        </p:attrNameLst>
                                      </p:cBhvr>
                                      <p:to>
                                        <p:strVal val="visible"/>
                                      </p:to>
                                    </p:set>
                                  </p:childTnLst>
                                </p:cTn>
                              </p:par>
                              <p:par>
                                <p:cTn id="44" presetID="6" presetClass="emph" presetSubtype="0" fill="hold" nodeType="withEffect">
                                  <p:stCondLst>
                                    <p:cond delay="0"/>
                                  </p:stCondLst>
                                  <p:childTnLst>
                                    <p:animScale>
                                      <p:cBhvr>
                                        <p:cTn id="45" dur="2000" fill="hold"/>
                                        <p:tgtEl>
                                          <p:spTgt spid="211988"/>
                                        </p:tgtEl>
                                      </p:cBhvr>
                                      <p:by x="150000" y="150000"/>
                                    </p:animScale>
                                  </p:childTnLst>
                                  <p:subTnLst>
                                    <p:set>
                                      <p:cBhvr override="childStyle">
                                        <p:cTn dur="1" fill="hold" display="0" masterRel="nextClick" afterEffect="1"/>
                                        <p:tgtEl>
                                          <p:spTgt spid="211988"/>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1000"/>
                                        <p:tgtEl>
                                          <p:spTgt spid="4"/>
                                        </p:tgtEl>
                                      </p:cBhvr>
                                    </p:animEffect>
                                  </p:childTnLst>
                                </p:cTn>
                              </p:par>
                            </p:childTnLst>
                          </p:cTn>
                        </p:par>
                        <p:par>
                          <p:cTn id="51" fill="hold">
                            <p:stCondLst>
                              <p:cond delay="1000"/>
                            </p:stCondLst>
                            <p:childTnLst>
                              <p:par>
                                <p:cTn id="52" presetID="1" presetClass="entr" presetSubtype="0" fill="hold" nodeType="afterEffect">
                                  <p:stCondLst>
                                    <p:cond delay="500"/>
                                  </p:stCondLst>
                                  <p:childTnLst>
                                    <p:set>
                                      <p:cBhvr>
                                        <p:cTn id="53" dur="1" fill="hold">
                                          <p:stCondLst>
                                            <p:cond delay="0"/>
                                          </p:stCondLst>
                                        </p:cTn>
                                        <p:tgtEl>
                                          <p:spTgt spid="211990"/>
                                        </p:tgtEl>
                                        <p:attrNameLst>
                                          <p:attrName>style.visibility</p:attrName>
                                        </p:attrNameLst>
                                      </p:cBhvr>
                                      <p:to>
                                        <p:strVal val="visible"/>
                                      </p:to>
                                    </p:set>
                                  </p:childTnLst>
                                </p:cTn>
                              </p:par>
                            </p:childTnLst>
                          </p:cTn>
                        </p:par>
                        <p:par>
                          <p:cTn id="54" fill="hold">
                            <p:stCondLst>
                              <p:cond delay="1500"/>
                            </p:stCondLst>
                            <p:childTnLst>
                              <p:par>
                                <p:cTn id="55" presetID="6" presetClass="emph" presetSubtype="0" fill="hold" nodeType="afterEffect">
                                  <p:stCondLst>
                                    <p:cond delay="500"/>
                                  </p:stCondLst>
                                  <p:childTnLst>
                                    <p:animScale>
                                      <p:cBhvr>
                                        <p:cTn id="56" dur="2000" fill="hold"/>
                                        <p:tgtEl>
                                          <p:spTgt spid="211990"/>
                                        </p:tgtEl>
                                      </p:cBhvr>
                                      <p:by x="150000" y="150000"/>
                                    </p:animScale>
                                  </p:childTnLst>
                                </p:cTn>
                              </p:par>
                              <p:par>
                                <p:cTn id="57" presetID="64" presetClass="path" presetSubtype="0" accel="50000" decel="50000" fill="hold" nodeType="withEffect">
                                  <p:stCondLst>
                                    <p:cond delay="0"/>
                                  </p:stCondLst>
                                  <p:childTnLst>
                                    <p:animMotion origin="layout" path="M -2.77778E-6 2.54335E-6 L -0.20677 -0.18266 " pathEditMode="relative" rAng="0" ptsTypes="AA">
                                      <p:cBhvr>
                                        <p:cTn id="58" dur="2000" fill="hold"/>
                                        <p:tgtEl>
                                          <p:spTgt spid="211990"/>
                                        </p:tgtEl>
                                        <p:attrNameLst>
                                          <p:attrName>ppt_x</p:attrName>
                                          <p:attrName>ppt_y</p:attrName>
                                        </p:attrNameLst>
                                      </p:cBhvr>
                                      <p:rCtr x="-103" y="-91"/>
                                    </p:animMotion>
                                  </p:childTnLst>
                                  <p:subTnLst>
                                    <p:set>
                                      <p:cBhvr override="childStyle">
                                        <p:cTn dur="1" fill="hold" display="0" masterRel="nextClick" afterEffect="1"/>
                                        <p:tgtEl>
                                          <p:spTgt spid="211990"/>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up)">
                                      <p:cBhvr>
                                        <p:cTn id="63" dur="1000"/>
                                        <p:tgtEl>
                                          <p:spTgt spid="6"/>
                                        </p:tgtEl>
                                      </p:cBhvr>
                                    </p:animEffect>
                                  </p:childTnLst>
                                </p:cTn>
                              </p:par>
                            </p:childTnLst>
                          </p:cTn>
                        </p:par>
                        <p:par>
                          <p:cTn id="64" fill="hold">
                            <p:stCondLst>
                              <p:cond delay="1000"/>
                            </p:stCondLst>
                            <p:childTnLst>
                              <p:par>
                                <p:cTn id="65" presetID="1" presetClass="entr" presetSubtype="0" fill="hold" nodeType="afterEffect">
                                  <p:stCondLst>
                                    <p:cond delay="500"/>
                                  </p:stCondLst>
                                  <p:childTnLst>
                                    <p:set>
                                      <p:cBhvr>
                                        <p:cTn id="66" dur="1" fill="hold">
                                          <p:stCondLst>
                                            <p:cond delay="0"/>
                                          </p:stCondLst>
                                        </p:cTn>
                                        <p:tgtEl>
                                          <p:spTgt spid="211991"/>
                                        </p:tgtEl>
                                        <p:attrNameLst>
                                          <p:attrName>style.visibility</p:attrName>
                                        </p:attrNameLst>
                                      </p:cBhvr>
                                      <p:to>
                                        <p:strVal val="visible"/>
                                      </p:to>
                                    </p:set>
                                  </p:childTnLst>
                                </p:cTn>
                              </p:par>
                            </p:childTnLst>
                          </p:cTn>
                        </p:par>
                        <p:par>
                          <p:cTn id="67" fill="hold">
                            <p:stCondLst>
                              <p:cond delay="1500"/>
                            </p:stCondLst>
                            <p:childTnLst>
                              <p:par>
                                <p:cTn id="68" presetID="6" presetClass="emph" presetSubtype="0" fill="hold" nodeType="afterEffect">
                                  <p:stCondLst>
                                    <p:cond delay="500"/>
                                  </p:stCondLst>
                                  <p:childTnLst>
                                    <p:animScale>
                                      <p:cBhvr>
                                        <p:cTn id="69" dur="2000" fill="hold"/>
                                        <p:tgtEl>
                                          <p:spTgt spid="211991"/>
                                        </p:tgtEl>
                                      </p:cBhvr>
                                      <p:by x="150000" y="150000"/>
                                    </p:animScale>
                                  </p:childTnLst>
                                </p:cTn>
                              </p:par>
                              <p:par>
                                <p:cTn id="70" presetID="64" presetClass="path" presetSubtype="0" accel="50000" decel="50000" fill="hold" nodeType="withEffect">
                                  <p:stCondLst>
                                    <p:cond delay="0"/>
                                  </p:stCondLst>
                                  <p:childTnLst>
                                    <p:animMotion origin="layout" path="M -2.77778E-6 -2.65896E-6 L -0.17534 -0.12439 " pathEditMode="relative" rAng="0" ptsTypes="AA">
                                      <p:cBhvr>
                                        <p:cTn id="71" dur="2000" fill="hold"/>
                                        <p:tgtEl>
                                          <p:spTgt spid="211991"/>
                                        </p:tgtEl>
                                        <p:attrNameLst>
                                          <p:attrName>ppt_x</p:attrName>
                                          <p:attrName>ppt_y</p:attrName>
                                        </p:attrNameLst>
                                      </p:cBhvr>
                                      <p:rCtr x="-88" y="-62"/>
                                    </p:animMotion>
                                  </p:childTnLst>
                                  <p:subTnLst>
                                    <p:set>
                                      <p:cBhvr override="childStyle">
                                        <p:cTn dur="1" fill="hold" display="0" masterRel="nextClick" afterEffect="1"/>
                                        <p:tgtEl>
                                          <p:spTgt spid="211991"/>
                                        </p:tgtEl>
                                        <p:attrNameLst>
                                          <p:attrName>style.visibility</p:attrName>
                                        </p:attrNameLst>
                                      </p:cBhvr>
                                      <p:to>
                                        <p:strVal val="hidden"/>
                                      </p:to>
                                    </p:set>
                                  </p:sub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down)">
                                      <p:cBhvr>
                                        <p:cTn id="7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P spid="3" grpId="0" animBg="1"/>
      <p:bldP spid="4" grpId="0" animBg="1"/>
      <p:bldP spid="5" grpId="0" animBg="1"/>
      <p:bldP spid="6" grpId="0" animBg="1"/>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3"/>
          <p:cNvSpPr>
            <a:spLocks noGrp="1" noChangeArrowheads="1"/>
          </p:cNvSpPr>
          <p:nvPr>
            <p:ph type="title" idx="4294967295"/>
          </p:nvPr>
        </p:nvSpPr>
        <p:spPr/>
        <p:txBody>
          <a:bodyPr/>
          <a:lstStyle/>
          <a:p>
            <a:pPr eaLnBrk="1" hangingPunct="1"/>
            <a:endParaRPr lang="de-DE" smtClean="0"/>
          </a:p>
        </p:txBody>
      </p:sp>
      <p:sp>
        <p:nvSpPr>
          <p:cNvPr id="193538" name="Text Box 6"/>
          <p:cNvSpPr txBox="1">
            <a:spLocks noChangeArrowheads="1"/>
          </p:cNvSpPr>
          <p:nvPr/>
        </p:nvSpPr>
        <p:spPr bwMode="auto">
          <a:xfrm>
            <a:off x="1331913" y="549275"/>
            <a:ext cx="2447925" cy="928688"/>
          </a:xfrm>
          <a:prstGeom prst="rect">
            <a:avLst/>
          </a:prstGeom>
          <a:noFill/>
          <a:ln w="12700">
            <a:solidFill>
              <a:schemeClr val="tx1"/>
            </a:solidFill>
            <a:miter lim="800000"/>
            <a:headEnd/>
            <a:tailEnd/>
          </a:ln>
        </p:spPr>
        <p:txBody>
          <a:bodyPr>
            <a:spAutoFit/>
          </a:bodyPr>
          <a:lstStyle/>
          <a:p>
            <a:pPr algn="ctr" eaLnBrk="0" hangingPunct="0">
              <a:spcBef>
                <a:spcPct val="50000"/>
              </a:spcBef>
            </a:pPr>
            <a:r>
              <a:rPr lang="fr-FR"/>
              <a:t>An example of teaching material – YOU are the learners!</a:t>
            </a:r>
          </a:p>
        </p:txBody>
      </p:sp>
      <p:sp>
        <p:nvSpPr>
          <p:cNvPr id="193539" name="Rectangle 7"/>
          <p:cNvSpPr>
            <a:spLocks noChangeArrowheads="1"/>
          </p:cNvSpPr>
          <p:nvPr/>
        </p:nvSpPr>
        <p:spPr bwMode="auto">
          <a:xfrm>
            <a:off x="0" y="0"/>
            <a:ext cx="9144000" cy="5084763"/>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de-AT"/>
          </a:p>
        </p:txBody>
      </p:sp>
      <p:sp>
        <p:nvSpPr>
          <p:cNvPr id="334854" name="Text Box 8"/>
          <p:cNvSpPr txBox="1">
            <a:spLocks noChangeArrowheads="1"/>
          </p:cNvSpPr>
          <p:nvPr/>
        </p:nvSpPr>
        <p:spPr bwMode="auto">
          <a:xfrm>
            <a:off x="431800" y="981075"/>
            <a:ext cx="2447925"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An example of a teaching material </a:t>
            </a:r>
            <a:br>
              <a:rPr lang="fr-FR" sz="2400">
                <a:solidFill>
                  <a:srgbClr val="F1FEF0"/>
                </a:solidFill>
              </a:rPr>
            </a:br>
            <a:r>
              <a:rPr lang="fr-FR" sz="2400">
                <a:solidFill>
                  <a:srgbClr val="F1FEF0"/>
                </a:solidFill>
              </a:rPr>
              <a:t>YOU are the learners!</a:t>
            </a:r>
          </a:p>
        </p:txBody>
      </p:sp>
      <p:grpSp>
        <p:nvGrpSpPr>
          <p:cNvPr id="2" name="Group 32"/>
          <p:cNvGrpSpPr>
            <a:grpSpLocks/>
          </p:cNvGrpSpPr>
          <p:nvPr/>
        </p:nvGrpSpPr>
        <p:grpSpPr bwMode="auto">
          <a:xfrm>
            <a:off x="863600" y="188913"/>
            <a:ext cx="7416800" cy="576262"/>
            <a:chOff x="544" y="164"/>
            <a:chExt cx="4672" cy="363"/>
          </a:xfrm>
        </p:grpSpPr>
        <p:sp>
          <p:nvSpPr>
            <p:cNvPr id="193551" name="AutoShape 11"/>
            <p:cNvSpPr>
              <a:spLocks noChangeArrowheads="1"/>
            </p:cNvSpPr>
            <p:nvPr/>
          </p:nvSpPr>
          <p:spPr bwMode="auto">
            <a:xfrm>
              <a:off x="544" y="164"/>
              <a:ext cx="4672" cy="363"/>
            </a:xfrm>
            <a:prstGeom prst="parallelogram">
              <a:avLst>
                <a:gd name="adj" fmla="val 184001"/>
              </a:avLst>
            </a:prstGeom>
            <a:gradFill rotWithShape="1">
              <a:gsLst>
                <a:gs pos="0">
                  <a:srgbClr val="F1FEF0"/>
                </a:gs>
                <a:gs pos="100000">
                  <a:srgbClr val="A1A9A0"/>
                </a:gs>
              </a:gsLst>
              <a:lin ang="0" scaled="1"/>
            </a:gradFill>
            <a:ln w="9525">
              <a:solidFill>
                <a:schemeClr val="tx1"/>
              </a:solidFill>
              <a:miter lim="800000"/>
              <a:headEnd/>
              <a:tailEnd/>
            </a:ln>
          </p:spPr>
          <p:txBody>
            <a:bodyPr wrap="none" anchor="ctr"/>
            <a:lstStyle/>
            <a:p>
              <a:pPr eaLnBrk="0" hangingPunct="0"/>
              <a:endParaRPr lang="de-AT"/>
            </a:p>
          </p:txBody>
        </p:sp>
        <p:sp>
          <p:nvSpPr>
            <p:cNvPr id="193552" name="Text Box 12"/>
            <p:cNvSpPr txBox="1">
              <a:spLocks noChangeArrowheads="1"/>
            </p:cNvSpPr>
            <p:nvPr/>
          </p:nvSpPr>
          <p:spPr bwMode="auto">
            <a:xfrm>
              <a:off x="861" y="210"/>
              <a:ext cx="4037" cy="288"/>
            </a:xfrm>
            <a:prstGeom prst="rect">
              <a:avLst/>
            </a:prstGeom>
            <a:noFill/>
            <a:ln w="9525">
              <a:noFill/>
              <a:miter lim="800000"/>
              <a:headEnd/>
              <a:tailEnd/>
            </a:ln>
          </p:spPr>
          <p:txBody>
            <a:bodyPr>
              <a:spAutoFit/>
            </a:bodyPr>
            <a:lstStyle/>
            <a:p>
              <a:pPr algn="ctr" eaLnBrk="0" hangingPunct="0">
                <a:spcBef>
                  <a:spcPct val="50000"/>
                </a:spcBef>
              </a:pPr>
              <a:r>
                <a:rPr lang="fr-FR" sz="2400"/>
                <a:t>From teaching material to descriptors</a:t>
              </a:r>
            </a:p>
          </p:txBody>
        </p:sp>
      </p:grpSp>
      <p:grpSp>
        <p:nvGrpSpPr>
          <p:cNvPr id="3" name="Group 27"/>
          <p:cNvGrpSpPr>
            <a:grpSpLocks/>
          </p:cNvGrpSpPr>
          <p:nvPr/>
        </p:nvGrpSpPr>
        <p:grpSpPr bwMode="auto">
          <a:xfrm>
            <a:off x="2916238" y="981075"/>
            <a:ext cx="3095625" cy="1930400"/>
            <a:chOff x="1837" y="618"/>
            <a:chExt cx="1950" cy="1216"/>
          </a:xfrm>
        </p:grpSpPr>
        <p:sp>
          <p:nvSpPr>
            <p:cNvPr id="193549" name="Text Box 9"/>
            <p:cNvSpPr txBox="1">
              <a:spLocks noChangeArrowheads="1"/>
            </p:cNvSpPr>
            <p:nvPr/>
          </p:nvSpPr>
          <p:spPr bwMode="auto">
            <a:xfrm>
              <a:off x="2018" y="618"/>
              <a:ext cx="1769" cy="1216"/>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What kind of knowledge / attitudes / skills  can be developed by this activity?</a:t>
              </a:r>
            </a:p>
          </p:txBody>
        </p:sp>
        <p:sp>
          <p:nvSpPr>
            <p:cNvPr id="193550" name="AutoShape 20"/>
            <p:cNvSpPr>
              <a:spLocks noChangeArrowheads="1"/>
            </p:cNvSpPr>
            <p:nvPr/>
          </p:nvSpPr>
          <p:spPr bwMode="auto">
            <a:xfrm>
              <a:off x="1837" y="1026"/>
              <a:ext cx="181" cy="272"/>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de-AT"/>
            </a:p>
          </p:txBody>
        </p:sp>
      </p:grpSp>
      <p:sp>
        <p:nvSpPr>
          <p:cNvPr id="193543" name="Text Box 19"/>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0BE5790B-3249-4314-B6A7-A71F43759CF7}" type="slidenum">
              <a:rPr lang="fr-FR" sz="2400" b="1">
                <a:solidFill>
                  <a:schemeClr val="accent2"/>
                </a:solidFill>
              </a:rPr>
              <a:pPr algn="ctr" eaLnBrk="0" hangingPunct="0">
                <a:spcBef>
                  <a:spcPct val="50000"/>
                </a:spcBef>
              </a:pPr>
              <a:t>87</a:t>
            </a:fld>
            <a:endParaRPr lang="fr-FR" sz="2400" b="1">
              <a:solidFill>
                <a:schemeClr val="accent2"/>
              </a:solidFill>
            </a:endParaRPr>
          </a:p>
        </p:txBody>
      </p:sp>
      <p:pic>
        <p:nvPicPr>
          <p:cNvPr id="193544" name="Picture 23"/>
          <p:cNvPicPr>
            <a:picLocks noChangeAspect="1" noChangeArrowheads="1"/>
          </p:cNvPicPr>
          <p:nvPr/>
        </p:nvPicPr>
        <p:blipFill>
          <a:blip r:embed="rId3"/>
          <a:srcRect/>
          <a:stretch>
            <a:fillRect/>
          </a:stretch>
        </p:blipFill>
        <p:spPr bwMode="auto">
          <a:xfrm>
            <a:off x="107950" y="5540375"/>
            <a:ext cx="1008063" cy="1273175"/>
          </a:xfrm>
          <a:prstGeom prst="rect">
            <a:avLst/>
          </a:prstGeom>
          <a:noFill/>
          <a:ln w="9525">
            <a:noFill/>
            <a:miter lim="800000"/>
            <a:headEnd/>
            <a:tailEnd/>
          </a:ln>
        </p:spPr>
      </p:pic>
      <p:sp>
        <p:nvSpPr>
          <p:cNvPr id="102408" name="AutoShape 8"/>
          <p:cNvSpPr>
            <a:spLocks noChangeArrowheads="1"/>
          </p:cNvSpPr>
          <p:nvPr/>
        </p:nvSpPr>
        <p:spPr bwMode="auto">
          <a:xfrm flipH="1">
            <a:off x="1331913" y="5084763"/>
            <a:ext cx="7812087" cy="1584325"/>
          </a:xfrm>
          <a:prstGeom prst="wedgeEllipseCallout">
            <a:avLst>
              <a:gd name="adj1" fmla="val 56986"/>
              <a:gd name="adj2" fmla="val 11921"/>
            </a:avLst>
          </a:prstGeom>
          <a:solidFill>
            <a:schemeClr val="accent1"/>
          </a:solidFill>
          <a:ln w="9525">
            <a:solidFill>
              <a:schemeClr val="tx1"/>
            </a:solidFill>
            <a:miter lim="800000"/>
            <a:headEnd/>
            <a:tailEnd/>
          </a:ln>
        </p:spPr>
        <p:txBody>
          <a:bodyPr/>
          <a:lstStyle/>
          <a:p>
            <a:pPr algn="ctr" eaLnBrk="0" hangingPunct="0"/>
            <a:r>
              <a:rPr lang="en-US" sz="2000" b="1"/>
              <a:t>If I have understood correctly …</a:t>
            </a:r>
            <a:br>
              <a:rPr lang="en-US" sz="2000" b="1"/>
            </a:br>
            <a:r>
              <a:rPr lang="en-US" sz="2000" b="1"/>
              <a:t>during this presentation, we went </a:t>
            </a:r>
            <a:r>
              <a:rPr lang="en-US" sz="2000" b="1">
                <a:solidFill>
                  <a:srgbClr val="CC3300"/>
                </a:solidFill>
              </a:rPr>
              <a:t>first</a:t>
            </a:r>
            <a:r>
              <a:rPr lang="en-US" sz="2000" b="1"/>
              <a:t> </a:t>
            </a:r>
            <a:r>
              <a:rPr lang="en-US" sz="2000" b="1">
                <a:solidFill>
                  <a:srgbClr val="3333FF"/>
                </a:solidFill>
              </a:rPr>
              <a:t>from an example of a teaching material to the FREPA descriptors</a:t>
            </a:r>
            <a:r>
              <a:rPr lang="en-US" sz="2000" b="1"/>
              <a:t>…</a:t>
            </a:r>
          </a:p>
        </p:txBody>
      </p:sp>
      <p:grpSp>
        <p:nvGrpSpPr>
          <p:cNvPr id="4" name="Group 31"/>
          <p:cNvGrpSpPr>
            <a:grpSpLocks/>
          </p:cNvGrpSpPr>
          <p:nvPr/>
        </p:nvGrpSpPr>
        <p:grpSpPr bwMode="auto">
          <a:xfrm>
            <a:off x="6084888" y="981075"/>
            <a:ext cx="2519362" cy="1565275"/>
            <a:chOff x="3833" y="618"/>
            <a:chExt cx="1587" cy="986"/>
          </a:xfrm>
        </p:grpSpPr>
        <p:sp>
          <p:nvSpPr>
            <p:cNvPr id="193547" name="Text Box 10"/>
            <p:cNvSpPr txBox="1">
              <a:spLocks noChangeArrowheads="1"/>
            </p:cNvSpPr>
            <p:nvPr/>
          </p:nvSpPr>
          <p:spPr bwMode="auto">
            <a:xfrm>
              <a:off x="4014" y="618"/>
              <a:ext cx="1406" cy="986"/>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i="1">
                  <a:solidFill>
                    <a:srgbClr val="F1FEF0"/>
                  </a:solidFill>
                </a:rPr>
                <a:t>FREPA –</a:t>
              </a:r>
              <a:r>
                <a:rPr lang="fr-FR" sz="2400">
                  <a:solidFill>
                    <a:srgbClr val="F1FEF0"/>
                  </a:solidFill>
                </a:rPr>
                <a:t> </a:t>
              </a:r>
              <a:r>
                <a:rPr lang="fr-FR" sz="2400" i="1">
                  <a:solidFill>
                    <a:srgbClr val="F1FEF0"/>
                  </a:solidFill>
                </a:rPr>
                <a:t>Competences and </a:t>
              </a:r>
              <a:r>
                <a:rPr lang="fr-FR" sz="2400" i="1" u="sng">
                  <a:solidFill>
                    <a:srgbClr val="F1FEF0"/>
                  </a:solidFill>
                </a:rPr>
                <a:t>Resources</a:t>
              </a:r>
            </a:p>
          </p:txBody>
        </p:sp>
        <p:sp>
          <p:nvSpPr>
            <p:cNvPr id="193548" name="AutoShape 21"/>
            <p:cNvSpPr>
              <a:spLocks noChangeArrowheads="1"/>
            </p:cNvSpPr>
            <p:nvPr/>
          </p:nvSpPr>
          <p:spPr bwMode="auto">
            <a:xfrm>
              <a:off x="3833" y="1026"/>
              <a:ext cx="181" cy="272"/>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de-A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2408"/>
                                        </p:tgtEl>
                                        <p:attrNameLst>
                                          <p:attrName>style.visibility</p:attrName>
                                        </p:attrNameLst>
                                      </p:cBhvr>
                                      <p:to>
                                        <p:strVal val="visible"/>
                                      </p:to>
                                    </p:set>
                                    <p:animEffect transition="in" filter="wipe(left)">
                                      <p:cBhvr>
                                        <p:cTn id="7" dur="1000"/>
                                        <p:tgtEl>
                                          <p:spTgt spid="102408"/>
                                        </p:tgtEl>
                                      </p:cBhvr>
                                    </p:animEffect>
                                  </p:childTnLst>
                                </p:cTn>
                              </p:par>
                            </p:childTnLst>
                          </p:cTn>
                        </p:par>
                        <p:par>
                          <p:cTn id="8" fill="hold">
                            <p:stCondLst>
                              <p:cond delay="1500"/>
                            </p:stCondLst>
                            <p:childTnLst>
                              <p:par>
                                <p:cTn id="9" presetID="22" presetClass="entr" presetSubtype="8" fill="hold" grpId="0" nodeType="afterEffect">
                                  <p:stCondLst>
                                    <p:cond delay="3000"/>
                                  </p:stCondLst>
                                  <p:childTnLst>
                                    <p:set>
                                      <p:cBhvr>
                                        <p:cTn id="10" dur="1" fill="hold">
                                          <p:stCondLst>
                                            <p:cond delay="0"/>
                                          </p:stCondLst>
                                        </p:cTn>
                                        <p:tgtEl>
                                          <p:spTgt spid="334854"/>
                                        </p:tgtEl>
                                        <p:attrNameLst>
                                          <p:attrName>style.visibility</p:attrName>
                                        </p:attrNameLst>
                                      </p:cBhvr>
                                      <p:to>
                                        <p:strVal val="visible"/>
                                      </p:to>
                                    </p:set>
                                    <p:animEffect transition="in" filter="wipe(left)">
                                      <p:cBhvr>
                                        <p:cTn id="11" dur="1000"/>
                                        <p:tgtEl>
                                          <p:spTgt spid="334854"/>
                                        </p:tgtEl>
                                      </p:cBhvr>
                                    </p:animEffect>
                                  </p:childTnLst>
                                </p:cTn>
                              </p:par>
                            </p:childTnLst>
                          </p:cTn>
                        </p:par>
                        <p:par>
                          <p:cTn id="12" fill="hold">
                            <p:stCondLst>
                              <p:cond delay="5500"/>
                            </p:stCondLst>
                            <p:childTnLst>
                              <p:par>
                                <p:cTn id="13" presetID="22" presetClass="entr" presetSubtype="8" fill="hold" nodeType="afterEffect">
                                  <p:stCondLst>
                                    <p:cond delay="30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9500"/>
                            </p:stCondLst>
                            <p:childTnLst>
                              <p:par>
                                <p:cTn id="17" presetID="22" presetClass="entr" presetSubtype="8" fill="hold" nodeType="afterEffect">
                                  <p:stCondLst>
                                    <p:cond delay="30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4" grpId="0" animBg="1"/>
      <p:bldP spid="10240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3"/>
          <p:cNvSpPr>
            <a:spLocks noGrp="1" noChangeArrowheads="1"/>
          </p:cNvSpPr>
          <p:nvPr>
            <p:ph type="title" idx="4294967295"/>
          </p:nvPr>
        </p:nvSpPr>
        <p:spPr/>
        <p:txBody>
          <a:bodyPr/>
          <a:lstStyle/>
          <a:p>
            <a:pPr eaLnBrk="1" hangingPunct="1"/>
            <a:endParaRPr lang="de-DE" smtClean="0"/>
          </a:p>
        </p:txBody>
      </p:sp>
      <p:sp>
        <p:nvSpPr>
          <p:cNvPr id="195586" name="Text Box 6"/>
          <p:cNvSpPr txBox="1">
            <a:spLocks noChangeArrowheads="1"/>
          </p:cNvSpPr>
          <p:nvPr/>
        </p:nvSpPr>
        <p:spPr bwMode="auto">
          <a:xfrm>
            <a:off x="1331913" y="549275"/>
            <a:ext cx="2447925" cy="928688"/>
          </a:xfrm>
          <a:prstGeom prst="rect">
            <a:avLst/>
          </a:prstGeom>
          <a:noFill/>
          <a:ln w="12700">
            <a:solidFill>
              <a:schemeClr val="tx1"/>
            </a:solidFill>
            <a:miter lim="800000"/>
            <a:headEnd/>
            <a:tailEnd/>
          </a:ln>
        </p:spPr>
        <p:txBody>
          <a:bodyPr>
            <a:spAutoFit/>
          </a:bodyPr>
          <a:lstStyle/>
          <a:p>
            <a:pPr algn="ctr" eaLnBrk="0" hangingPunct="0">
              <a:spcBef>
                <a:spcPct val="50000"/>
              </a:spcBef>
            </a:pPr>
            <a:r>
              <a:rPr lang="fr-FR"/>
              <a:t>An example of teaching material – YOU are the learners!</a:t>
            </a:r>
          </a:p>
        </p:txBody>
      </p:sp>
      <p:sp>
        <p:nvSpPr>
          <p:cNvPr id="195587" name="Rectangle 7"/>
          <p:cNvSpPr>
            <a:spLocks noChangeArrowheads="1"/>
          </p:cNvSpPr>
          <p:nvPr/>
        </p:nvSpPr>
        <p:spPr bwMode="auto">
          <a:xfrm>
            <a:off x="0" y="0"/>
            <a:ext cx="9144000" cy="5084763"/>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de-AT"/>
          </a:p>
        </p:txBody>
      </p:sp>
      <p:sp>
        <p:nvSpPr>
          <p:cNvPr id="195588" name="Text Box 8"/>
          <p:cNvSpPr txBox="1">
            <a:spLocks noChangeArrowheads="1"/>
          </p:cNvSpPr>
          <p:nvPr/>
        </p:nvSpPr>
        <p:spPr bwMode="auto">
          <a:xfrm>
            <a:off x="431800" y="981075"/>
            <a:ext cx="2447925"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An example of a teaching material </a:t>
            </a:r>
            <a:br>
              <a:rPr lang="fr-FR" sz="2400">
                <a:solidFill>
                  <a:srgbClr val="F1FEF0"/>
                </a:solidFill>
              </a:rPr>
            </a:br>
            <a:r>
              <a:rPr lang="fr-FR" sz="2400">
                <a:solidFill>
                  <a:srgbClr val="F1FEF0"/>
                </a:solidFill>
              </a:rPr>
              <a:t>YOU are the learners!</a:t>
            </a:r>
          </a:p>
        </p:txBody>
      </p:sp>
      <p:sp>
        <p:nvSpPr>
          <p:cNvPr id="195589" name="Text Box 9"/>
          <p:cNvSpPr txBox="1">
            <a:spLocks noChangeArrowheads="1"/>
          </p:cNvSpPr>
          <p:nvPr/>
        </p:nvSpPr>
        <p:spPr bwMode="auto">
          <a:xfrm>
            <a:off x="3203575" y="981075"/>
            <a:ext cx="2808288" cy="19304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What kind of knowledge / attitudes / skills  can be developed by this activity ?</a:t>
            </a:r>
          </a:p>
        </p:txBody>
      </p:sp>
      <p:sp>
        <p:nvSpPr>
          <p:cNvPr id="195590" name="Text Box 10"/>
          <p:cNvSpPr txBox="1">
            <a:spLocks noChangeArrowheads="1"/>
          </p:cNvSpPr>
          <p:nvPr/>
        </p:nvSpPr>
        <p:spPr bwMode="auto">
          <a:xfrm>
            <a:off x="6372225" y="981075"/>
            <a:ext cx="2232025" cy="1565275"/>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fr-FR" sz="2400" i="1">
                <a:solidFill>
                  <a:srgbClr val="F1FEF0"/>
                </a:solidFill>
              </a:rPr>
              <a:t>FREPA –</a:t>
            </a:r>
            <a:r>
              <a:rPr lang="fr-FR" sz="2400">
                <a:solidFill>
                  <a:srgbClr val="F1FEF0"/>
                </a:solidFill>
              </a:rPr>
              <a:t> </a:t>
            </a:r>
            <a:r>
              <a:rPr lang="fr-FR" sz="2400" i="1">
                <a:solidFill>
                  <a:srgbClr val="F1FEF0"/>
                </a:solidFill>
              </a:rPr>
              <a:t>Competences and </a:t>
            </a:r>
            <a:r>
              <a:rPr lang="fr-FR" sz="2400" i="1" u="sng">
                <a:solidFill>
                  <a:srgbClr val="F1FEF0"/>
                </a:solidFill>
              </a:rPr>
              <a:t>Resources</a:t>
            </a:r>
          </a:p>
        </p:txBody>
      </p:sp>
      <p:grpSp>
        <p:nvGrpSpPr>
          <p:cNvPr id="2" name="Group 27"/>
          <p:cNvGrpSpPr>
            <a:grpSpLocks/>
          </p:cNvGrpSpPr>
          <p:nvPr/>
        </p:nvGrpSpPr>
        <p:grpSpPr bwMode="auto">
          <a:xfrm>
            <a:off x="881063" y="4437063"/>
            <a:ext cx="7380287" cy="503237"/>
            <a:chOff x="555" y="2840"/>
            <a:chExt cx="4649" cy="317"/>
          </a:xfrm>
        </p:grpSpPr>
        <p:sp>
          <p:nvSpPr>
            <p:cNvPr id="195607" name="AutoShape 13"/>
            <p:cNvSpPr>
              <a:spLocks noChangeArrowheads="1"/>
            </p:cNvSpPr>
            <p:nvPr/>
          </p:nvSpPr>
          <p:spPr bwMode="auto">
            <a:xfrm rot="10800000" flipV="1">
              <a:off x="555" y="2840"/>
              <a:ext cx="4649" cy="317"/>
            </a:xfrm>
            <a:prstGeom prst="parallelogram">
              <a:avLst>
                <a:gd name="adj" fmla="val 204096"/>
              </a:avLst>
            </a:prstGeom>
            <a:gradFill rotWithShape="1">
              <a:gsLst>
                <a:gs pos="0">
                  <a:srgbClr val="FCEFCC"/>
                </a:gs>
                <a:gs pos="100000">
                  <a:srgbClr val="756F5E"/>
                </a:gs>
              </a:gsLst>
              <a:lin ang="0" scaled="1"/>
            </a:gradFill>
            <a:ln w="9525">
              <a:solidFill>
                <a:schemeClr val="tx1"/>
              </a:solidFill>
              <a:miter lim="800000"/>
              <a:headEnd/>
              <a:tailEnd/>
            </a:ln>
          </p:spPr>
          <p:txBody>
            <a:bodyPr wrap="none" anchor="ctr"/>
            <a:lstStyle/>
            <a:p>
              <a:pPr eaLnBrk="0" hangingPunct="0"/>
              <a:endParaRPr lang="de-AT"/>
            </a:p>
          </p:txBody>
        </p:sp>
        <p:sp>
          <p:nvSpPr>
            <p:cNvPr id="195608" name="Text Box 14"/>
            <p:cNvSpPr txBox="1">
              <a:spLocks noChangeArrowheads="1"/>
            </p:cNvSpPr>
            <p:nvPr/>
          </p:nvSpPr>
          <p:spPr bwMode="auto">
            <a:xfrm>
              <a:off x="861" y="2840"/>
              <a:ext cx="4037" cy="288"/>
            </a:xfrm>
            <a:prstGeom prst="rect">
              <a:avLst/>
            </a:prstGeom>
            <a:noFill/>
            <a:ln w="9525">
              <a:noFill/>
              <a:miter lim="800000"/>
              <a:headEnd/>
              <a:tailEnd/>
            </a:ln>
          </p:spPr>
          <p:txBody>
            <a:bodyPr>
              <a:spAutoFit/>
            </a:bodyPr>
            <a:lstStyle/>
            <a:p>
              <a:pPr algn="ctr" eaLnBrk="0" hangingPunct="0">
                <a:spcBef>
                  <a:spcPct val="50000"/>
                </a:spcBef>
              </a:pPr>
              <a:r>
                <a:rPr lang="fr-FR" sz="2400"/>
                <a:t>From descriptors to teaching materials</a:t>
              </a:r>
            </a:p>
          </p:txBody>
        </p:sp>
      </p:grpSp>
      <p:sp>
        <p:nvSpPr>
          <p:cNvPr id="338957" name="Text Box 19"/>
          <p:cNvSpPr txBox="1">
            <a:spLocks noChangeArrowheads="1"/>
          </p:cNvSpPr>
          <p:nvPr/>
        </p:nvSpPr>
        <p:spPr bwMode="auto">
          <a:xfrm>
            <a:off x="3779838" y="3429000"/>
            <a:ext cx="4105275" cy="835025"/>
          </a:xfrm>
          <a:prstGeom prst="rect">
            <a:avLst/>
          </a:prstGeom>
          <a:solidFill>
            <a:srgbClr val="6633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Search in database </a:t>
            </a:r>
            <a:r>
              <a:rPr lang="fr-FR" sz="2400" i="1">
                <a:solidFill>
                  <a:srgbClr val="F1FEF0"/>
                </a:solidFill>
              </a:rPr>
              <a:t>Online teaching materials</a:t>
            </a:r>
            <a:endParaRPr lang="fr-FR" sz="2400" i="1" u="sng">
              <a:solidFill>
                <a:srgbClr val="F1FEF0"/>
              </a:solidFill>
            </a:endParaRPr>
          </a:p>
        </p:txBody>
      </p:sp>
      <p:sp>
        <p:nvSpPr>
          <p:cNvPr id="195593" name="AutoShape 20"/>
          <p:cNvSpPr>
            <a:spLocks noChangeArrowheads="1"/>
          </p:cNvSpPr>
          <p:nvPr/>
        </p:nvSpPr>
        <p:spPr bwMode="auto">
          <a:xfrm>
            <a:off x="2916238" y="16287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de-AT"/>
          </a:p>
        </p:txBody>
      </p:sp>
      <p:sp>
        <p:nvSpPr>
          <p:cNvPr id="195594" name="AutoShape 21"/>
          <p:cNvSpPr>
            <a:spLocks noChangeArrowheads="1"/>
          </p:cNvSpPr>
          <p:nvPr/>
        </p:nvSpPr>
        <p:spPr bwMode="auto">
          <a:xfrm>
            <a:off x="6084888" y="16287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de-AT"/>
          </a:p>
        </p:txBody>
      </p:sp>
      <p:sp>
        <p:nvSpPr>
          <p:cNvPr id="338961" name="AutoShape 25"/>
          <p:cNvSpPr>
            <a:spLocks noChangeArrowheads="1"/>
          </p:cNvSpPr>
          <p:nvPr/>
        </p:nvSpPr>
        <p:spPr bwMode="auto">
          <a:xfrm rot="5127220">
            <a:off x="7397750" y="2332038"/>
            <a:ext cx="1871663" cy="14747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888" y="11486"/>
                </a:moveTo>
                <a:cubicBezTo>
                  <a:pt x="18908" y="11258"/>
                  <a:pt x="18918" y="11029"/>
                  <a:pt x="18918" y="10800"/>
                </a:cubicBezTo>
                <a:cubicBezTo>
                  <a:pt x="18918" y="6316"/>
                  <a:pt x="15283" y="2682"/>
                  <a:pt x="10800" y="2682"/>
                </a:cubicBezTo>
                <a:cubicBezTo>
                  <a:pt x="8534" y="2681"/>
                  <a:pt x="6372" y="3628"/>
                  <a:pt x="4835" y="5293"/>
                </a:cubicBezTo>
                <a:lnTo>
                  <a:pt x="2864" y="3474"/>
                </a:lnTo>
                <a:cubicBezTo>
                  <a:pt x="4909" y="1259"/>
                  <a:pt x="7786" y="-1"/>
                  <a:pt x="10800" y="0"/>
                </a:cubicBezTo>
                <a:cubicBezTo>
                  <a:pt x="16764" y="0"/>
                  <a:pt x="21600" y="4835"/>
                  <a:pt x="21600" y="10800"/>
                </a:cubicBezTo>
                <a:cubicBezTo>
                  <a:pt x="21600" y="11105"/>
                  <a:pt x="21587" y="11409"/>
                  <a:pt x="21561" y="11713"/>
                </a:cubicBezTo>
                <a:lnTo>
                  <a:pt x="24251" y="11942"/>
                </a:lnTo>
                <a:lnTo>
                  <a:pt x="19883" y="15627"/>
                </a:lnTo>
                <a:lnTo>
                  <a:pt x="16198" y="11258"/>
                </a:lnTo>
                <a:lnTo>
                  <a:pt x="18888" y="11486"/>
                </a:lnTo>
                <a:close/>
              </a:path>
            </a:pathLst>
          </a:custGeom>
          <a:solidFill>
            <a:srgbClr val="663300"/>
          </a:solidFill>
          <a:ln w="9525">
            <a:solidFill>
              <a:schemeClr val="tx1"/>
            </a:solidFill>
            <a:miter lim="800000"/>
            <a:headEnd/>
            <a:tailEnd/>
          </a:ln>
        </p:spPr>
        <p:txBody>
          <a:bodyPr wrap="none" anchor="ctr"/>
          <a:lstStyle/>
          <a:p>
            <a:endParaRPr lang="fr-FR"/>
          </a:p>
        </p:txBody>
      </p:sp>
      <p:sp>
        <p:nvSpPr>
          <p:cNvPr id="195596" name="Text Box 18"/>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44966F17-2C68-43EA-953E-BE44938192B4}" type="slidenum">
              <a:rPr lang="fr-FR" sz="2400" b="1">
                <a:solidFill>
                  <a:schemeClr val="accent2"/>
                </a:solidFill>
              </a:rPr>
              <a:pPr algn="ctr" eaLnBrk="0" hangingPunct="0">
                <a:spcBef>
                  <a:spcPct val="50000"/>
                </a:spcBef>
              </a:pPr>
              <a:t>88</a:t>
            </a:fld>
            <a:endParaRPr lang="fr-FR" sz="2400" b="1">
              <a:solidFill>
                <a:schemeClr val="accent2"/>
              </a:solidFill>
            </a:endParaRPr>
          </a:p>
        </p:txBody>
      </p:sp>
      <p:pic>
        <p:nvPicPr>
          <p:cNvPr id="195597" name="Picture 19"/>
          <p:cNvPicPr>
            <a:picLocks noChangeAspect="1" noChangeArrowheads="1"/>
          </p:cNvPicPr>
          <p:nvPr/>
        </p:nvPicPr>
        <p:blipFill>
          <a:blip r:embed="rId3"/>
          <a:srcRect/>
          <a:stretch>
            <a:fillRect/>
          </a:stretch>
        </p:blipFill>
        <p:spPr bwMode="auto">
          <a:xfrm>
            <a:off x="107950" y="5540375"/>
            <a:ext cx="1008063" cy="1273175"/>
          </a:xfrm>
          <a:prstGeom prst="rect">
            <a:avLst/>
          </a:prstGeom>
          <a:noFill/>
          <a:ln w="9525">
            <a:noFill/>
            <a:miter lim="800000"/>
            <a:headEnd/>
            <a:tailEnd/>
          </a:ln>
        </p:spPr>
      </p:pic>
      <p:sp>
        <p:nvSpPr>
          <p:cNvPr id="102408" name="AutoShape 8"/>
          <p:cNvSpPr>
            <a:spLocks noChangeArrowheads="1"/>
          </p:cNvSpPr>
          <p:nvPr/>
        </p:nvSpPr>
        <p:spPr bwMode="auto">
          <a:xfrm flipH="1">
            <a:off x="1331913" y="5084763"/>
            <a:ext cx="7812087" cy="1584325"/>
          </a:xfrm>
          <a:prstGeom prst="wedgeEllipseCallout">
            <a:avLst>
              <a:gd name="adj1" fmla="val 56986"/>
              <a:gd name="adj2" fmla="val 11921"/>
            </a:avLst>
          </a:prstGeom>
          <a:solidFill>
            <a:schemeClr val="accent1"/>
          </a:solidFill>
          <a:ln w="9525">
            <a:solidFill>
              <a:schemeClr val="tx1"/>
            </a:solidFill>
            <a:miter lim="800000"/>
            <a:headEnd/>
            <a:tailEnd/>
          </a:ln>
        </p:spPr>
        <p:txBody>
          <a:bodyPr/>
          <a:lstStyle/>
          <a:p>
            <a:pPr algn="ctr" eaLnBrk="0" hangingPunct="0"/>
            <a:endParaRPr lang="en-US" sz="2000" b="1"/>
          </a:p>
          <a:p>
            <a:pPr algn="ctr" eaLnBrk="0" hangingPunct="0"/>
            <a:r>
              <a:rPr lang="en-US" sz="2000" b="1"/>
              <a:t>… and  </a:t>
            </a:r>
            <a:r>
              <a:rPr lang="en-US" sz="2000" b="1">
                <a:solidFill>
                  <a:srgbClr val="CC3300"/>
                </a:solidFill>
              </a:rPr>
              <a:t>then</a:t>
            </a:r>
            <a:r>
              <a:rPr lang="en-US" sz="2000" b="1"/>
              <a:t> </a:t>
            </a:r>
            <a:r>
              <a:rPr lang="en-US" sz="2000" b="1">
                <a:solidFill>
                  <a:srgbClr val="3333FF"/>
                </a:solidFill>
              </a:rPr>
              <a:t>back from FREPA descriptors to teaching materials!</a:t>
            </a:r>
          </a:p>
        </p:txBody>
      </p:sp>
      <p:grpSp>
        <p:nvGrpSpPr>
          <p:cNvPr id="195599" name="Group 21"/>
          <p:cNvGrpSpPr>
            <a:grpSpLocks/>
          </p:cNvGrpSpPr>
          <p:nvPr/>
        </p:nvGrpSpPr>
        <p:grpSpPr bwMode="auto">
          <a:xfrm>
            <a:off x="863600" y="188913"/>
            <a:ext cx="7416800" cy="576262"/>
            <a:chOff x="544" y="164"/>
            <a:chExt cx="4672" cy="363"/>
          </a:xfrm>
        </p:grpSpPr>
        <p:sp>
          <p:nvSpPr>
            <p:cNvPr id="195605" name="AutoShape 11"/>
            <p:cNvSpPr>
              <a:spLocks noChangeArrowheads="1"/>
            </p:cNvSpPr>
            <p:nvPr/>
          </p:nvSpPr>
          <p:spPr bwMode="auto">
            <a:xfrm>
              <a:off x="544" y="164"/>
              <a:ext cx="4672" cy="363"/>
            </a:xfrm>
            <a:prstGeom prst="parallelogram">
              <a:avLst>
                <a:gd name="adj" fmla="val 184001"/>
              </a:avLst>
            </a:prstGeom>
            <a:gradFill rotWithShape="1">
              <a:gsLst>
                <a:gs pos="0">
                  <a:srgbClr val="F1FEF0"/>
                </a:gs>
                <a:gs pos="100000">
                  <a:srgbClr val="A1A9A0"/>
                </a:gs>
              </a:gsLst>
              <a:lin ang="0" scaled="1"/>
            </a:gradFill>
            <a:ln w="9525">
              <a:solidFill>
                <a:schemeClr val="tx1"/>
              </a:solidFill>
              <a:miter lim="800000"/>
              <a:headEnd/>
              <a:tailEnd/>
            </a:ln>
          </p:spPr>
          <p:txBody>
            <a:bodyPr wrap="none" anchor="ctr"/>
            <a:lstStyle/>
            <a:p>
              <a:pPr eaLnBrk="0" hangingPunct="0"/>
              <a:endParaRPr lang="de-AT"/>
            </a:p>
          </p:txBody>
        </p:sp>
        <p:sp>
          <p:nvSpPr>
            <p:cNvPr id="195606" name="Text Box 12"/>
            <p:cNvSpPr txBox="1">
              <a:spLocks noChangeArrowheads="1"/>
            </p:cNvSpPr>
            <p:nvPr/>
          </p:nvSpPr>
          <p:spPr bwMode="auto">
            <a:xfrm>
              <a:off x="861" y="210"/>
              <a:ext cx="4037" cy="288"/>
            </a:xfrm>
            <a:prstGeom prst="rect">
              <a:avLst/>
            </a:prstGeom>
            <a:noFill/>
            <a:ln w="9525">
              <a:noFill/>
              <a:miter lim="800000"/>
              <a:headEnd/>
              <a:tailEnd/>
            </a:ln>
          </p:spPr>
          <p:txBody>
            <a:bodyPr>
              <a:spAutoFit/>
            </a:bodyPr>
            <a:lstStyle/>
            <a:p>
              <a:pPr algn="ctr" eaLnBrk="0" hangingPunct="0">
                <a:spcBef>
                  <a:spcPct val="50000"/>
                </a:spcBef>
              </a:pPr>
              <a:r>
                <a:rPr lang="fr-FR" sz="2400"/>
                <a:t>From teaching material to descriptors</a:t>
              </a:r>
            </a:p>
          </p:txBody>
        </p:sp>
      </p:grpSp>
      <p:grpSp>
        <p:nvGrpSpPr>
          <p:cNvPr id="4" name="Group 26"/>
          <p:cNvGrpSpPr>
            <a:grpSpLocks/>
          </p:cNvGrpSpPr>
          <p:nvPr/>
        </p:nvGrpSpPr>
        <p:grpSpPr bwMode="auto">
          <a:xfrm>
            <a:off x="827088" y="3457575"/>
            <a:ext cx="2881312" cy="835025"/>
            <a:chOff x="521" y="2160"/>
            <a:chExt cx="1815" cy="526"/>
          </a:xfrm>
        </p:grpSpPr>
        <p:sp>
          <p:nvSpPr>
            <p:cNvPr id="195603" name="Text Box 18"/>
            <p:cNvSpPr txBox="1">
              <a:spLocks noChangeArrowheads="1"/>
            </p:cNvSpPr>
            <p:nvPr/>
          </p:nvSpPr>
          <p:spPr bwMode="auto">
            <a:xfrm>
              <a:off x="521" y="2160"/>
              <a:ext cx="1542" cy="526"/>
            </a:xfrm>
            <a:prstGeom prst="rect">
              <a:avLst/>
            </a:prstGeom>
            <a:solidFill>
              <a:srgbClr val="663300"/>
            </a:solidFill>
            <a:ln w="12700">
              <a:solidFill>
                <a:schemeClr val="tx1"/>
              </a:solidFill>
              <a:miter lim="800000"/>
              <a:headEnd/>
              <a:tailEnd/>
            </a:ln>
          </p:spPr>
          <p:txBody>
            <a:bodyPr>
              <a:spAutoFit/>
            </a:bodyPr>
            <a:lstStyle/>
            <a:p>
              <a:pPr algn="ctr" eaLnBrk="0" hangingPunct="0">
                <a:spcBef>
                  <a:spcPct val="50000"/>
                </a:spcBef>
              </a:pPr>
              <a:r>
                <a:rPr lang="fr-FR" sz="2400">
                  <a:solidFill>
                    <a:srgbClr val="F1FEF0"/>
                  </a:solidFill>
                </a:rPr>
                <a:t>Other Teaching materials…</a:t>
              </a:r>
              <a:endParaRPr lang="fr-FR" sz="2400" i="1" u="sng">
                <a:solidFill>
                  <a:srgbClr val="F1FEF0"/>
                </a:solidFill>
              </a:endParaRPr>
            </a:p>
          </p:txBody>
        </p:sp>
        <p:sp>
          <p:nvSpPr>
            <p:cNvPr id="195604" name="AutoShape 24"/>
            <p:cNvSpPr>
              <a:spLocks noChangeArrowheads="1"/>
            </p:cNvSpPr>
            <p:nvPr/>
          </p:nvSpPr>
          <p:spPr bwMode="auto">
            <a:xfrm flipH="1">
              <a:off x="2109" y="2296"/>
              <a:ext cx="227" cy="272"/>
            </a:xfrm>
            <a:prstGeom prst="rightArrow">
              <a:avLst>
                <a:gd name="adj1" fmla="val 35296"/>
                <a:gd name="adj2" fmla="val 40884"/>
              </a:avLst>
            </a:prstGeom>
            <a:solidFill>
              <a:srgbClr val="663300"/>
            </a:solidFill>
            <a:ln w="9525">
              <a:solidFill>
                <a:schemeClr val="tx1"/>
              </a:solidFill>
              <a:miter lim="800000"/>
              <a:headEnd/>
              <a:tailEnd/>
            </a:ln>
          </p:spPr>
          <p:txBody>
            <a:bodyPr wrap="none" anchor="ctr"/>
            <a:lstStyle/>
            <a:p>
              <a:pPr eaLnBrk="0" hangingPunct="0"/>
              <a:endParaRPr lang="de-AT"/>
            </a:p>
          </p:txBody>
        </p:sp>
      </p:grpSp>
      <p:pic>
        <p:nvPicPr>
          <p:cNvPr id="338974" name="Picture 30"/>
          <p:cNvPicPr>
            <a:picLocks noChangeAspect="1" noChangeArrowheads="1"/>
          </p:cNvPicPr>
          <p:nvPr/>
        </p:nvPicPr>
        <p:blipFill>
          <a:blip r:embed="rId4"/>
          <a:srcRect/>
          <a:stretch>
            <a:fillRect/>
          </a:stretch>
        </p:blipFill>
        <p:spPr bwMode="auto">
          <a:xfrm>
            <a:off x="2411413" y="981075"/>
            <a:ext cx="2160587" cy="900113"/>
          </a:xfrm>
          <a:prstGeom prst="rect">
            <a:avLst/>
          </a:prstGeom>
          <a:noFill/>
          <a:ln w="9525">
            <a:noFill/>
            <a:miter lim="800000"/>
            <a:headEnd/>
            <a:tailEnd/>
          </a:ln>
        </p:spPr>
      </p:pic>
      <p:sp>
        <p:nvSpPr>
          <p:cNvPr id="104475" name="AutoShape 27"/>
          <p:cNvSpPr>
            <a:spLocks noChangeArrowheads="1"/>
          </p:cNvSpPr>
          <p:nvPr/>
        </p:nvSpPr>
        <p:spPr bwMode="auto">
          <a:xfrm>
            <a:off x="2627313" y="2925763"/>
            <a:ext cx="2160587" cy="431800"/>
          </a:xfrm>
          <a:prstGeom prst="wedgeRoundRectCallout">
            <a:avLst>
              <a:gd name="adj1" fmla="val -44046"/>
              <a:gd name="adj2" fmla="val -418014"/>
              <a:gd name="adj3" fmla="val 16667"/>
            </a:avLst>
          </a:prstGeom>
          <a:solidFill>
            <a:srgbClr val="FFCCFF"/>
          </a:solidFill>
          <a:ln w="9525">
            <a:solidFill>
              <a:schemeClr val="tx1"/>
            </a:solidFill>
            <a:miter lim="800000"/>
            <a:headEnd/>
            <a:tailEnd/>
          </a:ln>
        </p:spPr>
        <p:txBody>
          <a:bodyPr/>
          <a:lstStyle/>
          <a:p>
            <a:pPr eaLnBrk="0" hangingPunct="0"/>
            <a:r>
              <a:rPr lang="en-US" sz="2000" b="1"/>
              <a:t>You are right!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102408"/>
                                        </p:tgtEl>
                                        <p:attrNameLst>
                                          <p:attrName>style.visibility</p:attrName>
                                        </p:attrNameLst>
                                      </p:cBhvr>
                                      <p:to>
                                        <p:strVal val="visible"/>
                                      </p:to>
                                    </p:set>
                                    <p:animEffect transition="in" filter="dissolve">
                                      <p:cBhvr>
                                        <p:cTn id="7" dur="500"/>
                                        <p:tgtEl>
                                          <p:spTgt spid="102408"/>
                                        </p:tgtEl>
                                      </p:cBhvr>
                                    </p:animEffect>
                                  </p:childTnLst>
                                </p:cTn>
                              </p:par>
                            </p:childTnLst>
                          </p:cTn>
                        </p:par>
                        <p:par>
                          <p:cTn id="8" fill="hold">
                            <p:stCondLst>
                              <p:cond delay="1000"/>
                            </p:stCondLst>
                            <p:childTnLst>
                              <p:par>
                                <p:cTn id="9" presetID="53" presetClass="entr" presetSubtype="0" fill="hold" nodeType="afterEffect">
                                  <p:stCondLst>
                                    <p:cond delay="1500"/>
                                  </p:stCondLst>
                                  <p:childTnLst>
                                    <p:set>
                                      <p:cBhvr>
                                        <p:cTn id="10" dur="1" fill="hold">
                                          <p:stCondLst>
                                            <p:cond delay="0"/>
                                          </p:stCondLst>
                                        </p:cTn>
                                        <p:tgtEl>
                                          <p:spTgt spid="338974"/>
                                        </p:tgtEl>
                                        <p:attrNameLst>
                                          <p:attrName>style.visibility</p:attrName>
                                        </p:attrNameLst>
                                      </p:cBhvr>
                                      <p:to>
                                        <p:strVal val="visible"/>
                                      </p:to>
                                    </p:set>
                                    <p:anim calcmode="lin" valueType="num">
                                      <p:cBhvr>
                                        <p:cTn id="11" dur="1000" fill="hold"/>
                                        <p:tgtEl>
                                          <p:spTgt spid="338974"/>
                                        </p:tgtEl>
                                        <p:attrNameLst>
                                          <p:attrName>ppt_w</p:attrName>
                                        </p:attrNameLst>
                                      </p:cBhvr>
                                      <p:tavLst>
                                        <p:tav tm="0">
                                          <p:val>
                                            <p:fltVal val="0"/>
                                          </p:val>
                                        </p:tav>
                                        <p:tav tm="100000">
                                          <p:val>
                                            <p:strVal val="#ppt_w"/>
                                          </p:val>
                                        </p:tav>
                                      </p:tavLst>
                                    </p:anim>
                                    <p:anim calcmode="lin" valueType="num">
                                      <p:cBhvr>
                                        <p:cTn id="12" dur="1000" fill="hold"/>
                                        <p:tgtEl>
                                          <p:spTgt spid="338974"/>
                                        </p:tgtEl>
                                        <p:attrNameLst>
                                          <p:attrName>ppt_h</p:attrName>
                                        </p:attrNameLst>
                                      </p:cBhvr>
                                      <p:tavLst>
                                        <p:tav tm="0">
                                          <p:val>
                                            <p:fltVal val="0"/>
                                          </p:val>
                                        </p:tav>
                                        <p:tav tm="100000">
                                          <p:val>
                                            <p:strVal val="#ppt_h"/>
                                          </p:val>
                                        </p:tav>
                                      </p:tavLst>
                                    </p:anim>
                                    <p:animEffect transition="in" filter="fade">
                                      <p:cBhvr>
                                        <p:cTn id="13" dur="1000"/>
                                        <p:tgtEl>
                                          <p:spTgt spid="338974"/>
                                        </p:tgtEl>
                                      </p:cBhvr>
                                    </p:animEffect>
                                  </p:childTnLst>
                                </p:cTn>
                              </p:par>
                            </p:childTnLst>
                          </p:cTn>
                        </p:par>
                        <p:par>
                          <p:cTn id="14" fill="hold">
                            <p:stCondLst>
                              <p:cond delay="3500"/>
                            </p:stCondLst>
                            <p:childTnLst>
                              <p:par>
                                <p:cTn id="15" presetID="22" presetClass="entr" presetSubtype="4" fill="hold" grpId="0" nodeType="afterEffect">
                                  <p:stCondLst>
                                    <p:cond delay="500"/>
                                  </p:stCondLst>
                                  <p:childTnLst>
                                    <p:set>
                                      <p:cBhvr>
                                        <p:cTn id="16" dur="1" fill="hold">
                                          <p:stCondLst>
                                            <p:cond delay="0"/>
                                          </p:stCondLst>
                                        </p:cTn>
                                        <p:tgtEl>
                                          <p:spTgt spid="104475"/>
                                        </p:tgtEl>
                                        <p:attrNameLst>
                                          <p:attrName>style.visibility</p:attrName>
                                        </p:attrNameLst>
                                      </p:cBhvr>
                                      <p:to>
                                        <p:strVal val="visible"/>
                                      </p:to>
                                    </p:set>
                                    <p:animEffect transition="in" filter="wipe(down)">
                                      <p:cBhvr>
                                        <p:cTn id="17" dur="500"/>
                                        <p:tgtEl>
                                          <p:spTgt spid="104475"/>
                                        </p:tgtEl>
                                      </p:cBhvr>
                                    </p:animEffect>
                                  </p:childTnLst>
                                </p:cTn>
                              </p:par>
                            </p:childTnLst>
                          </p:cTn>
                        </p:par>
                        <p:par>
                          <p:cTn id="18" fill="hold">
                            <p:stCondLst>
                              <p:cond delay="4500"/>
                            </p:stCondLst>
                            <p:childTnLst>
                              <p:par>
                                <p:cTn id="19" presetID="22" presetClass="entr" presetSubtype="1" fill="hold" grpId="0" nodeType="afterEffect">
                                  <p:stCondLst>
                                    <p:cond delay="3000"/>
                                  </p:stCondLst>
                                  <p:childTnLst>
                                    <p:set>
                                      <p:cBhvr>
                                        <p:cTn id="20" dur="1" fill="hold">
                                          <p:stCondLst>
                                            <p:cond delay="0"/>
                                          </p:stCondLst>
                                        </p:cTn>
                                        <p:tgtEl>
                                          <p:spTgt spid="338961"/>
                                        </p:tgtEl>
                                        <p:attrNameLst>
                                          <p:attrName>style.visibility</p:attrName>
                                        </p:attrNameLst>
                                      </p:cBhvr>
                                      <p:to>
                                        <p:strVal val="visible"/>
                                      </p:to>
                                    </p:set>
                                    <p:animEffect transition="in" filter="wipe(up)">
                                      <p:cBhvr>
                                        <p:cTn id="21" dur="1000"/>
                                        <p:tgtEl>
                                          <p:spTgt spid="338961"/>
                                        </p:tgtEl>
                                      </p:cBhvr>
                                    </p:animEffect>
                                  </p:childTnLst>
                                </p:cTn>
                              </p:par>
                            </p:childTnLst>
                          </p:cTn>
                        </p:par>
                        <p:par>
                          <p:cTn id="22" fill="hold">
                            <p:stCondLst>
                              <p:cond delay="8500"/>
                            </p:stCondLst>
                            <p:childTnLst>
                              <p:par>
                                <p:cTn id="23" presetID="22" presetClass="entr" presetSubtype="2" fill="hold" grpId="0" nodeType="afterEffect">
                                  <p:stCondLst>
                                    <p:cond delay="1500"/>
                                  </p:stCondLst>
                                  <p:childTnLst>
                                    <p:set>
                                      <p:cBhvr>
                                        <p:cTn id="24" dur="1" fill="hold">
                                          <p:stCondLst>
                                            <p:cond delay="0"/>
                                          </p:stCondLst>
                                        </p:cTn>
                                        <p:tgtEl>
                                          <p:spTgt spid="338957"/>
                                        </p:tgtEl>
                                        <p:attrNameLst>
                                          <p:attrName>style.visibility</p:attrName>
                                        </p:attrNameLst>
                                      </p:cBhvr>
                                      <p:to>
                                        <p:strVal val="visible"/>
                                      </p:to>
                                    </p:set>
                                    <p:animEffect transition="in" filter="wipe(right)">
                                      <p:cBhvr>
                                        <p:cTn id="25" dur="1000"/>
                                        <p:tgtEl>
                                          <p:spTgt spid="338957"/>
                                        </p:tgtEl>
                                      </p:cBhvr>
                                    </p:animEffect>
                                  </p:childTnLst>
                                </p:cTn>
                              </p:par>
                            </p:childTnLst>
                          </p:cTn>
                        </p:par>
                        <p:par>
                          <p:cTn id="26" fill="hold">
                            <p:stCondLst>
                              <p:cond delay="11000"/>
                            </p:stCondLst>
                            <p:childTnLst>
                              <p:par>
                                <p:cTn id="27" presetID="22" presetClass="entr" presetSubtype="2" fill="hold" nodeType="afterEffect">
                                  <p:stCondLst>
                                    <p:cond delay="2500"/>
                                  </p:stCondLst>
                                  <p:childTnLst>
                                    <p:set>
                                      <p:cBhvr>
                                        <p:cTn id="28" dur="1" fill="hold">
                                          <p:stCondLst>
                                            <p:cond delay="0"/>
                                          </p:stCondLst>
                                        </p:cTn>
                                        <p:tgtEl>
                                          <p:spTgt spid="4"/>
                                        </p:tgtEl>
                                        <p:attrNameLst>
                                          <p:attrName>style.visibility</p:attrName>
                                        </p:attrNameLst>
                                      </p:cBhvr>
                                      <p:to>
                                        <p:strVal val="visible"/>
                                      </p:to>
                                    </p:set>
                                    <p:animEffect transition="in" filter="wipe(right)">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right)">
                                      <p:cBhvr>
                                        <p:cTn id="3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57" grpId="0" animBg="1"/>
      <p:bldP spid="338961" grpId="0" animBg="1"/>
      <p:bldP spid="102408" grpId="0" animBg="1"/>
      <p:bldP spid="10447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6" name="Picture 3"/>
          <p:cNvPicPr>
            <a:picLocks noChangeAspect="1" noChangeArrowheads="1"/>
          </p:cNvPicPr>
          <p:nvPr/>
        </p:nvPicPr>
        <p:blipFill>
          <a:blip r:embed="rId2"/>
          <a:srcRect/>
          <a:stretch>
            <a:fillRect/>
          </a:stretch>
        </p:blipFill>
        <p:spPr bwMode="auto">
          <a:xfrm>
            <a:off x="212725" y="1773238"/>
            <a:ext cx="1911350" cy="4513262"/>
          </a:xfrm>
          <a:prstGeom prst="rect">
            <a:avLst/>
          </a:prstGeom>
          <a:noFill/>
          <a:ln w="9525">
            <a:noFill/>
            <a:round/>
            <a:headEnd/>
            <a:tailEnd/>
          </a:ln>
        </p:spPr>
      </p:pic>
      <p:sp>
        <p:nvSpPr>
          <p:cNvPr id="102408" name="AutoShape 8"/>
          <p:cNvSpPr>
            <a:spLocks noChangeArrowheads="1"/>
          </p:cNvSpPr>
          <p:nvPr/>
        </p:nvSpPr>
        <p:spPr bwMode="auto">
          <a:xfrm flipH="1">
            <a:off x="0" y="0"/>
            <a:ext cx="5148263" cy="1844675"/>
          </a:xfrm>
          <a:prstGeom prst="wedgeEllipseCallout">
            <a:avLst>
              <a:gd name="adj1" fmla="val 22894"/>
              <a:gd name="adj2" fmla="val 120222"/>
            </a:avLst>
          </a:prstGeom>
          <a:solidFill>
            <a:schemeClr val="accent1"/>
          </a:solidFill>
          <a:ln w="9525">
            <a:solidFill>
              <a:schemeClr val="tx1"/>
            </a:solidFill>
            <a:miter lim="800000"/>
            <a:headEnd/>
            <a:tailEnd/>
          </a:ln>
        </p:spPr>
        <p:txBody>
          <a:bodyPr/>
          <a:lstStyle/>
          <a:p>
            <a:pPr algn="ctr" eaLnBrk="0" hangingPunct="0"/>
            <a:r>
              <a:rPr lang="en-US" sz="2400" b="1"/>
              <a:t>This is the end of our presentation.</a:t>
            </a:r>
          </a:p>
          <a:p>
            <a:pPr algn="ctr" eaLnBrk="0" hangingPunct="0"/>
            <a:r>
              <a:rPr lang="en-US" sz="2400" b="1"/>
              <a:t>We all hope you have enjoyed it! </a:t>
            </a:r>
          </a:p>
        </p:txBody>
      </p:sp>
      <p:pic>
        <p:nvPicPr>
          <p:cNvPr id="340998" name="Picture 6" descr="AN00790_"/>
          <p:cNvPicPr>
            <a:picLocks noChangeAspect="1" noChangeArrowheads="1"/>
          </p:cNvPicPr>
          <p:nvPr/>
        </p:nvPicPr>
        <p:blipFill>
          <a:blip r:embed="rId3"/>
          <a:srcRect/>
          <a:stretch>
            <a:fillRect/>
          </a:stretch>
        </p:blipFill>
        <p:spPr bwMode="auto">
          <a:xfrm>
            <a:off x="7496175" y="0"/>
            <a:ext cx="1647825" cy="1717675"/>
          </a:xfrm>
          <a:prstGeom prst="rect">
            <a:avLst/>
          </a:prstGeom>
          <a:noFill/>
          <a:ln w="9525">
            <a:noFill/>
            <a:miter lim="800000"/>
            <a:headEnd/>
            <a:tailEnd/>
          </a:ln>
        </p:spPr>
      </p:pic>
      <p:sp>
        <p:nvSpPr>
          <p:cNvPr id="2" name="AutoShape 8"/>
          <p:cNvSpPr>
            <a:spLocks noChangeArrowheads="1"/>
          </p:cNvSpPr>
          <p:nvPr/>
        </p:nvSpPr>
        <p:spPr bwMode="auto">
          <a:xfrm flipH="1">
            <a:off x="3419475" y="1052513"/>
            <a:ext cx="5724525" cy="5805487"/>
          </a:xfrm>
          <a:prstGeom prst="wedgeEllipseCallout">
            <a:avLst>
              <a:gd name="adj1" fmla="val -34889"/>
              <a:gd name="adj2" fmla="val -47375"/>
            </a:avLst>
          </a:prstGeom>
          <a:solidFill>
            <a:schemeClr val="accent1"/>
          </a:solidFill>
          <a:ln w="9525">
            <a:solidFill>
              <a:schemeClr val="tx1"/>
            </a:solidFill>
            <a:miter lim="800000"/>
            <a:headEnd/>
            <a:tailEnd/>
          </a:ln>
        </p:spPr>
        <p:txBody>
          <a:bodyPr/>
          <a:lstStyle/>
          <a:p>
            <a:pPr eaLnBrk="0" hangingPunct="0"/>
            <a:r>
              <a:rPr lang="en-US" sz="2000" b="1"/>
              <a:t>To know more about Pluralistic approaches and FREPA :</a:t>
            </a:r>
          </a:p>
          <a:p>
            <a:pPr eaLnBrk="0" hangingPunct="0"/>
            <a:endParaRPr lang="en-US" sz="2000" b="1"/>
          </a:p>
          <a:p>
            <a:pPr eaLnBrk="0" hangingPunct="0">
              <a:buFontTx/>
              <a:buChar char="-"/>
            </a:pPr>
            <a:r>
              <a:rPr lang="en-US" sz="2000" b="1"/>
              <a:t> see the other modules of </a:t>
            </a:r>
            <a:br>
              <a:rPr lang="en-US" sz="2000" b="1"/>
            </a:br>
            <a:r>
              <a:rPr lang="en-US" sz="2000" b="1"/>
              <a:t>   our </a:t>
            </a:r>
            <a:r>
              <a:rPr lang="en-US" sz="2000" b="1" i="1">
                <a:hlinkClick r:id="rId4"/>
              </a:rPr>
              <a:t>Training kit</a:t>
            </a:r>
            <a:endParaRPr lang="en-US" sz="2000" b="1" i="1"/>
          </a:p>
          <a:p>
            <a:pPr eaLnBrk="0" hangingPunct="0">
              <a:buFontTx/>
              <a:buChar char="-"/>
            </a:pPr>
            <a:endParaRPr lang="en-US" sz="2000" b="1" i="1"/>
          </a:p>
          <a:p>
            <a:pPr eaLnBrk="0" hangingPunct="0">
              <a:buFontTx/>
              <a:buChar char="-"/>
            </a:pPr>
            <a:r>
              <a:rPr lang="en-US" sz="2000" b="1"/>
              <a:t> </a:t>
            </a:r>
            <a:r>
              <a:rPr lang="en-US" sz="2000" b="1">
                <a:hlinkClick r:id="rId5"/>
              </a:rPr>
              <a:t>read </a:t>
            </a:r>
            <a:endParaRPr lang="en-US" sz="2000" b="1" i="1"/>
          </a:p>
          <a:p>
            <a:pPr lvl="1" eaLnBrk="0" hangingPunct="0">
              <a:buFontTx/>
              <a:buChar char="•"/>
            </a:pPr>
            <a:r>
              <a:rPr lang="en-US" sz="2000" b="1" i="1"/>
              <a:t> FREPA – Competences </a:t>
            </a:r>
            <a:br>
              <a:rPr lang="en-US" sz="2000" b="1" i="1"/>
            </a:br>
            <a:r>
              <a:rPr lang="en-US" sz="2000" b="1" i="1"/>
              <a:t>   and resources</a:t>
            </a:r>
          </a:p>
          <a:p>
            <a:pPr lvl="1" eaLnBrk="0" hangingPunct="0">
              <a:buFontTx/>
              <a:buChar char="•"/>
            </a:pPr>
            <a:r>
              <a:rPr lang="en-US" sz="2000" b="1" i="1"/>
              <a:t>FREPA – an</a:t>
            </a:r>
            <a:br>
              <a:rPr lang="en-US" sz="2000" b="1" i="1"/>
            </a:br>
            <a:r>
              <a:rPr lang="en-US" sz="2000" b="1" i="1"/>
              <a:t>  introduction for users</a:t>
            </a:r>
          </a:p>
          <a:p>
            <a:pPr lvl="1" eaLnBrk="0" hangingPunct="0">
              <a:buFontTx/>
              <a:buChar char="•"/>
            </a:pPr>
            <a:endParaRPr lang="en-US" sz="2000" b="1" i="1"/>
          </a:p>
          <a:p>
            <a:pPr eaLnBrk="0" hangingPunct="0">
              <a:buFontTx/>
              <a:buChar char="-"/>
            </a:pPr>
            <a:r>
              <a:rPr lang="en-US" sz="2000" b="1"/>
              <a:t> see your </a:t>
            </a:r>
            <a:r>
              <a:rPr lang="en-US" sz="2000" b="1" i="1">
                <a:hlinkClick r:id="rId6"/>
              </a:rPr>
              <a:t>Country page </a:t>
            </a:r>
            <a:r>
              <a:rPr lang="en-US" sz="2000" b="1" i="1"/>
              <a:t/>
            </a:r>
            <a:br>
              <a:rPr lang="en-US" sz="2000" b="1" i="1"/>
            </a:br>
            <a:r>
              <a:rPr lang="en-US" sz="2000" b="1" i="1"/>
              <a:t>    </a:t>
            </a:r>
            <a:r>
              <a:rPr lang="en-US" sz="2000" b="1"/>
              <a:t>(if it already exists)</a:t>
            </a:r>
          </a:p>
        </p:txBody>
      </p:sp>
      <p:sp>
        <p:nvSpPr>
          <p:cNvPr id="197637" name="Text Box 10"/>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3D5D37F8-431A-4673-82BC-3B55821D4D2E}" type="slidenum">
              <a:rPr lang="fr-FR" sz="2400" b="1">
                <a:solidFill>
                  <a:schemeClr val="accent2"/>
                </a:solidFill>
              </a:rPr>
              <a:pPr algn="ctr" eaLnBrk="0" hangingPunct="0">
                <a:spcBef>
                  <a:spcPct val="50000"/>
                </a:spcBef>
              </a:pPr>
              <a:t>89</a:t>
            </a:fld>
            <a:endParaRPr lang="fr-FR" sz="24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500"/>
                                  </p:stCondLst>
                                  <p:childTnLst>
                                    <p:set>
                                      <p:cBhvr>
                                        <p:cTn id="6" dur="1" fill="hold">
                                          <p:stCondLst>
                                            <p:cond delay="0"/>
                                          </p:stCondLst>
                                        </p:cTn>
                                        <p:tgtEl>
                                          <p:spTgt spid="340996"/>
                                        </p:tgtEl>
                                        <p:attrNameLst>
                                          <p:attrName>style.visibility</p:attrName>
                                        </p:attrNameLst>
                                      </p:cBhvr>
                                      <p:to>
                                        <p:strVal val="visible"/>
                                      </p:to>
                                    </p:set>
                                    <p:anim calcmode="lin" valueType="num">
                                      <p:cBhvr>
                                        <p:cTn id="7" dur="1000" fill="hold"/>
                                        <p:tgtEl>
                                          <p:spTgt spid="340996"/>
                                        </p:tgtEl>
                                        <p:attrNameLst>
                                          <p:attrName>ppt_w</p:attrName>
                                        </p:attrNameLst>
                                      </p:cBhvr>
                                      <p:tavLst>
                                        <p:tav tm="0">
                                          <p:val>
                                            <p:fltVal val="0"/>
                                          </p:val>
                                        </p:tav>
                                        <p:tav tm="100000">
                                          <p:val>
                                            <p:strVal val="#ppt_w"/>
                                          </p:val>
                                        </p:tav>
                                      </p:tavLst>
                                    </p:anim>
                                    <p:anim calcmode="lin" valueType="num">
                                      <p:cBhvr>
                                        <p:cTn id="8" dur="1000" fill="hold"/>
                                        <p:tgtEl>
                                          <p:spTgt spid="340996"/>
                                        </p:tgtEl>
                                        <p:attrNameLst>
                                          <p:attrName>ppt_h</p:attrName>
                                        </p:attrNameLst>
                                      </p:cBhvr>
                                      <p:tavLst>
                                        <p:tav tm="0">
                                          <p:val>
                                            <p:fltVal val="0"/>
                                          </p:val>
                                        </p:tav>
                                        <p:tav tm="100000">
                                          <p:val>
                                            <p:strVal val="#ppt_h"/>
                                          </p:val>
                                        </p:tav>
                                      </p:tavLst>
                                    </p:anim>
                                    <p:animEffect transition="in" filter="fade">
                                      <p:cBhvr>
                                        <p:cTn id="9" dur="1000"/>
                                        <p:tgtEl>
                                          <p:spTgt spid="340996"/>
                                        </p:tgtEl>
                                      </p:cBhvr>
                                    </p:animEffect>
                                  </p:childTnLst>
                                </p:cTn>
                              </p:par>
                              <p:par>
                                <p:cTn id="10" presetID="53" presetClass="entr" presetSubtype="0" fill="hold" nodeType="withEffect">
                                  <p:stCondLst>
                                    <p:cond delay="500"/>
                                  </p:stCondLst>
                                  <p:childTnLst>
                                    <p:set>
                                      <p:cBhvr>
                                        <p:cTn id="11" dur="1" fill="hold">
                                          <p:stCondLst>
                                            <p:cond delay="0"/>
                                          </p:stCondLst>
                                        </p:cTn>
                                        <p:tgtEl>
                                          <p:spTgt spid="340998"/>
                                        </p:tgtEl>
                                        <p:attrNameLst>
                                          <p:attrName>style.visibility</p:attrName>
                                        </p:attrNameLst>
                                      </p:cBhvr>
                                      <p:to>
                                        <p:strVal val="visible"/>
                                      </p:to>
                                    </p:set>
                                    <p:anim calcmode="lin" valueType="num">
                                      <p:cBhvr>
                                        <p:cTn id="12" dur="1000" fill="hold"/>
                                        <p:tgtEl>
                                          <p:spTgt spid="340998"/>
                                        </p:tgtEl>
                                        <p:attrNameLst>
                                          <p:attrName>ppt_w</p:attrName>
                                        </p:attrNameLst>
                                      </p:cBhvr>
                                      <p:tavLst>
                                        <p:tav tm="0">
                                          <p:val>
                                            <p:fltVal val="0"/>
                                          </p:val>
                                        </p:tav>
                                        <p:tav tm="100000">
                                          <p:val>
                                            <p:strVal val="#ppt_w"/>
                                          </p:val>
                                        </p:tav>
                                      </p:tavLst>
                                    </p:anim>
                                    <p:anim calcmode="lin" valueType="num">
                                      <p:cBhvr>
                                        <p:cTn id="13" dur="1000" fill="hold"/>
                                        <p:tgtEl>
                                          <p:spTgt spid="340998"/>
                                        </p:tgtEl>
                                        <p:attrNameLst>
                                          <p:attrName>ppt_h</p:attrName>
                                        </p:attrNameLst>
                                      </p:cBhvr>
                                      <p:tavLst>
                                        <p:tav tm="0">
                                          <p:val>
                                            <p:fltVal val="0"/>
                                          </p:val>
                                        </p:tav>
                                        <p:tav tm="100000">
                                          <p:val>
                                            <p:strVal val="#ppt_h"/>
                                          </p:val>
                                        </p:tav>
                                      </p:tavLst>
                                    </p:anim>
                                    <p:animEffect transition="in" filter="fade">
                                      <p:cBhvr>
                                        <p:cTn id="14" dur="1000"/>
                                        <p:tgtEl>
                                          <p:spTgt spid="340998"/>
                                        </p:tgtEl>
                                      </p:cBhvr>
                                    </p:animEffect>
                                  </p:childTnLst>
                                </p:cTn>
                              </p:par>
                            </p:childTnLst>
                          </p:cTn>
                        </p:par>
                        <p:par>
                          <p:cTn id="15" fill="hold">
                            <p:stCondLst>
                              <p:cond delay="1500"/>
                            </p:stCondLst>
                            <p:childTnLst>
                              <p:par>
                                <p:cTn id="16" presetID="22" presetClass="entr" presetSubtype="4" fill="hold" grpId="0" nodeType="afterEffect">
                                  <p:stCondLst>
                                    <p:cond delay="1000"/>
                                  </p:stCondLst>
                                  <p:childTnLst>
                                    <p:set>
                                      <p:cBhvr>
                                        <p:cTn id="17" dur="1" fill="hold">
                                          <p:stCondLst>
                                            <p:cond delay="0"/>
                                          </p:stCondLst>
                                        </p:cTn>
                                        <p:tgtEl>
                                          <p:spTgt spid="102408"/>
                                        </p:tgtEl>
                                        <p:attrNameLst>
                                          <p:attrName>style.visibility</p:attrName>
                                        </p:attrNameLst>
                                      </p:cBhvr>
                                      <p:to>
                                        <p:strVal val="visible"/>
                                      </p:to>
                                    </p:set>
                                    <p:animEffect transition="in" filter="wipe(down)">
                                      <p:cBhvr>
                                        <p:cTn id="18" dur="1000"/>
                                        <p:tgtEl>
                                          <p:spTgt spid="102408"/>
                                        </p:tgtEl>
                                      </p:cBhvr>
                                    </p:animEffect>
                                  </p:childTnLst>
                                </p:cTn>
                              </p:par>
                            </p:childTnLst>
                          </p:cTn>
                        </p:par>
                        <p:par>
                          <p:cTn id="19" fill="hold">
                            <p:stCondLst>
                              <p:cond delay="3500"/>
                            </p:stCondLst>
                            <p:childTnLst>
                              <p:par>
                                <p:cTn id="20" presetID="22" presetClass="entr" presetSubtype="1" fill="hold" grpId="0" nodeType="afterEffect">
                                  <p:stCondLst>
                                    <p:cond delay="250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75" name="AutoShape 27"/>
          <p:cNvSpPr>
            <a:spLocks noChangeArrowheads="1"/>
          </p:cNvSpPr>
          <p:nvPr/>
        </p:nvSpPr>
        <p:spPr bwMode="auto">
          <a:xfrm>
            <a:off x="1692275" y="2887663"/>
            <a:ext cx="5364163" cy="1081087"/>
          </a:xfrm>
          <a:prstGeom prst="wedgeRoundRectCallout">
            <a:avLst>
              <a:gd name="adj1" fmla="val 47338"/>
              <a:gd name="adj2" fmla="val -132083"/>
              <a:gd name="adj3" fmla="val 16667"/>
            </a:avLst>
          </a:prstGeom>
          <a:solidFill>
            <a:srgbClr val="FFCCFF"/>
          </a:solidFill>
          <a:ln w="9525">
            <a:solidFill>
              <a:schemeClr val="tx1"/>
            </a:solidFill>
            <a:miter lim="800000"/>
            <a:headEnd/>
            <a:tailEnd/>
          </a:ln>
        </p:spPr>
        <p:txBody>
          <a:bodyPr/>
          <a:lstStyle/>
          <a:p>
            <a:pPr algn="ctr" eaLnBrk="0" hangingPunct="0"/>
            <a:r>
              <a:rPr lang="fr-FR" sz="2400" b="1"/>
              <a:t>And when you learn a language, do you do so as well?</a:t>
            </a:r>
            <a:r>
              <a:rPr lang="fr-FR" sz="2800" b="1"/>
              <a:t> </a:t>
            </a:r>
          </a:p>
        </p:txBody>
      </p:sp>
      <p:sp>
        <p:nvSpPr>
          <p:cNvPr id="33794" name="Text Box 7"/>
          <p:cNvSpPr txBox="1">
            <a:spLocks noChangeArrowheads="1"/>
          </p:cNvSpPr>
          <p:nvPr/>
        </p:nvSpPr>
        <p:spPr bwMode="auto">
          <a:xfrm>
            <a:off x="8712200" y="6381750"/>
            <a:ext cx="468313"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5A07091A-594C-4AE4-B952-1043F57C6C35}" type="slidenum">
              <a:rPr lang="fr-FR" sz="2400" b="1">
                <a:solidFill>
                  <a:schemeClr val="accent2"/>
                </a:solidFill>
              </a:rPr>
              <a:pPr algn="ctr" eaLnBrk="0" hangingPunct="0">
                <a:spcBef>
                  <a:spcPct val="50000"/>
                </a:spcBef>
              </a:pPr>
              <a:t>9</a:t>
            </a:fld>
            <a:endParaRPr lang="fr-FR" sz="2400" b="1">
              <a:solidFill>
                <a:schemeClr val="accent2"/>
              </a:solidFill>
            </a:endParaRPr>
          </a:p>
        </p:txBody>
      </p:sp>
      <p:grpSp>
        <p:nvGrpSpPr>
          <p:cNvPr id="3" name="Group 17"/>
          <p:cNvGrpSpPr>
            <a:grpSpLocks/>
          </p:cNvGrpSpPr>
          <p:nvPr/>
        </p:nvGrpSpPr>
        <p:grpSpPr bwMode="auto">
          <a:xfrm>
            <a:off x="5940425" y="3933825"/>
            <a:ext cx="2879725" cy="2708275"/>
            <a:chOff x="1247" y="2614"/>
            <a:chExt cx="1814" cy="1706"/>
          </a:xfrm>
        </p:grpSpPr>
        <p:pic>
          <p:nvPicPr>
            <p:cNvPr id="33799" name="Picture 13"/>
            <p:cNvPicPr>
              <a:picLocks noChangeAspect="1" noChangeArrowheads="1"/>
            </p:cNvPicPr>
            <p:nvPr/>
          </p:nvPicPr>
          <p:blipFill>
            <a:blip r:embed="rId3"/>
            <a:srcRect/>
            <a:stretch>
              <a:fillRect/>
            </a:stretch>
          </p:blipFill>
          <p:spPr bwMode="auto">
            <a:xfrm>
              <a:off x="2141" y="3385"/>
              <a:ext cx="739" cy="935"/>
            </a:xfrm>
            <a:prstGeom prst="rect">
              <a:avLst/>
            </a:prstGeom>
            <a:noFill/>
            <a:ln w="9525">
              <a:noFill/>
              <a:miter lim="800000"/>
              <a:headEnd/>
              <a:tailEnd/>
            </a:ln>
          </p:spPr>
        </p:pic>
        <p:sp>
          <p:nvSpPr>
            <p:cNvPr id="33800" name="AutoShape 14"/>
            <p:cNvSpPr>
              <a:spLocks noChangeArrowheads="1"/>
            </p:cNvSpPr>
            <p:nvPr/>
          </p:nvSpPr>
          <p:spPr bwMode="auto">
            <a:xfrm>
              <a:off x="1519" y="2614"/>
              <a:ext cx="1542" cy="499"/>
            </a:xfrm>
            <a:prstGeom prst="cloudCallout">
              <a:avLst>
                <a:gd name="adj1" fmla="val -4083"/>
                <a:gd name="adj2" fmla="val 83269"/>
              </a:avLst>
            </a:prstGeom>
            <a:solidFill>
              <a:schemeClr val="accent1"/>
            </a:solidFill>
            <a:ln w="9525">
              <a:solidFill>
                <a:schemeClr val="tx1"/>
              </a:solidFill>
              <a:round/>
              <a:headEnd/>
              <a:tailEnd/>
            </a:ln>
          </p:spPr>
          <p:txBody>
            <a:bodyPr/>
            <a:lstStyle/>
            <a:p>
              <a:pPr algn="ctr" eaLnBrk="0" hangingPunct="0"/>
              <a:endParaRPr lang="en-US" sz="1200"/>
            </a:p>
          </p:txBody>
        </p:sp>
        <p:pic>
          <p:nvPicPr>
            <p:cNvPr id="33801" name="Picture 15"/>
            <p:cNvPicPr>
              <a:picLocks noChangeAspect="1" noChangeArrowheads="1"/>
            </p:cNvPicPr>
            <p:nvPr/>
          </p:nvPicPr>
          <p:blipFill>
            <a:blip r:embed="rId4"/>
            <a:srcRect/>
            <a:stretch>
              <a:fillRect/>
            </a:stretch>
          </p:blipFill>
          <p:spPr bwMode="auto">
            <a:xfrm>
              <a:off x="1247" y="3385"/>
              <a:ext cx="826" cy="935"/>
            </a:xfrm>
            <a:prstGeom prst="rect">
              <a:avLst/>
            </a:prstGeom>
            <a:noFill/>
            <a:ln w="9525">
              <a:noFill/>
              <a:miter lim="800000"/>
              <a:headEnd/>
              <a:tailEnd/>
            </a:ln>
          </p:spPr>
        </p:pic>
      </p:grpSp>
      <p:sp>
        <p:nvSpPr>
          <p:cNvPr id="2" name="AutoShape 27"/>
          <p:cNvSpPr>
            <a:spLocks noChangeArrowheads="1"/>
          </p:cNvSpPr>
          <p:nvPr/>
        </p:nvSpPr>
        <p:spPr bwMode="auto">
          <a:xfrm>
            <a:off x="250825" y="5445125"/>
            <a:ext cx="4968875" cy="1081088"/>
          </a:xfrm>
          <a:prstGeom prst="wedgeRoundRectCallout">
            <a:avLst>
              <a:gd name="adj1" fmla="val 59074"/>
              <a:gd name="adj2" fmla="val -66005"/>
              <a:gd name="adj3" fmla="val 16667"/>
            </a:avLst>
          </a:prstGeom>
          <a:solidFill>
            <a:srgbClr val="FFCCFF"/>
          </a:solidFill>
          <a:ln w="9525">
            <a:solidFill>
              <a:schemeClr val="tx1"/>
            </a:solidFill>
            <a:miter lim="800000"/>
            <a:headEnd/>
            <a:tailEnd/>
          </a:ln>
        </p:spPr>
        <p:txBody>
          <a:bodyPr/>
          <a:lstStyle/>
          <a:p>
            <a:pPr algn="ctr" eaLnBrk="0" hangingPunct="0"/>
            <a:r>
              <a:rPr lang="fr-FR" sz="2400" b="1"/>
              <a:t>Please reflect on this before you go to the next slide…</a:t>
            </a:r>
            <a:r>
              <a:rPr lang="fr-FR" sz="2800" b="1"/>
              <a:t> </a:t>
            </a:r>
          </a:p>
        </p:txBody>
      </p:sp>
      <p:pic>
        <p:nvPicPr>
          <p:cNvPr id="102407" name="Picture 7"/>
          <p:cNvPicPr>
            <a:picLocks noChangeAspect="1" noChangeArrowheads="1"/>
          </p:cNvPicPr>
          <p:nvPr/>
        </p:nvPicPr>
        <p:blipFill>
          <a:blip r:embed="rId5"/>
          <a:srcRect/>
          <a:stretch>
            <a:fillRect/>
          </a:stretch>
        </p:blipFill>
        <p:spPr bwMode="auto">
          <a:xfrm>
            <a:off x="250825" y="1628775"/>
            <a:ext cx="1152525" cy="2455863"/>
          </a:xfrm>
          <a:prstGeom prst="rect">
            <a:avLst/>
          </a:prstGeom>
          <a:noFill/>
          <a:ln w="9525">
            <a:noFill/>
            <a:round/>
            <a:headEnd/>
            <a:tailEnd/>
          </a:ln>
        </p:spPr>
      </p:pic>
      <p:sp>
        <p:nvSpPr>
          <p:cNvPr id="102408" name="AutoShape 8"/>
          <p:cNvSpPr>
            <a:spLocks noChangeArrowheads="1"/>
          </p:cNvSpPr>
          <p:nvPr/>
        </p:nvSpPr>
        <p:spPr bwMode="auto">
          <a:xfrm>
            <a:off x="466725" y="71438"/>
            <a:ext cx="8208963" cy="1844675"/>
          </a:xfrm>
          <a:prstGeom prst="wedgeEllipseCallout">
            <a:avLst>
              <a:gd name="adj1" fmla="val -44370"/>
              <a:gd name="adj2" fmla="val 77884"/>
            </a:avLst>
          </a:prstGeom>
          <a:solidFill>
            <a:schemeClr val="accent1"/>
          </a:solidFill>
          <a:ln w="9525">
            <a:solidFill>
              <a:schemeClr val="tx1"/>
            </a:solidFill>
            <a:miter lim="800000"/>
            <a:headEnd/>
            <a:tailEnd/>
          </a:ln>
        </p:spPr>
        <p:txBody>
          <a:bodyPr/>
          <a:lstStyle/>
          <a:p>
            <a:pPr algn="ctr" eaLnBrk="0" hangingPunct="0"/>
            <a:r>
              <a:rPr lang="en-US" sz="2400"/>
              <a:t>Let’s come back to what you have done during the activity… We have stated that </a:t>
            </a:r>
            <a:r>
              <a:rPr lang="en-US" sz="2400" b="1"/>
              <a:t>you have established links</a:t>
            </a:r>
            <a:r>
              <a:rPr lang="en-US" sz="2400"/>
              <a:t> between languages …</a:t>
            </a:r>
          </a:p>
          <a:p>
            <a:pPr algn="ctr" eaLnBrk="0" hangingPunct="0"/>
            <a:endParaRPr lang="fr-FR"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02407"/>
                                        </p:tgtEl>
                                        <p:attrNameLst>
                                          <p:attrName>style.visibility</p:attrName>
                                        </p:attrNameLst>
                                      </p:cBhvr>
                                      <p:to>
                                        <p:strVal val="visible"/>
                                      </p:to>
                                    </p:set>
                                  </p:childTnLst>
                                </p:cTn>
                              </p:par>
                            </p:childTnLst>
                          </p:cTn>
                        </p:par>
                        <p:par>
                          <p:cTn id="7" fill="hold">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102408"/>
                                        </p:tgtEl>
                                        <p:attrNameLst>
                                          <p:attrName>style.visibility</p:attrName>
                                        </p:attrNameLst>
                                      </p:cBhvr>
                                      <p:to>
                                        <p:strVal val="visible"/>
                                      </p:to>
                                    </p:set>
                                    <p:animEffect transition="in" filter="wipe(down)">
                                      <p:cBhvr>
                                        <p:cTn id="10" dur="1000"/>
                                        <p:tgtEl>
                                          <p:spTgt spid="10240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4475"/>
                                        </p:tgtEl>
                                        <p:attrNameLst>
                                          <p:attrName>style.visibility</p:attrName>
                                        </p:attrNameLst>
                                      </p:cBhvr>
                                      <p:to>
                                        <p:strVal val="visible"/>
                                      </p:to>
                                    </p:set>
                                    <p:animEffect transition="in" filter="wipe(up)">
                                      <p:cBhvr>
                                        <p:cTn id="15" dur="1000"/>
                                        <p:tgtEl>
                                          <p:spTgt spid="104475"/>
                                        </p:tgtEl>
                                      </p:cBhvr>
                                    </p:animEffect>
                                  </p:childTnLst>
                                </p:cTn>
                              </p:par>
                            </p:childTnLst>
                          </p:cTn>
                        </p:par>
                        <p:par>
                          <p:cTn id="16" fill="hold">
                            <p:stCondLst>
                              <p:cond delay="1000"/>
                            </p:stCondLst>
                            <p:childTnLst>
                              <p:par>
                                <p:cTn id="17" presetID="22" presetClass="entr" presetSubtype="1" fill="hold" grpId="0" nodeType="afterEffect">
                                  <p:stCondLst>
                                    <p:cond delay="200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1000"/>
                                        <p:tgtEl>
                                          <p:spTgt spid="2"/>
                                        </p:tgtEl>
                                      </p:cBhvr>
                                    </p:animEffect>
                                  </p:childTnLst>
                                </p:cTn>
                              </p:par>
                            </p:childTnLst>
                          </p:cTn>
                        </p:par>
                        <p:par>
                          <p:cTn id="20" fill="hold">
                            <p:stCondLst>
                              <p:cond delay="4000"/>
                            </p:stCondLst>
                            <p:childTnLst>
                              <p:par>
                                <p:cTn id="21" presetID="53" presetClass="entr" presetSubtype="0" fill="hold" nodeType="afterEffect">
                                  <p:stCondLst>
                                    <p:cond delay="500"/>
                                  </p:stCondLst>
                                  <p:childTnLst>
                                    <p:set>
                                      <p:cBhvr>
                                        <p:cTn id="22" dur="1" fill="hold">
                                          <p:stCondLst>
                                            <p:cond delay="0"/>
                                          </p:stCondLst>
                                        </p:cTn>
                                        <p:tgtEl>
                                          <p:spTgt spid="3"/>
                                        </p:tgtEl>
                                        <p:attrNameLst>
                                          <p:attrName>style.visibility</p:attrName>
                                        </p:attrNameLst>
                                      </p:cBhvr>
                                      <p:to>
                                        <p:strVal val="visible"/>
                                      </p:to>
                                    </p:set>
                                    <p:anim calcmode="lin" valueType="num">
                                      <p:cBhvr>
                                        <p:cTn id="23" dur="2000" fill="hold"/>
                                        <p:tgtEl>
                                          <p:spTgt spid="3"/>
                                        </p:tgtEl>
                                        <p:attrNameLst>
                                          <p:attrName>ppt_w</p:attrName>
                                        </p:attrNameLst>
                                      </p:cBhvr>
                                      <p:tavLst>
                                        <p:tav tm="0">
                                          <p:val>
                                            <p:fltVal val="0"/>
                                          </p:val>
                                        </p:tav>
                                        <p:tav tm="100000">
                                          <p:val>
                                            <p:strVal val="#ppt_w"/>
                                          </p:val>
                                        </p:tav>
                                      </p:tavLst>
                                    </p:anim>
                                    <p:anim calcmode="lin" valueType="num">
                                      <p:cBhvr>
                                        <p:cTn id="24" dur="2000" fill="hold"/>
                                        <p:tgtEl>
                                          <p:spTgt spid="3"/>
                                        </p:tgtEl>
                                        <p:attrNameLst>
                                          <p:attrName>ppt_h</p:attrName>
                                        </p:attrNameLst>
                                      </p:cBhvr>
                                      <p:tavLst>
                                        <p:tav tm="0">
                                          <p:val>
                                            <p:fltVal val="0"/>
                                          </p:val>
                                        </p:tav>
                                        <p:tav tm="100000">
                                          <p:val>
                                            <p:strVal val="#ppt_h"/>
                                          </p:val>
                                        </p:tav>
                                      </p:tavLst>
                                    </p:anim>
                                    <p:animEffect transition="in" filter="fade">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P spid="2" grpId="0" animBg="1"/>
      <p:bldP spid="10240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ChangeArrowheads="1"/>
          </p:cNvSpPr>
          <p:nvPr/>
        </p:nvSpPr>
        <p:spPr bwMode="auto">
          <a:xfrm>
            <a:off x="3362325" y="571500"/>
            <a:ext cx="9144000" cy="1588"/>
          </a:xfrm>
          <a:prstGeom prst="rect">
            <a:avLst/>
          </a:prstGeom>
          <a:noFill/>
          <a:ln w="9525">
            <a:noFill/>
            <a:round/>
            <a:headEnd/>
            <a:tailEnd/>
          </a:ln>
        </p:spPr>
        <p:txBody>
          <a:bodyPr wrap="none" anchor="ctr"/>
          <a:lstStyle/>
          <a:p>
            <a:pPr eaLnBrk="0" hangingPunct="0"/>
            <a:endParaRPr lang="de-AT"/>
          </a:p>
        </p:txBody>
      </p:sp>
      <p:pic>
        <p:nvPicPr>
          <p:cNvPr id="198658" name="Picture 3"/>
          <p:cNvPicPr>
            <a:picLocks noChangeAspect="1" noChangeArrowheads="1"/>
          </p:cNvPicPr>
          <p:nvPr/>
        </p:nvPicPr>
        <p:blipFill>
          <a:blip r:embed="rId3"/>
          <a:srcRect/>
          <a:stretch>
            <a:fillRect/>
          </a:stretch>
        </p:blipFill>
        <p:spPr bwMode="auto">
          <a:xfrm>
            <a:off x="212725" y="1773238"/>
            <a:ext cx="1911350" cy="4513262"/>
          </a:xfrm>
          <a:prstGeom prst="rect">
            <a:avLst/>
          </a:prstGeom>
          <a:noFill/>
          <a:ln w="9525">
            <a:noFill/>
            <a:round/>
            <a:headEnd/>
            <a:tailEnd/>
          </a:ln>
        </p:spPr>
      </p:pic>
      <p:pic>
        <p:nvPicPr>
          <p:cNvPr id="198659" name="Picture 4"/>
          <p:cNvPicPr>
            <a:picLocks noChangeAspect="1" noChangeArrowheads="1"/>
          </p:cNvPicPr>
          <p:nvPr/>
        </p:nvPicPr>
        <p:blipFill>
          <a:blip r:embed="rId4"/>
          <a:srcRect/>
          <a:stretch>
            <a:fillRect/>
          </a:stretch>
        </p:blipFill>
        <p:spPr bwMode="auto">
          <a:xfrm>
            <a:off x="6588125" y="5300663"/>
            <a:ext cx="2073275" cy="896937"/>
          </a:xfrm>
          <a:prstGeom prst="rect">
            <a:avLst/>
          </a:prstGeom>
          <a:noFill/>
          <a:ln w="9525">
            <a:noFill/>
            <a:round/>
            <a:headEnd/>
            <a:tailEnd/>
          </a:ln>
        </p:spPr>
      </p:pic>
      <p:sp>
        <p:nvSpPr>
          <p:cNvPr id="198660" name="Text Box 5"/>
          <p:cNvSpPr txBox="1">
            <a:spLocks noChangeArrowheads="1"/>
          </p:cNvSpPr>
          <p:nvPr/>
        </p:nvSpPr>
        <p:spPr bwMode="auto">
          <a:xfrm>
            <a:off x="5940425" y="549275"/>
            <a:ext cx="2952750" cy="4540250"/>
          </a:xfrm>
          <a:prstGeom prst="rect">
            <a:avLst/>
          </a:prstGeom>
          <a:noFill/>
          <a:ln w="9525">
            <a:noFill/>
            <a:round/>
            <a:headEnd/>
            <a:tailEnd/>
          </a:ln>
        </p:spPr>
        <p:txBody>
          <a:bodyPr lIns="90000" tIns="46800" rIns="90000" bIns="46800">
            <a:spAutoFit/>
          </a:bodyPr>
          <a:lstStyle/>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a:latin typeface="Times New Roman" pitchFamily="18" charset="0"/>
              </a:rPr>
              <a:t>dank u wel </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a:latin typeface="Times New Roman" pitchFamily="18" charset="0"/>
              </a:rPr>
              <a:t>gmadlobth</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a:latin typeface="Times New Roman" pitchFamily="18" charset="0"/>
              </a:rPr>
              <a:t>obrigado </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a:latin typeface="Times New Roman" pitchFamily="18" charset="0"/>
              </a:rPr>
              <a:t>спасибо </a:t>
            </a:r>
          </a:p>
          <a:p>
            <a:pPr algn="r" defTabSz="449263">
              <a:buClr>
                <a:srgbClr val="8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a:latin typeface="Times New Roman" pitchFamily="18" charset="0"/>
              </a:rPr>
              <a:t>tanemirt </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a:latin typeface="Times New Roman" pitchFamily="18" charset="0"/>
              </a:rPr>
              <a:t>Ευχαριστώ</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a:latin typeface="Times New Roman" pitchFamily="18" charset="0"/>
              </a:rPr>
              <a:t>enkosi  </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a:latin typeface="Times New Roman" pitchFamily="18" charset="0"/>
              </a:rPr>
              <a:t>kiitos </a:t>
            </a:r>
          </a:p>
          <a:p>
            <a:pPr algn="r" defTabSz="449263">
              <a:buClr>
                <a:srgbClr val="99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a:latin typeface="Times New Roman" pitchFamily="18" charset="0"/>
              </a:rPr>
              <a:t>misaotra</a:t>
            </a:r>
            <a:r>
              <a:rPr lang="en-GB" sz="3600" b="1">
                <a:latin typeface="Times New Roman" pitchFamily="18" charset="0"/>
              </a:rPr>
              <a:t> </a:t>
            </a:r>
          </a:p>
        </p:txBody>
      </p:sp>
      <p:sp>
        <p:nvSpPr>
          <p:cNvPr id="198661" name="Text Box 7"/>
          <p:cNvSpPr txBox="1">
            <a:spLocks noChangeArrowheads="1"/>
          </p:cNvSpPr>
          <p:nvPr/>
        </p:nvSpPr>
        <p:spPr bwMode="auto">
          <a:xfrm>
            <a:off x="8640763" y="6381750"/>
            <a:ext cx="539750" cy="469900"/>
          </a:xfrm>
          <a:prstGeom prst="rect">
            <a:avLst/>
          </a:prstGeom>
          <a:solidFill>
            <a:srgbClr val="FEFFCC"/>
          </a:solidFill>
          <a:ln w="12700">
            <a:solidFill>
              <a:schemeClr val="tx1"/>
            </a:solidFill>
            <a:miter lim="800000"/>
            <a:headEnd/>
            <a:tailEnd/>
          </a:ln>
        </p:spPr>
        <p:txBody>
          <a:bodyPr>
            <a:spAutoFit/>
          </a:bodyPr>
          <a:lstStyle/>
          <a:p>
            <a:pPr algn="ctr" eaLnBrk="0" hangingPunct="0">
              <a:spcBef>
                <a:spcPct val="50000"/>
              </a:spcBef>
            </a:pPr>
            <a:fld id="{6DB5A1F1-0D0E-4E2B-BD5A-099B5347D6A4}" type="slidenum">
              <a:rPr lang="fr-FR" sz="2400" b="1">
                <a:solidFill>
                  <a:schemeClr val="accent2"/>
                </a:solidFill>
              </a:rPr>
              <a:pPr algn="ctr" eaLnBrk="0" hangingPunct="0">
                <a:spcBef>
                  <a:spcPct val="50000"/>
                </a:spcBef>
              </a:pPr>
              <a:t>90</a:t>
            </a:fld>
            <a:endParaRPr lang="fr-FR" sz="2400" b="1">
              <a:solidFill>
                <a:schemeClr val="accent2"/>
              </a:solidFill>
            </a:endParaRPr>
          </a:p>
        </p:txBody>
      </p:sp>
      <p:sp>
        <p:nvSpPr>
          <p:cNvPr id="104475" name="AutoShape 27"/>
          <p:cNvSpPr>
            <a:spLocks noChangeArrowheads="1"/>
          </p:cNvSpPr>
          <p:nvPr/>
        </p:nvSpPr>
        <p:spPr bwMode="auto">
          <a:xfrm>
            <a:off x="2555875" y="3429000"/>
            <a:ext cx="3311525" cy="3313113"/>
          </a:xfrm>
          <a:prstGeom prst="wedgeRoundRectCallout">
            <a:avLst>
              <a:gd name="adj1" fmla="val -35329"/>
              <a:gd name="adj2" fmla="val -120972"/>
              <a:gd name="adj3" fmla="val 16667"/>
            </a:avLst>
          </a:prstGeom>
          <a:solidFill>
            <a:srgbClr val="FFCCFF"/>
          </a:solidFill>
          <a:ln w="9525">
            <a:solidFill>
              <a:schemeClr val="tx1"/>
            </a:solidFill>
            <a:miter lim="800000"/>
            <a:headEnd/>
            <a:tailEnd/>
          </a:ln>
        </p:spPr>
        <p:txBody>
          <a:bodyPr/>
          <a:lstStyle/>
          <a:p>
            <a:pPr eaLnBrk="0" hangingPunct="0"/>
            <a:r>
              <a:rPr lang="en-US" sz="2000" b="1"/>
              <a:t>If you think it is useful for you, in the next slides you can find a chart illustrating the main steps of the module.</a:t>
            </a:r>
          </a:p>
          <a:p>
            <a:pPr eaLnBrk="0" hangingPunct="0"/>
            <a:r>
              <a:rPr lang="en-US" sz="2000" b="1"/>
              <a:t>You will also find the references of the publications we have mentioned.</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0"/>
                                  </p:stCondLst>
                                  <p:childTnLst>
                                    <p:set>
                                      <p:cBhvr>
                                        <p:cTn id="6" dur="1" fill="hold">
                                          <p:stCondLst>
                                            <p:cond delay="0"/>
                                          </p:stCondLst>
                                        </p:cTn>
                                        <p:tgtEl>
                                          <p:spTgt spid="104475"/>
                                        </p:tgtEl>
                                        <p:attrNameLst>
                                          <p:attrName>style.visibility</p:attrName>
                                        </p:attrNameLst>
                                      </p:cBhvr>
                                      <p:to>
                                        <p:strVal val="visible"/>
                                      </p:to>
                                    </p:set>
                                    <p:animEffect transition="in" filter="wipe(left)">
                                      <p:cBhvr>
                                        <p:cTn id="7" dur="1000"/>
                                        <p:tgtEl>
                                          <p:spTgt spid="104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6"/>
          <p:cNvSpPr>
            <a:spLocks noGrp="1" noChangeArrowheads="1"/>
          </p:cNvSpPr>
          <p:nvPr>
            <p:ph type="sldNum" sz="quarter" idx="12"/>
          </p:nvPr>
        </p:nvSpPr>
        <p:spPr>
          <a:noFill/>
          <a:ln>
            <a:miter lim="800000"/>
            <a:headEnd/>
            <a:tailEnd/>
          </a:ln>
        </p:spPr>
        <p:txBody>
          <a:bodyPr/>
          <a:lstStyle/>
          <a:p>
            <a:fld id="{D99EC1E1-B872-455A-91B8-3233E1ED7E2C}" type="slidenum">
              <a:rPr lang="fr-FR" smtClean="0"/>
              <a:pPr/>
              <a:t>91</a:t>
            </a:fld>
            <a:endParaRPr lang="fr-FR" smtClean="0"/>
          </a:p>
        </p:txBody>
      </p:sp>
      <p:sp>
        <p:nvSpPr>
          <p:cNvPr id="200706" name="Rectangle 2"/>
          <p:cNvSpPr>
            <a:spLocks noChangeArrowheads="1"/>
          </p:cNvSpPr>
          <p:nvPr/>
        </p:nvSpPr>
        <p:spPr bwMode="auto">
          <a:xfrm>
            <a:off x="0" y="0"/>
            <a:ext cx="9144000" cy="685800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pic>
        <p:nvPicPr>
          <p:cNvPr id="200707" name="Picture 26"/>
          <p:cNvPicPr>
            <a:picLocks noChangeAspect="1" noChangeArrowheads="1"/>
          </p:cNvPicPr>
          <p:nvPr/>
        </p:nvPicPr>
        <p:blipFill>
          <a:blip r:embed="rId2"/>
          <a:srcRect/>
          <a:stretch>
            <a:fillRect/>
          </a:stretch>
        </p:blipFill>
        <p:spPr bwMode="auto">
          <a:xfrm>
            <a:off x="4572000" y="4797425"/>
            <a:ext cx="1223963" cy="677863"/>
          </a:xfrm>
          <a:prstGeom prst="rect">
            <a:avLst/>
          </a:prstGeom>
          <a:noFill/>
          <a:ln w="9525">
            <a:noFill/>
            <a:miter lim="800000"/>
            <a:headEnd/>
            <a:tailEnd/>
          </a:ln>
        </p:spPr>
      </p:pic>
      <p:sp>
        <p:nvSpPr>
          <p:cNvPr id="200708" name="Text Box 8">
            <a:hlinkClick r:id="rId3" action="ppaction://hlinksldjump"/>
          </p:cNvPr>
          <p:cNvSpPr txBox="1">
            <a:spLocks noChangeArrowheads="1"/>
          </p:cNvSpPr>
          <p:nvPr/>
        </p:nvSpPr>
        <p:spPr bwMode="auto">
          <a:xfrm>
            <a:off x="611188" y="260350"/>
            <a:ext cx="1944687" cy="2881313"/>
          </a:xfrm>
          <a:prstGeom prst="rect">
            <a:avLst/>
          </a:prstGeom>
          <a:solidFill>
            <a:srgbClr val="006600"/>
          </a:solidFill>
          <a:ln w="12700">
            <a:solidFill>
              <a:schemeClr val="tx1"/>
            </a:solidFill>
            <a:miter lim="800000"/>
            <a:headEnd/>
            <a:tailEnd/>
          </a:ln>
        </p:spPr>
        <p:txBody>
          <a:bodyPr anchor="ctr"/>
          <a:lstStyle/>
          <a:p>
            <a:pPr algn="ctr" eaLnBrk="0" hangingPunct="0">
              <a:spcBef>
                <a:spcPct val="50000"/>
              </a:spcBef>
            </a:pPr>
            <a:r>
              <a:rPr lang="fr-FR" altLang="ja-JP" sz="2400">
                <a:solidFill>
                  <a:srgbClr val="F1FEF0"/>
                </a:solidFill>
                <a:ea typeface="ＭＳ Ｐゴシック" pitchFamily="34" charset="-128"/>
              </a:rPr>
              <a:t>Example of teaching material </a:t>
            </a:r>
            <a:br>
              <a:rPr lang="fr-FR" altLang="ja-JP" sz="2400">
                <a:solidFill>
                  <a:srgbClr val="F1FEF0"/>
                </a:solidFill>
                <a:ea typeface="ＭＳ Ｐゴシック" pitchFamily="34" charset="-128"/>
              </a:rPr>
            </a:br>
            <a:r>
              <a:rPr lang="fr-FR" altLang="ja-JP" sz="2400">
                <a:solidFill>
                  <a:srgbClr val="F1FEF0"/>
                </a:solidFill>
                <a:ea typeface="ＭＳ Ｐゴシック" pitchFamily="34" charset="-128"/>
              </a:rPr>
              <a:t>Participants in the role of  learners!</a:t>
            </a:r>
          </a:p>
        </p:txBody>
      </p:sp>
      <p:sp>
        <p:nvSpPr>
          <p:cNvPr id="200709" name="Text Box 9">
            <a:hlinkClick r:id="rId4" action="ppaction://hlinksldjump"/>
          </p:cNvPr>
          <p:cNvSpPr txBox="1">
            <a:spLocks noChangeArrowheads="1"/>
          </p:cNvSpPr>
          <p:nvPr/>
        </p:nvSpPr>
        <p:spPr bwMode="auto">
          <a:xfrm>
            <a:off x="6443663" y="909638"/>
            <a:ext cx="2449512" cy="2303462"/>
          </a:xfrm>
          <a:prstGeom prst="rect">
            <a:avLst/>
          </a:prstGeom>
          <a:solidFill>
            <a:srgbClr val="006600"/>
          </a:solidFill>
          <a:ln w="12700">
            <a:solidFill>
              <a:schemeClr val="tx1"/>
            </a:solidFill>
            <a:miter lim="800000"/>
            <a:headEnd/>
            <a:tailEnd/>
          </a:ln>
        </p:spPr>
        <p:txBody>
          <a:bodyPr/>
          <a:lstStyle/>
          <a:p>
            <a:pPr algn="ctr" eaLnBrk="0" hangingPunct="0">
              <a:spcBef>
                <a:spcPct val="50000"/>
              </a:spcBef>
            </a:pPr>
            <a:r>
              <a:rPr lang="fr-FR" altLang="ja-JP" sz="2400">
                <a:solidFill>
                  <a:srgbClr val="F1FEF0"/>
                </a:solidFill>
                <a:ea typeface="ＭＳ Ｐゴシック" pitchFamily="34" charset="-128"/>
              </a:rPr>
              <a:t>What kind of knowledge / attitudes / skills  can be developed by this material?</a:t>
            </a:r>
          </a:p>
        </p:txBody>
      </p:sp>
      <p:sp>
        <p:nvSpPr>
          <p:cNvPr id="200710" name="Text Box 10"/>
          <p:cNvSpPr txBox="1">
            <a:spLocks noChangeArrowheads="1"/>
          </p:cNvSpPr>
          <p:nvPr/>
        </p:nvSpPr>
        <p:spPr bwMode="auto">
          <a:xfrm>
            <a:off x="3186113" y="981075"/>
            <a:ext cx="3041650" cy="1714500"/>
          </a:xfrm>
          <a:prstGeom prst="rect">
            <a:avLst/>
          </a:prstGeom>
          <a:solidFill>
            <a:srgbClr val="006600"/>
          </a:solidFill>
          <a:ln w="12700">
            <a:solidFill>
              <a:schemeClr val="tx1"/>
            </a:solidFill>
            <a:miter lim="800000"/>
            <a:headEnd/>
            <a:tailEnd/>
          </a:ln>
        </p:spPr>
        <p:txBody>
          <a:bodyPr/>
          <a:lstStyle/>
          <a:p>
            <a:pPr algn="ctr" eaLnBrk="0" hangingPunct="0">
              <a:spcBef>
                <a:spcPct val="50000"/>
              </a:spcBef>
            </a:pPr>
            <a:r>
              <a:rPr lang="fr-FR" altLang="ja-JP" sz="2400" i="1">
                <a:solidFill>
                  <a:srgbClr val="F1FEF0"/>
                </a:solidFill>
                <a:ea typeface="ＭＳ Ｐゴシック" pitchFamily="34" charset="-128"/>
              </a:rPr>
              <a:t>Which procedures did you use? (Answer : links between languages)</a:t>
            </a:r>
          </a:p>
        </p:txBody>
      </p:sp>
      <p:sp>
        <p:nvSpPr>
          <p:cNvPr id="200711" name="AutoShape 20"/>
          <p:cNvSpPr>
            <a:spLocks noChangeArrowheads="1"/>
          </p:cNvSpPr>
          <p:nvPr/>
        </p:nvSpPr>
        <p:spPr bwMode="auto">
          <a:xfrm>
            <a:off x="2771775" y="2781300"/>
            <a:ext cx="3168650" cy="431800"/>
          </a:xfrm>
          <a:prstGeom prst="rightArrow">
            <a:avLst>
              <a:gd name="adj1" fmla="val 35296"/>
              <a:gd name="adj2" fmla="val 84186"/>
            </a:avLst>
          </a:prstGeom>
          <a:solidFill>
            <a:srgbClr val="006600"/>
          </a:soli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sp>
        <p:nvSpPr>
          <p:cNvPr id="200712" name="AutoShape 21"/>
          <p:cNvSpPr>
            <a:spLocks noChangeArrowheads="1"/>
          </p:cNvSpPr>
          <p:nvPr/>
        </p:nvSpPr>
        <p:spPr bwMode="auto">
          <a:xfrm>
            <a:off x="2700338" y="9810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sp>
        <p:nvSpPr>
          <p:cNvPr id="200713" name="Text Box 9"/>
          <p:cNvSpPr txBox="1">
            <a:spLocks noChangeArrowheads="1"/>
          </p:cNvSpPr>
          <p:nvPr/>
        </p:nvSpPr>
        <p:spPr bwMode="auto">
          <a:xfrm>
            <a:off x="2700338" y="260350"/>
            <a:ext cx="6192837" cy="4699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en-US" altLang="ja-JP" sz="2400">
                <a:solidFill>
                  <a:srgbClr val="F1FEF0"/>
                </a:solidFill>
                <a:ea typeface="ＭＳ Ｐゴシック" pitchFamily="34" charset="-128"/>
              </a:rPr>
              <a:t>Reflect</a:t>
            </a:r>
            <a:r>
              <a:rPr lang="fr-FR" altLang="ja-JP" sz="2400">
                <a:solidFill>
                  <a:srgbClr val="F1FEF0"/>
                </a:solidFill>
                <a:ea typeface="ＭＳ Ｐゴシック" pitchFamily="34" charset="-128"/>
              </a:rPr>
              <a:t>  about :</a:t>
            </a:r>
          </a:p>
        </p:txBody>
      </p:sp>
      <p:sp>
        <p:nvSpPr>
          <p:cNvPr id="200714" name="AutoShape 24"/>
          <p:cNvSpPr>
            <a:spLocks noChangeArrowheads="1"/>
          </p:cNvSpPr>
          <p:nvPr/>
        </p:nvSpPr>
        <p:spPr bwMode="auto">
          <a:xfrm>
            <a:off x="0" y="549275"/>
            <a:ext cx="647700" cy="576263"/>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t>
            </a:r>
          </a:p>
        </p:txBody>
      </p:sp>
      <p:sp>
        <p:nvSpPr>
          <p:cNvPr id="200715" name="AutoShape 28"/>
          <p:cNvSpPr>
            <a:spLocks noChangeArrowheads="1"/>
          </p:cNvSpPr>
          <p:nvPr/>
        </p:nvSpPr>
        <p:spPr bwMode="auto">
          <a:xfrm>
            <a:off x="2987675" y="1341438"/>
            <a:ext cx="647700" cy="576262"/>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a:t>
            </a:r>
          </a:p>
        </p:txBody>
      </p:sp>
      <p:sp>
        <p:nvSpPr>
          <p:cNvPr id="200716" name="AutoShape 29"/>
          <p:cNvSpPr>
            <a:spLocks noChangeArrowheads="1"/>
          </p:cNvSpPr>
          <p:nvPr/>
        </p:nvSpPr>
        <p:spPr bwMode="auto">
          <a:xfrm>
            <a:off x="6084888" y="2636838"/>
            <a:ext cx="647700" cy="576262"/>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1b</a:t>
            </a:r>
          </a:p>
        </p:txBody>
      </p:sp>
      <p:sp>
        <p:nvSpPr>
          <p:cNvPr id="200717" name="AutoShape 36"/>
          <p:cNvSpPr>
            <a:spLocks noChangeArrowheads="1"/>
          </p:cNvSpPr>
          <p:nvPr/>
        </p:nvSpPr>
        <p:spPr bwMode="auto">
          <a:xfrm>
            <a:off x="0" y="549275"/>
            <a:ext cx="647700" cy="576263"/>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t>
            </a:r>
          </a:p>
        </p:txBody>
      </p:sp>
      <p:sp>
        <p:nvSpPr>
          <p:cNvPr id="200718" name="AutoShape 37"/>
          <p:cNvSpPr>
            <a:spLocks noChangeArrowheads="1"/>
          </p:cNvSpPr>
          <p:nvPr/>
        </p:nvSpPr>
        <p:spPr bwMode="auto">
          <a:xfrm>
            <a:off x="2987675" y="1341438"/>
            <a:ext cx="647700" cy="576262"/>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a:t>
            </a:r>
          </a:p>
        </p:txBody>
      </p:sp>
      <p:sp>
        <p:nvSpPr>
          <p:cNvPr id="200719" name="AutoShape 38"/>
          <p:cNvSpPr>
            <a:spLocks noChangeArrowheads="1"/>
          </p:cNvSpPr>
          <p:nvPr/>
        </p:nvSpPr>
        <p:spPr bwMode="auto">
          <a:xfrm>
            <a:off x="6084888" y="2636838"/>
            <a:ext cx="647700" cy="576262"/>
          </a:xfrm>
          <a:prstGeom prst="hexagon">
            <a:avLst>
              <a:gd name="adj" fmla="val 28099"/>
              <a:gd name="vf" fmla="val 115470"/>
            </a:avLst>
          </a:prstGeom>
          <a:solidFill>
            <a:srgbClr val="99FF66"/>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1b</a:t>
            </a:r>
          </a:p>
        </p:txBody>
      </p:sp>
      <p:sp>
        <p:nvSpPr>
          <p:cNvPr id="200720" name="AutoShape 39"/>
          <p:cNvSpPr>
            <a:spLocks noChangeArrowheads="1"/>
          </p:cNvSpPr>
          <p:nvPr/>
        </p:nvSpPr>
        <p:spPr bwMode="auto">
          <a:xfrm>
            <a:off x="0" y="549275"/>
            <a:ext cx="647700" cy="576263"/>
          </a:xfrm>
          <a:prstGeom prst="hexagon">
            <a:avLst>
              <a:gd name="adj" fmla="val 28099"/>
              <a:gd name="vf" fmla="val 115470"/>
            </a:avLst>
          </a:prstGeom>
          <a:solidFill>
            <a:srgbClr val="99FF66"/>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t>
            </a:r>
          </a:p>
        </p:txBody>
      </p:sp>
      <p:sp>
        <p:nvSpPr>
          <p:cNvPr id="200721" name="AutoShape 40"/>
          <p:cNvSpPr>
            <a:spLocks noChangeArrowheads="1"/>
          </p:cNvSpPr>
          <p:nvPr/>
        </p:nvSpPr>
        <p:spPr bwMode="auto">
          <a:xfrm>
            <a:off x="2987675" y="1341438"/>
            <a:ext cx="647700" cy="576262"/>
          </a:xfrm>
          <a:prstGeom prst="hexagon">
            <a:avLst>
              <a:gd name="adj" fmla="val 28099"/>
              <a:gd name="vf" fmla="val 115470"/>
            </a:avLst>
          </a:prstGeom>
          <a:solidFill>
            <a:srgbClr val="99FF66"/>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a:t>
            </a:r>
          </a:p>
        </p:txBody>
      </p:sp>
      <p:pic>
        <p:nvPicPr>
          <p:cNvPr id="200722" name="Picture 3"/>
          <p:cNvPicPr>
            <a:picLocks noChangeAspect="1" noChangeArrowheads="1"/>
          </p:cNvPicPr>
          <p:nvPr/>
        </p:nvPicPr>
        <p:blipFill>
          <a:blip r:embed="rId5"/>
          <a:srcRect/>
          <a:stretch>
            <a:fillRect/>
          </a:stretch>
        </p:blipFill>
        <p:spPr bwMode="auto">
          <a:xfrm>
            <a:off x="684213" y="3927475"/>
            <a:ext cx="1100137" cy="2597150"/>
          </a:xfrm>
          <a:prstGeom prst="rect">
            <a:avLst/>
          </a:prstGeom>
          <a:noFill/>
          <a:ln w="9525">
            <a:noFill/>
            <a:round/>
            <a:headEnd/>
            <a:tailEnd/>
          </a:ln>
        </p:spPr>
      </p:pic>
      <p:sp>
        <p:nvSpPr>
          <p:cNvPr id="200723" name="AutoShape 8"/>
          <p:cNvSpPr>
            <a:spLocks noChangeArrowheads="1"/>
          </p:cNvSpPr>
          <p:nvPr/>
        </p:nvSpPr>
        <p:spPr bwMode="auto">
          <a:xfrm flipH="1">
            <a:off x="1908175" y="3279775"/>
            <a:ext cx="2663825" cy="1878013"/>
          </a:xfrm>
          <a:prstGeom prst="wedgeEllipseCallout">
            <a:avLst>
              <a:gd name="adj1" fmla="val 66088"/>
              <a:gd name="adj2" fmla="val 34829"/>
            </a:avLst>
          </a:prstGeom>
          <a:solidFill>
            <a:schemeClr val="accent1"/>
          </a:solidFill>
          <a:ln w="9525">
            <a:solidFill>
              <a:schemeClr val="tx1"/>
            </a:solidFill>
            <a:miter lim="800000"/>
            <a:headEnd/>
            <a:tailEnd/>
          </a:ln>
        </p:spPr>
        <p:txBody>
          <a:bodyPr/>
          <a:lstStyle/>
          <a:p>
            <a:pPr algn="ctr" eaLnBrk="0" hangingPunct="0"/>
            <a:r>
              <a:rPr lang="en-US" sz="2400" b="1"/>
              <a:t>Click on the step you want to see again! </a:t>
            </a:r>
          </a:p>
        </p:txBody>
      </p:sp>
      <p:pic>
        <p:nvPicPr>
          <p:cNvPr id="200724" name="Picture 22" descr="MC900411320[1]"/>
          <p:cNvPicPr>
            <a:picLocks noChangeAspect="1" noChangeArrowheads="1"/>
          </p:cNvPicPr>
          <p:nvPr/>
        </p:nvPicPr>
        <p:blipFill>
          <a:blip r:embed="rId6"/>
          <a:srcRect/>
          <a:stretch>
            <a:fillRect/>
          </a:stretch>
        </p:blipFill>
        <p:spPr bwMode="auto">
          <a:xfrm>
            <a:off x="7451725" y="3429000"/>
            <a:ext cx="784225" cy="625475"/>
          </a:xfrm>
          <a:prstGeom prst="rect">
            <a:avLst/>
          </a:prstGeom>
          <a:noFill/>
          <a:ln w="9525">
            <a:noFill/>
            <a:miter lim="800000"/>
            <a:headEnd/>
            <a:tailEnd/>
          </a:ln>
        </p:spPr>
      </p:pic>
      <p:sp>
        <p:nvSpPr>
          <p:cNvPr id="200725" name="AutoShape 27"/>
          <p:cNvSpPr>
            <a:spLocks noChangeArrowheads="1"/>
          </p:cNvSpPr>
          <p:nvPr/>
        </p:nvSpPr>
        <p:spPr bwMode="auto">
          <a:xfrm>
            <a:off x="6659563" y="3284538"/>
            <a:ext cx="2447925" cy="3429000"/>
          </a:xfrm>
          <a:prstGeom prst="wedgeRoundRectCallout">
            <a:avLst>
              <a:gd name="adj1" fmla="val -92477"/>
              <a:gd name="adj2" fmla="val 7176"/>
              <a:gd name="adj3" fmla="val 16667"/>
            </a:avLst>
          </a:prstGeom>
          <a:solidFill>
            <a:srgbClr val="FFCCFF"/>
          </a:solidFill>
          <a:ln w="9525">
            <a:solidFill>
              <a:schemeClr val="tx1"/>
            </a:solidFill>
            <a:miter lim="800000"/>
            <a:headEnd/>
            <a:tailEnd/>
          </a:ln>
        </p:spPr>
        <p:txBody>
          <a:bodyPr/>
          <a:lstStyle/>
          <a:p>
            <a:pPr eaLnBrk="0" hangingPunct="0"/>
            <a:endParaRPr lang="en-US" sz="2000" b="1"/>
          </a:p>
          <a:p>
            <a:pPr eaLnBrk="0" hangingPunct="0"/>
            <a:endParaRPr lang="en-US" sz="2000" b="1"/>
          </a:p>
          <a:p>
            <a:pPr eaLnBrk="0" hangingPunct="0"/>
            <a:r>
              <a:rPr lang="en-US" sz="2000" b="1"/>
              <a:t>Part 1a is in the teaching material “</a:t>
            </a:r>
            <a:r>
              <a:rPr lang="en-US" sz="2000" b="1" i="1"/>
              <a:t>Some languages of Europe … and elsewhere</a:t>
            </a:r>
            <a:r>
              <a:rPr lang="en-US" sz="2000" b="1"/>
              <a:t>”, not in the slides of the module.</a:t>
            </a:r>
          </a:p>
        </p:txBody>
      </p:sp>
      <p:pic>
        <p:nvPicPr>
          <p:cNvPr id="200726" name="Picture 28" descr="MC900411320[1]"/>
          <p:cNvPicPr>
            <a:picLocks noChangeAspect="1" noChangeArrowheads="1"/>
          </p:cNvPicPr>
          <p:nvPr/>
        </p:nvPicPr>
        <p:blipFill>
          <a:blip r:embed="rId6"/>
          <a:srcRect/>
          <a:stretch>
            <a:fillRect/>
          </a:stretch>
        </p:blipFill>
        <p:spPr bwMode="auto">
          <a:xfrm>
            <a:off x="7451725" y="3429000"/>
            <a:ext cx="784225" cy="625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6"/>
          <p:cNvSpPr>
            <a:spLocks noGrp="1" noChangeArrowheads="1"/>
          </p:cNvSpPr>
          <p:nvPr>
            <p:ph type="sldNum" sz="quarter" idx="12"/>
          </p:nvPr>
        </p:nvSpPr>
        <p:spPr>
          <a:noFill/>
          <a:ln>
            <a:miter lim="800000"/>
            <a:headEnd/>
            <a:tailEnd/>
          </a:ln>
        </p:spPr>
        <p:txBody>
          <a:bodyPr/>
          <a:lstStyle/>
          <a:p>
            <a:fld id="{256C8F73-4495-481F-AF32-351E5DCEEC46}" type="slidenum">
              <a:rPr lang="fr-FR" smtClean="0"/>
              <a:pPr/>
              <a:t>92</a:t>
            </a:fld>
            <a:endParaRPr lang="fr-FR" smtClean="0"/>
          </a:p>
        </p:txBody>
      </p:sp>
      <p:sp>
        <p:nvSpPr>
          <p:cNvPr id="201730" name="Rectangle 2"/>
          <p:cNvSpPr>
            <a:spLocks noChangeArrowheads="1"/>
          </p:cNvSpPr>
          <p:nvPr/>
        </p:nvSpPr>
        <p:spPr bwMode="auto">
          <a:xfrm>
            <a:off x="0" y="0"/>
            <a:ext cx="9144000" cy="6858000"/>
          </a:xfrm>
          <a:prstGeom prst="rect">
            <a:avLst/>
          </a:prstGeom>
          <a:gradFill rotWithShape="1">
            <a:gsLst>
              <a:gs pos="0">
                <a:srgbClr val="E5BCB9"/>
              </a:gs>
              <a:gs pos="100000">
                <a:schemeClr val="accent1"/>
              </a:gs>
            </a:gsLst>
            <a:lin ang="5400000" scaled="1"/>
          </a:gradFill>
          <a:ln w="2857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sp>
        <p:nvSpPr>
          <p:cNvPr id="201731" name="Text Box 8"/>
          <p:cNvSpPr txBox="1">
            <a:spLocks noChangeArrowheads="1"/>
          </p:cNvSpPr>
          <p:nvPr/>
        </p:nvSpPr>
        <p:spPr bwMode="auto">
          <a:xfrm>
            <a:off x="611188" y="260350"/>
            <a:ext cx="1944687" cy="2881313"/>
          </a:xfrm>
          <a:prstGeom prst="rect">
            <a:avLst/>
          </a:prstGeom>
          <a:solidFill>
            <a:srgbClr val="006600"/>
          </a:solidFill>
          <a:ln w="12700">
            <a:solidFill>
              <a:schemeClr val="tx1"/>
            </a:solidFill>
            <a:miter lim="800000"/>
            <a:headEnd/>
            <a:tailEnd/>
          </a:ln>
        </p:spPr>
        <p:txBody>
          <a:bodyPr anchor="ctr"/>
          <a:lstStyle/>
          <a:p>
            <a:pPr algn="ctr" eaLnBrk="0" hangingPunct="0">
              <a:spcBef>
                <a:spcPct val="50000"/>
              </a:spcBef>
            </a:pPr>
            <a:r>
              <a:rPr lang="fr-FR" altLang="ja-JP" sz="2400">
                <a:solidFill>
                  <a:srgbClr val="F1FEF0"/>
                </a:solidFill>
                <a:ea typeface="ＭＳ Ｐゴシック" pitchFamily="34" charset="-128"/>
              </a:rPr>
              <a:t>Example of teaching material </a:t>
            </a:r>
            <a:br>
              <a:rPr lang="fr-FR" altLang="ja-JP" sz="2400">
                <a:solidFill>
                  <a:srgbClr val="F1FEF0"/>
                </a:solidFill>
                <a:ea typeface="ＭＳ Ｐゴシック" pitchFamily="34" charset="-128"/>
              </a:rPr>
            </a:br>
            <a:r>
              <a:rPr lang="fr-FR" altLang="ja-JP" sz="2400">
                <a:solidFill>
                  <a:srgbClr val="F1FEF0"/>
                </a:solidFill>
                <a:ea typeface="ＭＳ Ｐゴシック" pitchFamily="34" charset="-128"/>
              </a:rPr>
              <a:t>Participants in the role of  learners!</a:t>
            </a:r>
          </a:p>
        </p:txBody>
      </p:sp>
      <p:sp>
        <p:nvSpPr>
          <p:cNvPr id="201732" name="Text Box 9"/>
          <p:cNvSpPr txBox="1">
            <a:spLocks noChangeArrowheads="1"/>
          </p:cNvSpPr>
          <p:nvPr/>
        </p:nvSpPr>
        <p:spPr bwMode="auto">
          <a:xfrm>
            <a:off x="6443663" y="909638"/>
            <a:ext cx="2449512" cy="2303462"/>
          </a:xfrm>
          <a:prstGeom prst="rect">
            <a:avLst/>
          </a:prstGeom>
          <a:solidFill>
            <a:srgbClr val="006600"/>
          </a:solidFill>
          <a:ln w="12700">
            <a:solidFill>
              <a:schemeClr val="tx1"/>
            </a:solidFill>
            <a:miter lim="800000"/>
            <a:headEnd/>
            <a:tailEnd/>
          </a:ln>
        </p:spPr>
        <p:txBody>
          <a:bodyPr/>
          <a:lstStyle/>
          <a:p>
            <a:pPr algn="ctr" eaLnBrk="0" hangingPunct="0">
              <a:spcBef>
                <a:spcPct val="50000"/>
              </a:spcBef>
            </a:pPr>
            <a:r>
              <a:rPr lang="fr-FR" altLang="ja-JP" sz="2400">
                <a:solidFill>
                  <a:srgbClr val="F1FEF0"/>
                </a:solidFill>
                <a:ea typeface="ＭＳ Ｐゴシック" pitchFamily="34" charset="-128"/>
              </a:rPr>
              <a:t>What kind of knowledge / attitudes / skills  can be developed by this material?</a:t>
            </a:r>
          </a:p>
        </p:txBody>
      </p:sp>
      <p:sp>
        <p:nvSpPr>
          <p:cNvPr id="201733" name="Text Box 10"/>
          <p:cNvSpPr txBox="1">
            <a:spLocks noChangeArrowheads="1"/>
          </p:cNvSpPr>
          <p:nvPr/>
        </p:nvSpPr>
        <p:spPr bwMode="auto">
          <a:xfrm>
            <a:off x="3186113" y="981075"/>
            <a:ext cx="3041650" cy="1714500"/>
          </a:xfrm>
          <a:prstGeom prst="rect">
            <a:avLst/>
          </a:prstGeom>
          <a:solidFill>
            <a:srgbClr val="006600"/>
          </a:solidFill>
          <a:ln w="12700">
            <a:solidFill>
              <a:schemeClr val="tx1"/>
            </a:solidFill>
            <a:miter lim="800000"/>
            <a:headEnd/>
            <a:tailEnd/>
          </a:ln>
        </p:spPr>
        <p:txBody>
          <a:bodyPr/>
          <a:lstStyle/>
          <a:p>
            <a:pPr algn="ctr" eaLnBrk="0" hangingPunct="0">
              <a:spcBef>
                <a:spcPct val="50000"/>
              </a:spcBef>
            </a:pPr>
            <a:r>
              <a:rPr lang="fr-FR" altLang="ja-JP" sz="2400" i="1">
                <a:solidFill>
                  <a:srgbClr val="F1FEF0"/>
                </a:solidFill>
                <a:ea typeface="ＭＳ Ｐゴシック" pitchFamily="34" charset="-128"/>
              </a:rPr>
              <a:t>Which procedures did you use? (Answer : links between languages)</a:t>
            </a:r>
          </a:p>
        </p:txBody>
      </p:sp>
      <p:sp>
        <p:nvSpPr>
          <p:cNvPr id="201734" name="AutoShape 20"/>
          <p:cNvSpPr>
            <a:spLocks noChangeArrowheads="1"/>
          </p:cNvSpPr>
          <p:nvPr/>
        </p:nvSpPr>
        <p:spPr bwMode="auto">
          <a:xfrm>
            <a:off x="2771775" y="2781300"/>
            <a:ext cx="3168650" cy="431800"/>
          </a:xfrm>
          <a:prstGeom prst="rightArrow">
            <a:avLst>
              <a:gd name="adj1" fmla="val 35296"/>
              <a:gd name="adj2" fmla="val 84186"/>
            </a:avLst>
          </a:prstGeom>
          <a:solidFill>
            <a:srgbClr val="006600"/>
          </a:soli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sp>
        <p:nvSpPr>
          <p:cNvPr id="201735" name="AutoShape 21"/>
          <p:cNvSpPr>
            <a:spLocks noChangeArrowheads="1"/>
          </p:cNvSpPr>
          <p:nvPr/>
        </p:nvSpPr>
        <p:spPr bwMode="auto">
          <a:xfrm>
            <a:off x="2700338" y="9810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sp>
        <p:nvSpPr>
          <p:cNvPr id="201736" name="Text Box 9"/>
          <p:cNvSpPr txBox="1">
            <a:spLocks noChangeArrowheads="1"/>
          </p:cNvSpPr>
          <p:nvPr/>
        </p:nvSpPr>
        <p:spPr bwMode="auto">
          <a:xfrm>
            <a:off x="2700338" y="260350"/>
            <a:ext cx="6192837" cy="4699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en-US" altLang="ja-JP" sz="2400">
                <a:solidFill>
                  <a:srgbClr val="F1FEF0"/>
                </a:solidFill>
                <a:ea typeface="ＭＳ Ｐゴシック" pitchFamily="34" charset="-128"/>
              </a:rPr>
              <a:t>Reflect</a:t>
            </a:r>
            <a:r>
              <a:rPr lang="fr-FR" altLang="ja-JP" sz="2400">
                <a:solidFill>
                  <a:srgbClr val="F1FEF0"/>
                </a:solidFill>
                <a:ea typeface="ＭＳ Ｐゴシック" pitchFamily="34" charset="-128"/>
              </a:rPr>
              <a:t>  about :</a:t>
            </a:r>
          </a:p>
        </p:txBody>
      </p:sp>
      <p:sp>
        <p:nvSpPr>
          <p:cNvPr id="201737" name="AutoShape 10"/>
          <p:cNvSpPr>
            <a:spLocks noChangeArrowheads="1"/>
          </p:cNvSpPr>
          <p:nvPr/>
        </p:nvSpPr>
        <p:spPr bwMode="auto">
          <a:xfrm>
            <a:off x="0" y="549275"/>
            <a:ext cx="647700" cy="576263"/>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t>
            </a:r>
          </a:p>
        </p:txBody>
      </p:sp>
      <p:sp>
        <p:nvSpPr>
          <p:cNvPr id="201738" name="AutoShape 11"/>
          <p:cNvSpPr>
            <a:spLocks noChangeArrowheads="1"/>
          </p:cNvSpPr>
          <p:nvPr/>
        </p:nvSpPr>
        <p:spPr bwMode="auto">
          <a:xfrm>
            <a:off x="2987675" y="1341438"/>
            <a:ext cx="647700" cy="576262"/>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a:t>
            </a:r>
          </a:p>
        </p:txBody>
      </p:sp>
      <p:sp>
        <p:nvSpPr>
          <p:cNvPr id="201739" name="AutoShape 12"/>
          <p:cNvSpPr>
            <a:spLocks noChangeArrowheads="1"/>
          </p:cNvSpPr>
          <p:nvPr/>
        </p:nvSpPr>
        <p:spPr bwMode="auto">
          <a:xfrm>
            <a:off x="6084888" y="2636838"/>
            <a:ext cx="647700" cy="576262"/>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1b</a:t>
            </a:r>
          </a:p>
        </p:txBody>
      </p:sp>
      <p:sp>
        <p:nvSpPr>
          <p:cNvPr id="201740" name="AutoShape 13"/>
          <p:cNvSpPr>
            <a:spLocks noChangeArrowheads="1"/>
          </p:cNvSpPr>
          <p:nvPr/>
        </p:nvSpPr>
        <p:spPr bwMode="auto">
          <a:xfrm>
            <a:off x="0" y="549275"/>
            <a:ext cx="647700" cy="576263"/>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t>
            </a:r>
          </a:p>
        </p:txBody>
      </p:sp>
      <p:sp>
        <p:nvSpPr>
          <p:cNvPr id="201741" name="AutoShape 14"/>
          <p:cNvSpPr>
            <a:spLocks noChangeArrowheads="1"/>
          </p:cNvSpPr>
          <p:nvPr/>
        </p:nvSpPr>
        <p:spPr bwMode="auto">
          <a:xfrm>
            <a:off x="2987675" y="1341438"/>
            <a:ext cx="647700" cy="576262"/>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a:t>
            </a:r>
          </a:p>
        </p:txBody>
      </p:sp>
      <p:sp>
        <p:nvSpPr>
          <p:cNvPr id="201742" name="AutoShape 15"/>
          <p:cNvSpPr>
            <a:spLocks noChangeArrowheads="1"/>
          </p:cNvSpPr>
          <p:nvPr/>
        </p:nvSpPr>
        <p:spPr bwMode="auto">
          <a:xfrm>
            <a:off x="6084888" y="2636838"/>
            <a:ext cx="647700" cy="576262"/>
          </a:xfrm>
          <a:prstGeom prst="hexagon">
            <a:avLst>
              <a:gd name="adj" fmla="val 28099"/>
              <a:gd name="vf" fmla="val 115470"/>
            </a:avLst>
          </a:prstGeom>
          <a:solidFill>
            <a:srgbClr val="99FF66"/>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1b</a:t>
            </a:r>
          </a:p>
        </p:txBody>
      </p:sp>
      <p:sp>
        <p:nvSpPr>
          <p:cNvPr id="201743" name="AutoShape 16"/>
          <p:cNvSpPr>
            <a:spLocks noChangeArrowheads="1"/>
          </p:cNvSpPr>
          <p:nvPr/>
        </p:nvSpPr>
        <p:spPr bwMode="auto">
          <a:xfrm>
            <a:off x="0" y="549275"/>
            <a:ext cx="647700" cy="576263"/>
          </a:xfrm>
          <a:prstGeom prst="hexagon">
            <a:avLst>
              <a:gd name="adj" fmla="val 28099"/>
              <a:gd name="vf" fmla="val 115470"/>
            </a:avLst>
          </a:prstGeom>
          <a:solidFill>
            <a:srgbClr val="99FF66"/>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t>
            </a:r>
          </a:p>
        </p:txBody>
      </p:sp>
      <p:sp>
        <p:nvSpPr>
          <p:cNvPr id="201744" name="AutoShape 17"/>
          <p:cNvSpPr>
            <a:spLocks noChangeArrowheads="1"/>
          </p:cNvSpPr>
          <p:nvPr/>
        </p:nvSpPr>
        <p:spPr bwMode="auto">
          <a:xfrm>
            <a:off x="2987675" y="1341438"/>
            <a:ext cx="647700" cy="576262"/>
          </a:xfrm>
          <a:prstGeom prst="hexagon">
            <a:avLst>
              <a:gd name="adj" fmla="val 28099"/>
              <a:gd name="vf" fmla="val 115470"/>
            </a:avLst>
          </a:prstGeom>
          <a:solidFill>
            <a:srgbClr val="99FF66"/>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a:t>
            </a:r>
          </a:p>
        </p:txBody>
      </p:sp>
      <p:grpSp>
        <p:nvGrpSpPr>
          <p:cNvPr id="2" name="Group 28"/>
          <p:cNvGrpSpPr>
            <a:grpSpLocks/>
          </p:cNvGrpSpPr>
          <p:nvPr/>
        </p:nvGrpSpPr>
        <p:grpSpPr bwMode="auto">
          <a:xfrm>
            <a:off x="250825" y="2708275"/>
            <a:ext cx="4321175" cy="1296988"/>
            <a:chOff x="158" y="1706"/>
            <a:chExt cx="2722" cy="817"/>
          </a:xfrm>
        </p:grpSpPr>
        <p:sp>
          <p:nvSpPr>
            <p:cNvPr id="201746" name="Line 29"/>
            <p:cNvSpPr>
              <a:spLocks noChangeShapeType="1"/>
            </p:cNvSpPr>
            <p:nvPr/>
          </p:nvSpPr>
          <p:spPr bwMode="auto">
            <a:xfrm flipH="1">
              <a:off x="158" y="2160"/>
              <a:ext cx="0" cy="363"/>
            </a:xfrm>
            <a:prstGeom prst="line">
              <a:avLst/>
            </a:prstGeom>
            <a:noFill/>
            <a:ln w="57150">
              <a:solidFill>
                <a:schemeClr val="accent2"/>
              </a:solidFill>
              <a:round/>
              <a:headEnd/>
              <a:tailEnd type="triangle" w="med" len="med"/>
            </a:ln>
          </p:spPr>
          <p:txBody>
            <a:bodyPr/>
            <a:lstStyle/>
            <a:p>
              <a:endParaRPr lang="fr-FR"/>
            </a:p>
          </p:txBody>
        </p:sp>
        <p:sp>
          <p:nvSpPr>
            <p:cNvPr id="201747" name="Line 30"/>
            <p:cNvSpPr>
              <a:spLocks noChangeShapeType="1"/>
            </p:cNvSpPr>
            <p:nvPr/>
          </p:nvSpPr>
          <p:spPr bwMode="auto">
            <a:xfrm>
              <a:off x="158" y="2160"/>
              <a:ext cx="2722" cy="0"/>
            </a:xfrm>
            <a:prstGeom prst="line">
              <a:avLst/>
            </a:prstGeom>
            <a:noFill/>
            <a:ln w="57150">
              <a:solidFill>
                <a:schemeClr val="accent2"/>
              </a:solidFill>
              <a:round/>
              <a:headEnd/>
              <a:tailEnd/>
            </a:ln>
          </p:spPr>
          <p:txBody>
            <a:bodyPr/>
            <a:lstStyle/>
            <a:p>
              <a:endParaRPr lang="fr-FR"/>
            </a:p>
          </p:txBody>
        </p:sp>
        <p:sp>
          <p:nvSpPr>
            <p:cNvPr id="201748" name="Line 31"/>
            <p:cNvSpPr>
              <a:spLocks noChangeShapeType="1"/>
            </p:cNvSpPr>
            <p:nvPr/>
          </p:nvSpPr>
          <p:spPr bwMode="auto">
            <a:xfrm>
              <a:off x="2880" y="1706"/>
              <a:ext cx="0" cy="454"/>
            </a:xfrm>
            <a:prstGeom prst="line">
              <a:avLst/>
            </a:prstGeom>
            <a:noFill/>
            <a:ln w="57150">
              <a:solidFill>
                <a:schemeClr val="accent2"/>
              </a:solidFill>
              <a:round/>
              <a:headEnd/>
              <a:tailEnd/>
            </a:ln>
          </p:spPr>
          <p:txBody>
            <a:bodyPr/>
            <a:lstStyle/>
            <a:p>
              <a:endParaRPr lang="fr-FR"/>
            </a:p>
          </p:txBody>
        </p:sp>
      </p:gr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fld id="{790EBEA4-BF8C-4C2B-B23C-B831A6A4A881}" type="slidenum">
              <a:rPr lang="fr-FR" sz="1400"/>
              <a:pPr algn="r"/>
              <a:t>93</a:t>
            </a:fld>
            <a:endParaRPr lang="fr-FR" sz="1400"/>
          </a:p>
        </p:txBody>
      </p:sp>
      <p:sp>
        <p:nvSpPr>
          <p:cNvPr id="202754" name="Rectangle 2"/>
          <p:cNvSpPr>
            <a:spLocks noChangeArrowheads="1"/>
          </p:cNvSpPr>
          <p:nvPr/>
        </p:nvSpPr>
        <p:spPr bwMode="auto">
          <a:xfrm>
            <a:off x="0" y="0"/>
            <a:ext cx="9144000" cy="6858000"/>
          </a:xfrm>
          <a:prstGeom prst="rect">
            <a:avLst/>
          </a:prstGeom>
          <a:gradFill rotWithShape="1">
            <a:gsLst>
              <a:gs pos="0">
                <a:srgbClr val="E5BCB9"/>
              </a:gs>
              <a:gs pos="100000">
                <a:schemeClr val="accent1"/>
              </a:gs>
            </a:gsLst>
            <a:lin ang="5400000" scaled="1"/>
          </a:gradFill>
          <a:ln w="2857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sp>
        <p:nvSpPr>
          <p:cNvPr id="202755" name="Text Box 8"/>
          <p:cNvSpPr txBox="1">
            <a:spLocks noChangeArrowheads="1"/>
          </p:cNvSpPr>
          <p:nvPr/>
        </p:nvSpPr>
        <p:spPr bwMode="auto">
          <a:xfrm>
            <a:off x="611188" y="260350"/>
            <a:ext cx="1944687" cy="2881313"/>
          </a:xfrm>
          <a:prstGeom prst="rect">
            <a:avLst/>
          </a:prstGeom>
          <a:solidFill>
            <a:srgbClr val="006600"/>
          </a:solidFill>
          <a:ln w="12700">
            <a:solidFill>
              <a:schemeClr val="tx1"/>
            </a:solidFill>
            <a:miter lim="800000"/>
            <a:headEnd/>
            <a:tailEnd/>
          </a:ln>
        </p:spPr>
        <p:txBody>
          <a:bodyPr anchor="ctr"/>
          <a:lstStyle/>
          <a:p>
            <a:pPr algn="ctr" eaLnBrk="0" hangingPunct="0">
              <a:spcBef>
                <a:spcPct val="50000"/>
              </a:spcBef>
            </a:pPr>
            <a:r>
              <a:rPr lang="fr-FR" altLang="ja-JP" sz="2400">
                <a:solidFill>
                  <a:srgbClr val="F1FEF0"/>
                </a:solidFill>
                <a:ea typeface="ＭＳ Ｐゴシック" pitchFamily="34" charset="-128"/>
              </a:rPr>
              <a:t>Example of teaching material </a:t>
            </a:r>
            <a:br>
              <a:rPr lang="fr-FR" altLang="ja-JP" sz="2400">
                <a:solidFill>
                  <a:srgbClr val="F1FEF0"/>
                </a:solidFill>
                <a:ea typeface="ＭＳ Ｐゴシック" pitchFamily="34" charset="-128"/>
              </a:rPr>
            </a:br>
            <a:r>
              <a:rPr lang="fr-FR" altLang="ja-JP" sz="2400">
                <a:solidFill>
                  <a:srgbClr val="F1FEF0"/>
                </a:solidFill>
                <a:ea typeface="ＭＳ Ｐゴシック" pitchFamily="34" charset="-128"/>
              </a:rPr>
              <a:t>Participants in the role of  learners!</a:t>
            </a:r>
          </a:p>
        </p:txBody>
      </p:sp>
      <p:sp>
        <p:nvSpPr>
          <p:cNvPr id="202756" name="Text Box 9"/>
          <p:cNvSpPr txBox="1">
            <a:spLocks noChangeArrowheads="1"/>
          </p:cNvSpPr>
          <p:nvPr/>
        </p:nvSpPr>
        <p:spPr bwMode="auto">
          <a:xfrm>
            <a:off x="6443663" y="909638"/>
            <a:ext cx="2449512" cy="2303462"/>
          </a:xfrm>
          <a:prstGeom prst="rect">
            <a:avLst/>
          </a:prstGeom>
          <a:solidFill>
            <a:srgbClr val="006600"/>
          </a:solidFill>
          <a:ln w="12700">
            <a:solidFill>
              <a:schemeClr val="tx1"/>
            </a:solidFill>
            <a:miter lim="800000"/>
            <a:headEnd/>
            <a:tailEnd/>
          </a:ln>
        </p:spPr>
        <p:txBody>
          <a:bodyPr/>
          <a:lstStyle/>
          <a:p>
            <a:pPr algn="ctr" eaLnBrk="0" hangingPunct="0">
              <a:spcBef>
                <a:spcPct val="50000"/>
              </a:spcBef>
            </a:pPr>
            <a:r>
              <a:rPr lang="fr-FR" altLang="ja-JP" sz="2400">
                <a:solidFill>
                  <a:srgbClr val="F1FEF0"/>
                </a:solidFill>
                <a:ea typeface="ＭＳ Ｐゴシック" pitchFamily="34" charset="-128"/>
              </a:rPr>
              <a:t>What kind of knowledge / attitudes / skills  can be developed by this material?</a:t>
            </a:r>
          </a:p>
        </p:txBody>
      </p:sp>
      <p:sp>
        <p:nvSpPr>
          <p:cNvPr id="202757" name="Text Box 10"/>
          <p:cNvSpPr txBox="1">
            <a:spLocks noChangeArrowheads="1"/>
          </p:cNvSpPr>
          <p:nvPr/>
        </p:nvSpPr>
        <p:spPr bwMode="auto">
          <a:xfrm>
            <a:off x="3186113" y="981075"/>
            <a:ext cx="3041650" cy="1714500"/>
          </a:xfrm>
          <a:prstGeom prst="rect">
            <a:avLst/>
          </a:prstGeom>
          <a:solidFill>
            <a:srgbClr val="006600"/>
          </a:solidFill>
          <a:ln w="12700">
            <a:solidFill>
              <a:schemeClr val="tx1"/>
            </a:solidFill>
            <a:miter lim="800000"/>
            <a:headEnd/>
            <a:tailEnd/>
          </a:ln>
        </p:spPr>
        <p:txBody>
          <a:bodyPr/>
          <a:lstStyle/>
          <a:p>
            <a:pPr algn="ctr" eaLnBrk="0" hangingPunct="0">
              <a:spcBef>
                <a:spcPct val="50000"/>
              </a:spcBef>
            </a:pPr>
            <a:r>
              <a:rPr lang="fr-FR" altLang="ja-JP" sz="2400" i="1">
                <a:solidFill>
                  <a:srgbClr val="F1FEF0"/>
                </a:solidFill>
                <a:ea typeface="ＭＳ Ｐゴシック" pitchFamily="34" charset="-128"/>
              </a:rPr>
              <a:t>Which procedures did you use? (Answer : links between languages)</a:t>
            </a:r>
          </a:p>
        </p:txBody>
      </p:sp>
      <p:sp>
        <p:nvSpPr>
          <p:cNvPr id="202758" name="AutoShape 20"/>
          <p:cNvSpPr>
            <a:spLocks noChangeArrowheads="1"/>
          </p:cNvSpPr>
          <p:nvPr/>
        </p:nvSpPr>
        <p:spPr bwMode="auto">
          <a:xfrm>
            <a:off x="2771775" y="2781300"/>
            <a:ext cx="3168650" cy="431800"/>
          </a:xfrm>
          <a:prstGeom prst="rightArrow">
            <a:avLst>
              <a:gd name="adj1" fmla="val 35296"/>
              <a:gd name="adj2" fmla="val 84186"/>
            </a:avLst>
          </a:prstGeom>
          <a:solidFill>
            <a:srgbClr val="006600"/>
          </a:soli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sp>
        <p:nvSpPr>
          <p:cNvPr id="202759" name="AutoShape 21"/>
          <p:cNvSpPr>
            <a:spLocks noChangeArrowheads="1"/>
          </p:cNvSpPr>
          <p:nvPr/>
        </p:nvSpPr>
        <p:spPr bwMode="auto">
          <a:xfrm>
            <a:off x="2700338" y="9810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sp>
        <p:nvSpPr>
          <p:cNvPr id="202760" name="Text Box 9"/>
          <p:cNvSpPr txBox="1">
            <a:spLocks noChangeArrowheads="1"/>
          </p:cNvSpPr>
          <p:nvPr/>
        </p:nvSpPr>
        <p:spPr bwMode="auto">
          <a:xfrm>
            <a:off x="2700338" y="260350"/>
            <a:ext cx="6192837" cy="4699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en-US" altLang="ja-JP" sz="2400">
                <a:solidFill>
                  <a:srgbClr val="F1FEF0"/>
                </a:solidFill>
                <a:ea typeface="ＭＳ Ｐゴシック" pitchFamily="34" charset="-128"/>
              </a:rPr>
              <a:t>Reflect</a:t>
            </a:r>
            <a:r>
              <a:rPr lang="fr-FR" altLang="ja-JP" sz="2400">
                <a:solidFill>
                  <a:srgbClr val="F1FEF0"/>
                </a:solidFill>
                <a:ea typeface="ＭＳ Ｐゴシック" pitchFamily="34" charset="-128"/>
              </a:rPr>
              <a:t>  about :</a:t>
            </a:r>
          </a:p>
        </p:txBody>
      </p:sp>
      <p:sp>
        <p:nvSpPr>
          <p:cNvPr id="202761" name="AutoShape 10"/>
          <p:cNvSpPr>
            <a:spLocks noChangeArrowheads="1"/>
          </p:cNvSpPr>
          <p:nvPr/>
        </p:nvSpPr>
        <p:spPr bwMode="auto">
          <a:xfrm>
            <a:off x="0" y="549275"/>
            <a:ext cx="647700" cy="576263"/>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t>
            </a:r>
          </a:p>
        </p:txBody>
      </p:sp>
      <p:sp>
        <p:nvSpPr>
          <p:cNvPr id="202762" name="AutoShape 11"/>
          <p:cNvSpPr>
            <a:spLocks noChangeArrowheads="1"/>
          </p:cNvSpPr>
          <p:nvPr/>
        </p:nvSpPr>
        <p:spPr bwMode="auto">
          <a:xfrm>
            <a:off x="2987675" y="1341438"/>
            <a:ext cx="647700" cy="576262"/>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a:t>
            </a:r>
          </a:p>
        </p:txBody>
      </p:sp>
      <p:sp>
        <p:nvSpPr>
          <p:cNvPr id="202763" name="AutoShape 12"/>
          <p:cNvSpPr>
            <a:spLocks noChangeArrowheads="1"/>
          </p:cNvSpPr>
          <p:nvPr/>
        </p:nvSpPr>
        <p:spPr bwMode="auto">
          <a:xfrm>
            <a:off x="6084888" y="2636838"/>
            <a:ext cx="647700" cy="576262"/>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1b</a:t>
            </a:r>
          </a:p>
        </p:txBody>
      </p:sp>
      <p:sp>
        <p:nvSpPr>
          <p:cNvPr id="202764" name="AutoShape 13"/>
          <p:cNvSpPr>
            <a:spLocks noChangeArrowheads="1"/>
          </p:cNvSpPr>
          <p:nvPr/>
        </p:nvSpPr>
        <p:spPr bwMode="auto">
          <a:xfrm>
            <a:off x="0" y="549275"/>
            <a:ext cx="647700" cy="576263"/>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t>
            </a:r>
          </a:p>
        </p:txBody>
      </p:sp>
      <p:sp>
        <p:nvSpPr>
          <p:cNvPr id="202765" name="AutoShape 14"/>
          <p:cNvSpPr>
            <a:spLocks noChangeArrowheads="1"/>
          </p:cNvSpPr>
          <p:nvPr/>
        </p:nvSpPr>
        <p:spPr bwMode="auto">
          <a:xfrm>
            <a:off x="2987675" y="1341438"/>
            <a:ext cx="647700" cy="576262"/>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a:t>
            </a:r>
          </a:p>
        </p:txBody>
      </p:sp>
      <p:sp>
        <p:nvSpPr>
          <p:cNvPr id="202766" name="AutoShape 15"/>
          <p:cNvSpPr>
            <a:spLocks noChangeArrowheads="1"/>
          </p:cNvSpPr>
          <p:nvPr/>
        </p:nvSpPr>
        <p:spPr bwMode="auto">
          <a:xfrm>
            <a:off x="6084888" y="2636838"/>
            <a:ext cx="647700" cy="576262"/>
          </a:xfrm>
          <a:prstGeom prst="hexagon">
            <a:avLst>
              <a:gd name="adj" fmla="val 28099"/>
              <a:gd name="vf" fmla="val 115470"/>
            </a:avLst>
          </a:prstGeom>
          <a:solidFill>
            <a:srgbClr val="99FF66"/>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1b</a:t>
            </a:r>
          </a:p>
        </p:txBody>
      </p:sp>
      <p:sp>
        <p:nvSpPr>
          <p:cNvPr id="202767" name="AutoShape 16"/>
          <p:cNvSpPr>
            <a:spLocks noChangeArrowheads="1"/>
          </p:cNvSpPr>
          <p:nvPr/>
        </p:nvSpPr>
        <p:spPr bwMode="auto">
          <a:xfrm>
            <a:off x="0" y="549275"/>
            <a:ext cx="647700" cy="576263"/>
          </a:xfrm>
          <a:prstGeom prst="hexagon">
            <a:avLst>
              <a:gd name="adj" fmla="val 28099"/>
              <a:gd name="vf" fmla="val 115470"/>
            </a:avLst>
          </a:prstGeom>
          <a:solidFill>
            <a:srgbClr val="99FF66"/>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t>
            </a:r>
          </a:p>
        </p:txBody>
      </p:sp>
      <p:sp>
        <p:nvSpPr>
          <p:cNvPr id="202768" name="AutoShape 17"/>
          <p:cNvSpPr>
            <a:spLocks noChangeArrowheads="1"/>
          </p:cNvSpPr>
          <p:nvPr/>
        </p:nvSpPr>
        <p:spPr bwMode="auto">
          <a:xfrm>
            <a:off x="2987675" y="1341438"/>
            <a:ext cx="647700" cy="576262"/>
          </a:xfrm>
          <a:prstGeom prst="hexagon">
            <a:avLst>
              <a:gd name="adj" fmla="val 28099"/>
              <a:gd name="vf" fmla="val 115470"/>
            </a:avLst>
          </a:prstGeom>
          <a:solidFill>
            <a:srgbClr val="99FF66"/>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a:t>
            </a:r>
          </a:p>
        </p:txBody>
      </p:sp>
      <p:grpSp>
        <p:nvGrpSpPr>
          <p:cNvPr id="202769" name="Group 28"/>
          <p:cNvGrpSpPr>
            <a:grpSpLocks/>
          </p:cNvGrpSpPr>
          <p:nvPr/>
        </p:nvGrpSpPr>
        <p:grpSpPr bwMode="auto">
          <a:xfrm>
            <a:off x="250825" y="2708275"/>
            <a:ext cx="4321175" cy="1296988"/>
            <a:chOff x="158" y="1706"/>
            <a:chExt cx="2722" cy="817"/>
          </a:xfrm>
        </p:grpSpPr>
        <p:sp>
          <p:nvSpPr>
            <p:cNvPr id="202780" name="Line 29"/>
            <p:cNvSpPr>
              <a:spLocks noChangeShapeType="1"/>
            </p:cNvSpPr>
            <p:nvPr/>
          </p:nvSpPr>
          <p:spPr bwMode="auto">
            <a:xfrm flipH="1">
              <a:off x="158" y="2160"/>
              <a:ext cx="0" cy="363"/>
            </a:xfrm>
            <a:prstGeom prst="line">
              <a:avLst/>
            </a:prstGeom>
            <a:noFill/>
            <a:ln w="57150">
              <a:solidFill>
                <a:schemeClr val="accent2"/>
              </a:solidFill>
              <a:round/>
              <a:headEnd/>
              <a:tailEnd type="triangle" w="med" len="med"/>
            </a:ln>
          </p:spPr>
          <p:txBody>
            <a:bodyPr/>
            <a:lstStyle/>
            <a:p>
              <a:endParaRPr lang="fr-FR"/>
            </a:p>
          </p:txBody>
        </p:sp>
        <p:sp>
          <p:nvSpPr>
            <p:cNvPr id="202781" name="Line 30"/>
            <p:cNvSpPr>
              <a:spLocks noChangeShapeType="1"/>
            </p:cNvSpPr>
            <p:nvPr/>
          </p:nvSpPr>
          <p:spPr bwMode="auto">
            <a:xfrm>
              <a:off x="158" y="2160"/>
              <a:ext cx="2722" cy="0"/>
            </a:xfrm>
            <a:prstGeom prst="line">
              <a:avLst/>
            </a:prstGeom>
            <a:noFill/>
            <a:ln w="57150">
              <a:solidFill>
                <a:schemeClr val="accent2"/>
              </a:solidFill>
              <a:round/>
              <a:headEnd/>
              <a:tailEnd/>
            </a:ln>
          </p:spPr>
          <p:txBody>
            <a:bodyPr/>
            <a:lstStyle/>
            <a:p>
              <a:endParaRPr lang="fr-FR"/>
            </a:p>
          </p:txBody>
        </p:sp>
        <p:sp>
          <p:nvSpPr>
            <p:cNvPr id="202782" name="Line 31"/>
            <p:cNvSpPr>
              <a:spLocks noChangeShapeType="1"/>
            </p:cNvSpPr>
            <p:nvPr/>
          </p:nvSpPr>
          <p:spPr bwMode="auto">
            <a:xfrm>
              <a:off x="2880" y="1706"/>
              <a:ext cx="0" cy="454"/>
            </a:xfrm>
            <a:prstGeom prst="line">
              <a:avLst/>
            </a:prstGeom>
            <a:noFill/>
            <a:ln w="57150">
              <a:solidFill>
                <a:schemeClr val="accent2"/>
              </a:solidFill>
              <a:round/>
              <a:headEnd/>
              <a:tailEnd/>
            </a:ln>
          </p:spPr>
          <p:txBody>
            <a:bodyPr/>
            <a:lstStyle/>
            <a:p>
              <a:endParaRPr lang="fr-FR"/>
            </a:p>
          </p:txBody>
        </p:sp>
      </p:grpSp>
      <p:sp>
        <p:nvSpPr>
          <p:cNvPr id="202770" name="Text Box 10">
            <a:hlinkClick r:id="rId2" action="ppaction://hlinksldjump"/>
          </p:cNvPr>
          <p:cNvSpPr txBox="1">
            <a:spLocks noChangeArrowheads="1"/>
          </p:cNvSpPr>
          <p:nvPr/>
        </p:nvSpPr>
        <p:spPr bwMode="auto">
          <a:xfrm>
            <a:off x="611188" y="3884613"/>
            <a:ext cx="3024187" cy="1200150"/>
          </a:xfrm>
          <a:prstGeom prst="rect">
            <a:avLst/>
          </a:prstGeom>
          <a:solidFill>
            <a:schemeClr val="accent2"/>
          </a:solidFill>
          <a:ln w="12700">
            <a:solidFill>
              <a:schemeClr val="tx1"/>
            </a:solidFill>
            <a:miter lim="800000"/>
            <a:headEnd/>
            <a:tailEnd/>
          </a:ln>
        </p:spPr>
        <p:txBody>
          <a:bodyPr/>
          <a:lstStyle/>
          <a:p>
            <a:pPr algn="ctr" eaLnBrk="0" hangingPunct="0">
              <a:spcBef>
                <a:spcPct val="50000"/>
              </a:spcBef>
            </a:pPr>
            <a:r>
              <a:rPr lang="fr-FR" altLang="ja-JP" sz="2400">
                <a:solidFill>
                  <a:srgbClr val="F1FEF0"/>
                </a:solidFill>
                <a:ea typeface="ＭＳ Ｐゴシック" pitchFamily="34" charset="-128"/>
              </a:rPr>
              <a:t>Definition : </a:t>
            </a:r>
            <a:r>
              <a:rPr lang="fr-FR" altLang="ja-JP" sz="2400" i="1">
                <a:solidFill>
                  <a:srgbClr val="F1FEF0"/>
                </a:solidFill>
                <a:ea typeface="ＭＳ Ｐゴシック" pitchFamily="34" charset="-128"/>
              </a:rPr>
              <a:t>Plurilin-gual and pluricultural Competence</a:t>
            </a:r>
            <a:endParaRPr lang="fr-FR" altLang="ja-JP" sz="2400" i="1" u="sng">
              <a:solidFill>
                <a:srgbClr val="F1FEF0"/>
              </a:solidFill>
              <a:ea typeface="ＭＳ Ｐゴシック" pitchFamily="34" charset="-128"/>
            </a:endParaRPr>
          </a:p>
        </p:txBody>
      </p:sp>
      <p:sp>
        <p:nvSpPr>
          <p:cNvPr id="202771" name="Text Box 10">
            <a:hlinkClick r:id="rId3" action="ppaction://hlinksldjump"/>
          </p:cNvPr>
          <p:cNvSpPr txBox="1">
            <a:spLocks noChangeArrowheads="1"/>
          </p:cNvSpPr>
          <p:nvPr/>
        </p:nvSpPr>
        <p:spPr bwMode="auto">
          <a:xfrm>
            <a:off x="3779838" y="3884613"/>
            <a:ext cx="2376487" cy="1200150"/>
          </a:xfrm>
          <a:prstGeom prst="rect">
            <a:avLst/>
          </a:prstGeom>
          <a:solidFill>
            <a:schemeClr val="accent2"/>
          </a:solidFill>
          <a:ln w="12700">
            <a:solidFill>
              <a:schemeClr val="tx1"/>
            </a:solidFill>
            <a:miter lim="800000"/>
            <a:headEnd/>
            <a:tailEnd/>
          </a:ln>
        </p:spPr>
        <p:txBody>
          <a:bodyPr/>
          <a:lstStyle/>
          <a:p>
            <a:pPr algn="ctr" eaLnBrk="0" hangingPunct="0">
              <a:spcBef>
                <a:spcPct val="50000"/>
              </a:spcBef>
            </a:pPr>
            <a:r>
              <a:rPr lang="fr-FR" altLang="ja-JP" sz="2400">
                <a:solidFill>
                  <a:srgbClr val="F1FEF0"/>
                </a:solidFill>
                <a:ea typeface="ＭＳ Ｐゴシック" pitchFamily="34" charset="-128"/>
              </a:rPr>
              <a:t>Definition : </a:t>
            </a:r>
            <a:r>
              <a:rPr lang="fr-FR" altLang="ja-JP" sz="2400" i="1">
                <a:solidFill>
                  <a:srgbClr val="F1FEF0"/>
                </a:solidFill>
                <a:ea typeface="ＭＳ Ｐゴシック" pitchFamily="34" charset="-128"/>
              </a:rPr>
              <a:t>Pluralistic Approaches </a:t>
            </a:r>
            <a:endParaRPr lang="fr-FR" altLang="ja-JP" sz="2400" i="1" u="sng">
              <a:solidFill>
                <a:srgbClr val="F1FEF0"/>
              </a:solidFill>
              <a:ea typeface="ＭＳ Ｐゴシック" pitchFamily="34" charset="-128"/>
            </a:endParaRPr>
          </a:p>
        </p:txBody>
      </p:sp>
      <p:sp>
        <p:nvSpPr>
          <p:cNvPr id="202772" name="Text Box 10">
            <a:hlinkClick r:id="rId4" action="ppaction://hlinksldjump"/>
          </p:cNvPr>
          <p:cNvSpPr txBox="1">
            <a:spLocks noChangeArrowheads="1"/>
          </p:cNvSpPr>
          <p:nvPr/>
        </p:nvSpPr>
        <p:spPr bwMode="auto">
          <a:xfrm>
            <a:off x="6300788" y="3884613"/>
            <a:ext cx="2519362" cy="1200150"/>
          </a:xfrm>
          <a:prstGeom prst="rect">
            <a:avLst/>
          </a:prstGeom>
          <a:solidFill>
            <a:schemeClr val="accent2"/>
          </a:solidFill>
          <a:ln w="12700">
            <a:solidFill>
              <a:schemeClr val="tx1"/>
            </a:solidFill>
            <a:miter lim="800000"/>
            <a:headEnd/>
            <a:tailEnd/>
          </a:ln>
        </p:spPr>
        <p:txBody>
          <a:bodyPr/>
          <a:lstStyle/>
          <a:p>
            <a:pPr algn="ctr" eaLnBrk="0" hangingPunct="0">
              <a:spcBef>
                <a:spcPct val="50000"/>
              </a:spcBef>
            </a:pPr>
            <a:r>
              <a:rPr lang="fr-FR" altLang="ja-JP" sz="2400">
                <a:solidFill>
                  <a:srgbClr val="F1FEF0"/>
                </a:solidFill>
                <a:ea typeface="ＭＳ Ｐゴシック" pitchFamily="34" charset="-128"/>
              </a:rPr>
              <a:t>Presentation of the 4 Plur. Appr. With examples</a:t>
            </a:r>
            <a:endParaRPr lang="fr-FR" altLang="ja-JP" sz="2400" i="1" u="sng">
              <a:solidFill>
                <a:srgbClr val="F1FEF0"/>
              </a:solidFill>
              <a:ea typeface="ＭＳ Ｐゴシック" pitchFamily="34" charset="-128"/>
            </a:endParaRPr>
          </a:p>
        </p:txBody>
      </p:sp>
      <p:sp>
        <p:nvSpPr>
          <p:cNvPr id="202773" name="AutoShape 69"/>
          <p:cNvSpPr>
            <a:spLocks noChangeArrowheads="1"/>
          </p:cNvSpPr>
          <p:nvPr/>
        </p:nvSpPr>
        <p:spPr bwMode="auto">
          <a:xfrm>
            <a:off x="0" y="4076700"/>
            <a:ext cx="647700" cy="576263"/>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2</a:t>
            </a:r>
          </a:p>
        </p:txBody>
      </p:sp>
      <p:sp>
        <p:nvSpPr>
          <p:cNvPr id="202774" name="AutoShape 21"/>
          <p:cNvSpPr>
            <a:spLocks noChangeArrowheads="1"/>
          </p:cNvSpPr>
          <p:nvPr/>
        </p:nvSpPr>
        <p:spPr bwMode="auto">
          <a:xfrm>
            <a:off x="6083300" y="4389438"/>
            <a:ext cx="288925" cy="287337"/>
          </a:xfrm>
          <a:prstGeom prst="rightArrow">
            <a:avLst>
              <a:gd name="adj1" fmla="val 35296"/>
              <a:gd name="adj2" fmla="val 41110"/>
            </a:avLst>
          </a:prstGeom>
          <a:solidFill>
            <a:schemeClr val="accent2"/>
          </a:soli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sp>
        <p:nvSpPr>
          <p:cNvPr id="202775" name="AutoShape 21"/>
          <p:cNvSpPr>
            <a:spLocks noChangeArrowheads="1"/>
          </p:cNvSpPr>
          <p:nvPr/>
        </p:nvSpPr>
        <p:spPr bwMode="auto">
          <a:xfrm>
            <a:off x="3563938" y="4365625"/>
            <a:ext cx="288925" cy="287338"/>
          </a:xfrm>
          <a:prstGeom prst="rightArrow">
            <a:avLst>
              <a:gd name="adj1" fmla="val 35296"/>
              <a:gd name="adj2" fmla="val 41110"/>
            </a:avLst>
          </a:prstGeom>
          <a:solidFill>
            <a:schemeClr val="accent2"/>
          </a:soli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sp>
        <p:nvSpPr>
          <p:cNvPr id="202776" name="AutoShape 76"/>
          <p:cNvSpPr>
            <a:spLocks/>
          </p:cNvSpPr>
          <p:nvPr/>
        </p:nvSpPr>
        <p:spPr bwMode="auto">
          <a:xfrm>
            <a:off x="179388" y="5229225"/>
            <a:ext cx="4392612" cy="1368425"/>
          </a:xfrm>
          <a:prstGeom prst="accentCallout2">
            <a:avLst>
              <a:gd name="adj1" fmla="val 8352"/>
              <a:gd name="adj2" fmla="val 101736"/>
              <a:gd name="adj3" fmla="val 8352"/>
              <a:gd name="adj4" fmla="val 105528"/>
              <a:gd name="adj5" fmla="val -16472"/>
              <a:gd name="adj6" fmla="val 109505"/>
            </a:avLst>
          </a:prstGeom>
          <a:solidFill>
            <a:schemeClr val="accent1"/>
          </a:solidFill>
          <a:ln w="38100">
            <a:solidFill>
              <a:schemeClr val="accent2"/>
            </a:solidFill>
            <a:miter lim="800000"/>
            <a:headEnd/>
            <a:tailEnd/>
          </a:ln>
        </p:spPr>
        <p:txBody>
          <a:bodyPr/>
          <a:lstStyle/>
          <a:p>
            <a:pPr algn="just" eaLnBrk="0" hangingPunct="0"/>
            <a:r>
              <a:rPr lang="en-US" altLang="ja-JP" sz="2000" b="1">
                <a:ea typeface="ＭＳ Ｐゴシック" pitchFamily="34" charset="-128"/>
              </a:rPr>
              <a:t>= didactic approaches which use teaching / learning activities involving several (i.e. more than one) varieties of languages or cultures</a:t>
            </a:r>
            <a:endParaRPr lang="fr-FR" altLang="ja-JP" sz="2000" b="1">
              <a:ea typeface="ＭＳ Ｐゴシック" pitchFamily="34" charset="-128"/>
            </a:endParaRPr>
          </a:p>
        </p:txBody>
      </p:sp>
      <p:sp>
        <p:nvSpPr>
          <p:cNvPr id="202777" name="Text Box 79"/>
          <p:cNvSpPr txBox="1">
            <a:spLocks noChangeArrowheads="1"/>
          </p:cNvSpPr>
          <p:nvPr/>
        </p:nvSpPr>
        <p:spPr bwMode="auto">
          <a:xfrm>
            <a:off x="4859338" y="5392738"/>
            <a:ext cx="4284662" cy="1465262"/>
          </a:xfrm>
          <a:prstGeom prst="rect">
            <a:avLst/>
          </a:prstGeom>
          <a:noFill/>
          <a:ln w="9525">
            <a:noFill/>
            <a:miter lim="800000"/>
            <a:headEnd/>
            <a:tailEnd/>
          </a:ln>
        </p:spPr>
        <p:txBody>
          <a:bodyPr>
            <a:spAutoFit/>
          </a:bodyPr>
          <a:lstStyle/>
          <a:p>
            <a:pPr eaLnBrk="0" hangingPunct="0">
              <a:spcBef>
                <a:spcPct val="50000"/>
              </a:spcBef>
            </a:pPr>
            <a:r>
              <a:rPr lang="fr-FR" altLang="ja-JP" b="1">
                <a:ea typeface="ＭＳ Ｐゴシック" pitchFamily="34" charset="-128"/>
              </a:rPr>
              <a:t>Awakening to languages, Intercomprehension between related languages, intercultural approach, </a:t>
            </a:r>
            <a:r>
              <a:rPr lang="en-US" altLang="ja-JP" b="1">
                <a:ea typeface="ＭＳ Ｐゴシック" pitchFamily="34" charset="-128"/>
              </a:rPr>
              <a:t>integrated didactic approach to different languages studied.</a:t>
            </a:r>
            <a:endParaRPr lang="fr-FR" altLang="ja-JP" b="1">
              <a:ea typeface="ＭＳ Ｐゴシック" pitchFamily="34" charset="-128"/>
            </a:endParaRPr>
          </a:p>
        </p:txBody>
      </p:sp>
      <p:sp>
        <p:nvSpPr>
          <p:cNvPr id="202778" name="Line 80"/>
          <p:cNvSpPr>
            <a:spLocks noChangeShapeType="1"/>
          </p:cNvSpPr>
          <p:nvPr/>
        </p:nvSpPr>
        <p:spPr bwMode="auto">
          <a:xfrm>
            <a:off x="5989638" y="5300663"/>
            <a:ext cx="3087687" cy="0"/>
          </a:xfrm>
          <a:prstGeom prst="line">
            <a:avLst/>
          </a:prstGeom>
          <a:noFill/>
          <a:ln w="38100">
            <a:solidFill>
              <a:schemeClr val="accent2"/>
            </a:solidFill>
            <a:round/>
            <a:headEnd/>
            <a:tailEnd/>
          </a:ln>
        </p:spPr>
        <p:txBody>
          <a:bodyPr/>
          <a:lstStyle/>
          <a:p>
            <a:endParaRPr lang="fr-FR"/>
          </a:p>
        </p:txBody>
      </p:sp>
      <p:sp>
        <p:nvSpPr>
          <p:cNvPr id="202779" name="Line 81"/>
          <p:cNvSpPr>
            <a:spLocks noChangeShapeType="1"/>
          </p:cNvSpPr>
          <p:nvPr/>
        </p:nvSpPr>
        <p:spPr bwMode="auto">
          <a:xfrm flipV="1">
            <a:off x="7399338" y="5084763"/>
            <a:ext cx="268287" cy="215900"/>
          </a:xfrm>
          <a:prstGeom prst="line">
            <a:avLst/>
          </a:prstGeom>
          <a:noFill/>
          <a:ln w="38100">
            <a:solidFill>
              <a:schemeClr val="accent2"/>
            </a:solidFill>
            <a:round/>
            <a:headEnd/>
            <a:tailEnd/>
          </a:ln>
        </p:spPr>
        <p:txBody>
          <a:bodyPr/>
          <a:lstStyle/>
          <a:p>
            <a:endParaRPr lang="fr-F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6"/>
          <p:cNvSpPr>
            <a:spLocks noGrp="1" noChangeArrowheads="1"/>
          </p:cNvSpPr>
          <p:nvPr>
            <p:ph type="sldNum" sz="quarter" idx="12"/>
          </p:nvPr>
        </p:nvSpPr>
        <p:spPr>
          <a:noFill/>
          <a:ln>
            <a:miter lim="800000"/>
            <a:headEnd/>
            <a:tailEnd/>
          </a:ln>
        </p:spPr>
        <p:txBody>
          <a:bodyPr/>
          <a:lstStyle/>
          <a:p>
            <a:fld id="{38E1143E-2FA0-436F-A13D-9865E44A6AA5}" type="slidenum">
              <a:rPr lang="fr-FR" smtClean="0"/>
              <a:pPr/>
              <a:t>94</a:t>
            </a:fld>
            <a:endParaRPr lang="fr-FR" smtClean="0"/>
          </a:p>
        </p:txBody>
      </p:sp>
      <p:sp>
        <p:nvSpPr>
          <p:cNvPr id="203778" name="Rectangle 2"/>
          <p:cNvSpPr>
            <a:spLocks noChangeArrowheads="1"/>
          </p:cNvSpPr>
          <p:nvPr/>
        </p:nvSpPr>
        <p:spPr bwMode="auto">
          <a:xfrm>
            <a:off x="0" y="0"/>
            <a:ext cx="9144000" cy="685800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sp>
        <p:nvSpPr>
          <p:cNvPr id="203779" name="Text Box 8"/>
          <p:cNvSpPr txBox="1">
            <a:spLocks noChangeArrowheads="1"/>
          </p:cNvSpPr>
          <p:nvPr/>
        </p:nvSpPr>
        <p:spPr bwMode="auto">
          <a:xfrm>
            <a:off x="611188" y="260350"/>
            <a:ext cx="1944687" cy="2881313"/>
          </a:xfrm>
          <a:prstGeom prst="rect">
            <a:avLst/>
          </a:prstGeom>
          <a:solidFill>
            <a:srgbClr val="006600"/>
          </a:solidFill>
          <a:ln w="12700">
            <a:solidFill>
              <a:schemeClr val="tx1"/>
            </a:solidFill>
            <a:miter lim="800000"/>
            <a:headEnd/>
            <a:tailEnd/>
          </a:ln>
        </p:spPr>
        <p:txBody>
          <a:bodyPr anchor="ctr"/>
          <a:lstStyle/>
          <a:p>
            <a:pPr algn="ctr" eaLnBrk="0" hangingPunct="0">
              <a:spcBef>
                <a:spcPct val="50000"/>
              </a:spcBef>
            </a:pPr>
            <a:r>
              <a:rPr lang="fr-FR" altLang="ja-JP" sz="2400">
                <a:solidFill>
                  <a:srgbClr val="F1FEF0"/>
                </a:solidFill>
                <a:ea typeface="ＭＳ Ｐゴシック" pitchFamily="34" charset="-128"/>
              </a:rPr>
              <a:t>Example of a teaching material </a:t>
            </a:r>
            <a:br>
              <a:rPr lang="fr-FR" altLang="ja-JP" sz="2400">
                <a:solidFill>
                  <a:srgbClr val="F1FEF0"/>
                </a:solidFill>
                <a:ea typeface="ＭＳ Ｐゴシック" pitchFamily="34" charset="-128"/>
              </a:rPr>
            </a:br>
            <a:r>
              <a:rPr lang="fr-FR" altLang="ja-JP" sz="2400">
                <a:solidFill>
                  <a:srgbClr val="F1FEF0"/>
                </a:solidFill>
                <a:ea typeface="ＭＳ Ｐゴシック" pitchFamily="34" charset="-128"/>
              </a:rPr>
              <a:t>Participants in the role of  learners!</a:t>
            </a:r>
          </a:p>
        </p:txBody>
      </p:sp>
      <p:sp>
        <p:nvSpPr>
          <p:cNvPr id="203780" name="Text Box 9"/>
          <p:cNvSpPr txBox="1">
            <a:spLocks noChangeArrowheads="1"/>
          </p:cNvSpPr>
          <p:nvPr/>
        </p:nvSpPr>
        <p:spPr bwMode="auto">
          <a:xfrm>
            <a:off x="6443663" y="909638"/>
            <a:ext cx="2449512" cy="2303462"/>
          </a:xfrm>
          <a:prstGeom prst="rect">
            <a:avLst/>
          </a:prstGeom>
          <a:solidFill>
            <a:srgbClr val="006600"/>
          </a:solidFill>
          <a:ln w="12700">
            <a:solidFill>
              <a:schemeClr val="tx1"/>
            </a:solidFill>
            <a:miter lim="800000"/>
            <a:headEnd/>
            <a:tailEnd/>
          </a:ln>
        </p:spPr>
        <p:txBody>
          <a:bodyPr/>
          <a:lstStyle/>
          <a:p>
            <a:pPr algn="ctr" eaLnBrk="0" hangingPunct="0">
              <a:spcBef>
                <a:spcPct val="50000"/>
              </a:spcBef>
            </a:pPr>
            <a:r>
              <a:rPr lang="fr-FR" altLang="ja-JP" sz="2400">
                <a:solidFill>
                  <a:srgbClr val="F1FEF0"/>
                </a:solidFill>
                <a:ea typeface="ＭＳ Ｐゴシック" pitchFamily="34" charset="-128"/>
              </a:rPr>
              <a:t>What kind of knowledge / attitudes / skills  can be developed by this material?</a:t>
            </a:r>
          </a:p>
        </p:txBody>
      </p:sp>
      <p:sp>
        <p:nvSpPr>
          <p:cNvPr id="203781" name="Text Box 10"/>
          <p:cNvSpPr txBox="1">
            <a:spLocks noChangeArrowheads="1"/>
          </p:cNvSpPr>
          <p:nvPr/>
        </p:nvSpPr>
        <p:spPr bwMode="auto">
          <a:xfrm>
            <a:off x="3186113" y="981075"/>
            <a:ext cx="3041650" cy="1714500"/>
          </a:xfrm>
          <a:prstGeom prst="rect">
            <a:avLst/>
          </a:prstGeom>
          <a:solidFill>
            <a:srgbClr val="006600"/>
          </a:solidFill>
          <a:ln w="12700">
            <a:solidFill>
              <a:schemeClr val="tx1"/>
            </a:solidFill>
            <a:miter lim="800000"/>
            <a:headEnd/>
            <a:tailEnd/>
          </a:ln>
        </p:spPr>
        <p:txBody>
          <a:bodyPr/>
          <a:lstStyle/>
          <a:p>
            <a:pPr algn="ctr" eaLnBrk="0" hangingPunct="0">
              <a:spcBef>
                <a:spcPct val="50000"/>
              </a:spcBef>
            </a:pPr>
            <a:r>
              <a:rPr lang="fr-FR" altLang="ja-JP" sz="2400" i="1">
                <a:solidFill>
                  <a:srgbClr val="F1FEF0"/>
                </a:solidFill>
                <a:ea typeface="ＭＳ Ｐゴシック" pitchFamily="34" charset="-128"/>
              </a:rPr>
              <a:t>Which procedures did they use ? (Answer : links between languages)</a:t>
            </a:r>
          </a:p>
        </p:txBody>
      </p:sp>
      <p:sp>
        <p:nvSpPr>
          <p:cNvPr id="203782" name="AutoShape 20"/>
          <p:cNvSpPr>
            <a:spLocks noChangeArrowheads="1"/>
          </p:cNvSpPr>
          <p:nvPr/>
        </p:nvSpPr>
        <p:spPr bwMode="auto">
          <a:xfrm>
            <a:off x="2771775" y="2781300"/>
            <a:ext cx="3168650" cy="431800"/>
          </a:xfrm>
          <a:prstGeom prst="rightArrow">
            <a:avLst>
              <a:gd name="adj1" fmla="val 35296"/>
              <a:gd name="adj2" fmla="val 84186"/>
            </a:avLst>
          </a:prstGeom>
          <a:solidFill>
            <a:srgbClr val="006600"/>
          </a:soli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sp>
        <p:nvSpPr>
          <p:cNvPr id="203783" name="AutoShape 21"/>
          <p:cNvSpPr>
            <a:spLocks noChangeArrowheads="1"/>
          </p:cNvSpPr>
          <p:nvPr/>
        </p:nvSpPr>
        <p:spPr bwMode="auto">
          <a:xfrm>
            <a:off x="2700338" y="9810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sp>
        <p:nvSpPr>
          <p:cNvPr id="203784" name="Text Box 9"/>
          <p:cNvSpPr txBox="1">
            <a:spLocks noChangeArrowheads="1"/>
          </p:cNvSpPr>
          <p:nvPr/>
        </p:nvSpPr>
        <p:spPr bwMode="auto">
          <a:xfrm>
            <a:off x="2700338" y="260350"/>
            <a:ext cx="6192837" cy="4699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en-US" altLang="ja-JP" sz="2400">
                <a:solidFill>
                  <a:srgbClr val="F1FEF0"/>
                </a:solidFill>
                <a:ea typeface="ＭＳ Ｐゴシック" pitchFamily="34" charset="-128"/>
              </a:rPr>
              <a:t>Reflect</a:t>
            </a:r>
            <a:r>
              <a:rPr lang="fr-FR" altLang="ja-JP" sz="2400">
                <a:solidFill>
                  <a:srgbClr val="F1FEF0"/>
                </a:solidFill>
                <a:ea typeface="ＭＳ Ｐゴシック" pitchFamily="34" charset="-128"/>
              </a:rPr>
              <a:t>  on :</a:t>
            </a:r>
          </a:p>
        </p:txBody>
      </p:sp>
      <p:sp>
        <p:nvSpPr>
          <p:cNvPr id="203785" name="AutoShape 10"/>
          <p:cNvSpPr>
            <a:spLocks noChangeArrowheads="1"/>
          </p:cNvSpPr>
          <p:nvPr/>
        </p:nvSpPr>
        <p:spPr bwMode="auto">
          <a:xfrm>
            <a:off x="0" y="549275"/>
            <a:ext cx="647700" cy="576263"/>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t>
            </a:r>
          </a:p>
        </p:txBody>
      </p:sp>
      <p:sp>
        <p:nvSpPr>
          <p:cNvPr id="203786" name="AutoShape 11"/>
          <p:cNvSpPr>
            <a:spLocks noChangeArrowheads="1"/>
          </p:cNvSpPr>
          <p:nvPr/>
        </p:nvSpPr>
        <p:spPr bwMode="auto">
          <a:xfrm>
            <a:off x="2987675" y="1341438"/>
            <a:ext cx="647700" cy="576262"/>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a:t>
            </a:r>
          </a:p>
        </p:txBody>
      </p:sp>
      <p:sp>
        <p:nvSpPr>
          <p:cNvPr id="203787" name="AutoShape 12"/>
          <p:cNvSpPr>
            <a:spLocks noChangeArrowheads="1"/>
          </p:cNvSpPr>
          <p:nvPr/>
        </p:nvSpPr>
        <p:spPr bwMode="auto">
          <a:xfrm>
            <a:off x="6084888" y="2636838"/>
            <a:ext cx="647700" cy="576262"/>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1b</a:t>
            </a:r>
          </a:p>
        </p:txBody>
      </p:sp>
      <p:sp>
        <p:nvSpPr>
          <p:cNvPr id="203788" name="AutoShape 13"/>
          <p:cNvSpPr>
            <a:spLocks noChangeArrowheads="1"/>
          </p:cNvSpPr>
          <p:nvPr/>
        </p:nvSpPr>
        <p:spPr bwMode="auto">
          <a:xfrm>
            <a:off x="0" y="549275"/>
            <a:ext cx="647700" cy="576263"/>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t>
            </a:r>
          </a:p>
        </p:txBody>
      </p:sp>
      <p:sp>
        <p:nvSpPr>
          <p:cNvPr id="203789" name="AutoShape 14"/>
          <p:cNvSpPr>
            <a:spLocks noChangeArrowheads="1"/>
          </p:cNvSpPr>
          <p:nvPr/>
        </p:nvSpPr>
        <p:spPr bwMode="auto">
          <a:xfrm>
            <a:off x="2987675" y="1341438"/>
            <a:ext cx="647700" cy="576262"/>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a:t>
            </a:r>
          </a:p>
        </p:txBody>
      </p:sp>
      <p:sp>
        <p:nvSpPr>
          <p:cNvPr id="203790" name="AutoShape 15"/>
          <p:cNvSpPr>
            <a:spLocks noChangeArrowheads="1"/>
          </p:cNvSpPr>
          <p:nvPr/>
        </p:nvSpPr>
        <p:spPr bwMode="auto">
          <a:xfrm>
            <a:off x="6084888" y="2636838"/>
            <a:ext cx="647700" cy="576262"/>
          </a:xfrm>
          <a:prstGeom prst="hexagon">
            <a:avLst>
              <a:gd name="adj" fmla="val 28099"/>
              <a:gd name="vf" fmla="val 115470"/>
            </a:avLst>
          </a:prstGeom>
          <a:solidFill>
            <a:srgbClr val="99FF66"/>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1b</a:t>
            </a:r>
          </a:p>
        </p:txBody>
      </p:sp>
      <p:sp>
        <p:nvSpPr>
          <p:cNvPr id="203791" name="AutoShape 16"/>
          <p:cNvSpPr>
            <a:spLocks noChangeArrowheads="1"/>
          </p:cNvSpPr>
          <p:nvPr/>
        </p:nvSpPr>
        <p:spPr bwMode="auto">
          <a:xfrm>
            <a:off x="0" y="549275"/>
            <a:ext cx="647700" cy="576263"/>
          </a:xfrm>
          <a:prstGeom prst="hexagon">
            <a:avLst>
              <a:gd name="adj" fmla="val 28099"/>
              <a:gd name="vf" fmla="val 115470"/>
            </a:avLst>
          </a:prstGeom>
          <a:solidFill>
            <a:srgbClr val="99FF66"/>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t>
            </a:r>
          </a:p>
        </p:txBody>
      </p:sp>
      <p:sp>
        <p:nvSpPr>
          <p:cNvPr id="203792" name="AutoShape 17"/>
          <p:cNvSpPr>
            <a:spLocks noChangeArrowheads="1"/>
          </p:cNvSpPr>
          <p:nvPr/>
        </p:nvSpPr>
        <p:spPr bwMode="auto">
          <a:xfrm>
            <a:off x="2987675" y="1341438"/>
            <a:ext cx="647700" cy="576262"/>
          </a:xfrm>
          <a:prstGeom prst="hexagon">
            <a:avLst>
              <a:gd name="adj" fmla="val 28099"/>
              <a:gd name="vf" fmla="val 115470"/>
            </a:avLst>
          </a:prstGeom>
          <a:solidFill>
            <a:srgbClr val="99FF66"/>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a:t>
            </a:r>
          </a:p>
        </p:txBody>
      </p:sp>
      <p:grpSp>
        <p:nvGrpSpPr>
          <p:cNvPr id="203793" name="Group 28"/>
          <p:cNvGrpSpPr>
            <a:grpSpLocks/>
          </p:cNvGrpSpPr>
          <p:nvPr/>
        </p:nvGrpSpPr>
        <p:grpSpPr bwMode="auto">
          <a:xfrm>
            <a:off x="250825" y="2708275"/>
            <a:ext cx="4321175" cy="1296988"/>
            <a:chOff x="158" y="1706"/>
            <a:chExt cx="2722" cy="817"/>
          </a:xfrm>
        </p:grpSpPr>
        <p:sp>
          <p:nvSpPr>
            <p:cNvPr id="203806" name="Line 29"/>
            <p:cNvSpPr>
              <a:spLocks noChangeShapeType="1"/>
            </p:cNvSpPr>
            <p:nvPr/>
          </p:nvSpPr>
          <p:spPr bwMode="auto">
            <a:xfrm flipH="1">
              <a:off x="158" y="2160"/>
              <a:ext cx="0" cy="363"/>
            </a:xfrm>
            <a:prstGeom prst="line">
              <a:avLst/>
            </a:prstGeom>
            <a:noFill/>
            <a:ln w="57150">
              <a:solidFill>
                <a:schemeClr val="accent2"/>
              </a:solidFill>
              <a:round/>
              <a:headEnd/>
              <a:tailEnd type="triangle" w="med" len="med"/>
            </a:ln>
          </p:spPr>
          <p:txBody>
            <a:bodyPr/>
            <a:lstStyle/>
            <a:p>
              <a:endParaRPr lang="fr-FR"/>
            </a:p>
          </p:txBody>
        </p:sp>
        <p:sp>
          <p:nvSpPr>
            <p:cNvPr id="203807" name="Line 30"/>
            <p:cNvSpPr>
              <a:spLocks noChangeShapeType="1"/>
            </p:cNvSpPr>
            <p:nvPr/>
          </p:nvSpPr>
          <p:spPr bwMode="auto">
            <a:xfrm>
              <a:off x="158" y="2160"/>
              <a:ext cx="2722" cy="0"/>
            </a:xfrm>
            <a:prstGeom prst="line">
              <a:avLst/>
            </a:prstGeom>
            <a:noFill/>
            <a:ln w="57150">
              <a:solidFill>
                <a:schemeClr val="accent2"/>
              </a:solidFill>
              <a:round/>
              <a:headEnd/>
              <a:tailEnd/>
            </a:ln>
          </p:spPr>
          <p:txBody>
            <a:bodyPr/>
            <a:lstStyle/>
            <a:p>
              <a:endParaRPr lang="fr-FR"/>
            </a:p>
          </p:txBody>
        </p:sp>
        <p:sp>
          <p:nvSpPr>
            <p:cNvPr id="203808" name="Line 31"/>
            <p:cNvSpPr>
              <a:spLocks noChangeShapeType="1"/>
            </p:cNvSpPr>
            <p:nvPr/>
          </p:nvSpPr>
          <p:spPr bwMode="auto">
            <a:xfrm>
              <a:off x="2880" y="1706"/>
              <a:ext cx="0" cy="454"/>
            </a:xfrm>
            <a:prstGeom prst="line">
              <a:avLst/>
            </a:prstGeom>
            <a:noFill/>
            <a:ln w="57150">
              <a:solidFill>
                <a:schemeClr val="accent2"/>
              </a:solidFill>
              <a:round/>
              <a:headEnd/>
              <a:tailEnd/>
            </a:ln>
          </p:spPr>
          <p:txBody>
            <a:bodyPr/>
            <a:lstStyle/>
            <a:p>
              <a:endParaRPr lang="fr-FR"/>
            </a:p>
          </p:txBody>
        </p:sp>
      </p:grpSp>
      <p:grpSp>
        <p:nvGrpSpPr>
          <p:cNvPr id="3" name="Group 37"/>
          <p:cNvGrpSpPr>
            <a:grpSpLocks/>
          </p:cNvGrpSpPr>
          <p:nvPr/>
        </p:nvGrpSpPr>
        <p:grpSpPr bwMode="auto">
          <a:xfrm>
            <a:off x="468313" y="3221038"/>
            <a:ext cx="7272337" cy="2655887"/>
            <a:chOff x="295" y="1979"/>
            <a:chExt cx="4581" cy="1673"/>
          </a:xfrm>
        </p:grpSpPr>
        <p:sp>
          <p:nvSpPr>
            <p:cNvPr id="203803" name="Line 32"/>
            <p:cNvSpPr>
              <a:spLocks noChangeShapeType="1"/>
            </p:cNvSpPr>
            <p:nvPr/>
          </p:nvSpPr>
          <p:spPr bwMode="auto">
            <a:xfrm flipH="1">
              <a:off x="295" y="2296"/>
              <a:ext cx="0" cy="1356"/>
            </a:xfrm>
            <a:prstGeom prst="line">
              <a:avLst/>
            </a:prstGeom>
            <a:noFill/>
            <a:ln w="76200">
              <a:solidFill>
                <a:srgbClr val="663300"/>
              </a:solidFill>
              <a:round/>
              <a:headEnd/>
              <a:tailEnd type="triangle" w="med" len="med"/>
            </a:ln>
          </p:spPr>
          <p:txBody>
            <a:bodyPr/>
            <a:lstStyle/>
            <a:p>
              <a:endParaRPr lang="fr-FR"/>
            </a:p>
          </p:txBody>
        </p:sp>
        <p:sp>
          <p:nvSpPr>
            <p:cNvPr id="203804" name="Line 35"/>
            <p:cNvSpPr>
              <a:spLocks noChangeShapeType="1"/>
            </p:cNvSpPr>
            <p:nvPr/>
          </p:nvSpPr>
          <p:spPr bwMode="auto">
            <a:xfrm>
              <a:off x="295" y="2296"/>
              <a:ext cx="4581" cy="0"/>
            </a:xfrm>
            <a:prstGeom prst="line">
              <a:avLst/>
            </a:prstGeom>
            <a:noFill/>
            <a:ln w="76200">
              <a:solidFill>
                <a:srgbClr val="663300"/>
              </a:solidFill>
              <a:round/>
              <a:headEnd/>
              <a:tailEnd/>
            </a:ln>
          </p:spPr>
          <p:txBody>
            <a:bodyPr/>
            <a:lstStyle/>
            <a:p>
              <a:endParaRPr lang="fr-FR"/>
            </a:p>
          </p:txBody>
        </p:sp>
        <p:sp>
          <p:nvSpPr>
            <p:cNvPr id="203805" name="Line 36"/>
            <p:cNvSpPr>
              <a:spLocks noChangeShapeType="1"/>
            </p:cNvSpPr>
            <p:nvPr/>
          </p:nvSpPr>
          <p:spPr bwMode="auto">
            <a:xfrm>
              <a:off x="4876" y="1979"/>
              <a:ext cx="0" cy="317"/>
            </a:xfrm>
            <a:prstGeom prst="line">
              <a:avLst/>
            </a:prstGeom>
            <a:noFill/>
            <a:ln w="76200">
              <a:solidFill>
                <a:srgbClr val="663300"/>
              </a:solidFill>
              <a:round/>
              <a:headEnd/>
              <a:tailEnd/>
            </a:ln>
          </p:spPr>
          <p:txBody>
            <a:bodyPr/>
            <a:lstStyle/>
            <a:p>
              <a:endParaRPr lang="fr-FR"/>
            </a:p>
          </p:txBody>
        </p:sp>
      </p:grpSp>
      <p:grpSp>
        <p:nvGrpSpPr>
          <p:cNvPr id="203795" name="Group 49"/>
          <p:cNvGrpSpPr>
            <a:grpSpLocks/>
          </p:cNvGrpSpPr>
          <p:nvPr/>
        </p:nvGrpSpPr>
        <p:grpSpPr bwMode="auto">
          <a:xfrm>
            <a:off x="0" y="3884613"/>
            <a:ext cx="8820150" cy="1200150"/>
            <a:chOff x="0" y="2447"/>
            <a:chExt cx="5556" cy="756"/>
          </a:xfrm>
        </p:grpSpPr>
        <p:grpSp>
          <p:nvGrpSpPr>
            <p:cNvPr id="203796" name="Group 48"/>
            <p:cNvGrpSpPr>
              <a:grpSpLocks/>
            </p:cNvGrpSpPr>
            <p:nvPr/>
          </p:nvGrpSpPr>
          <p:grpSpPr bwMode="auto">
            <a:xfrm>
              <a:off x="0" y="2447"/>
              <a:ext cx="5556" cy="756"/>
              <a:chOff x="0" y="2447"/>
              <a:chExt cx="5556" cy="756"/>
            </a:xfrm>
          </p:grpSpPr>
          <p:sp>
            <p:nvSpPr>
              <p:cNvPr id="203798" name="Text Box 10"/>
              <p:cNvSpPr txBox="1">
                <a:spLocks noChangeArrowheads="1"/>
              </p:cNvSpPr>
              <p:nvPr/>
            </p:nvSpPr>
            <p:spPr bwMode="auto">
              <a:xfrm>
                <a:off x="385" y="2447"/>
                <a:ext cx="1905" cy="756"/>
              </a:xfrm>
              <a:prstGeom prst="rect">
                <a:avLst/>
              </a:prstGeom>
              <a:solidFill>
                <a:schemeClr val="accent2"/>
              </a:solidFill>
              <a:ln w="12700">
                <a:solidFill>
                  <a:schemeClr val="tx1"/>
                </a:solidFill>
                <a:miter lim="800000"/>
                <a:headEnd/>
                <a:tailEnd/>
              </a:ln>
            </p:spPr>
            <p:txBody>
              <a:bodyPr/>
              <a:lstStyle/>
              <a:p>
                <a:pPr algn="ctr" eaLnBrk="0" hangingPunct="0">
                  <a:spcBef>
                    <a:spcPct val="50000"/>
                  </a:spcBef>
                </a:pPr>
                <a:r>
                  <a:rPr lang="fr-FR" altLang="ja-JP" sz="2400">
                    <a:solidFill>
                      <a:srgbClr val="F1FEF0"/>
                    </a:solidFill>
                    <a:ea typeface="ＭＳ Ｐゴシック" pitchFamily="34" charset="-128"/>
                  </a:rPr>
                  <a:t>Definition : </a:t>
                </a:r>
                <a:r>
                  <a:rPr lang="fr-FR" altLang="ja-JP" sz="2400" i="1">
                    <a:solidFill>
                      <a:srgbClr val="F1FEF0"/>
                    </a:solidFill>
                    <a:ea typeface="ＭＳ Ｐゴシック" pitchFamily="34" charset="-128"/>
                  </a:rPr>
                  <a:t>Plurilin-gual and pluricultural Competence</a:t>
                </a:r>
                <a:endParaRPr lang="fr-FR" altLang="ja-JP" sz="2400" i="1" u="sng">
                  <a:solidFill>
                    <a:srgbClr val="F1FEF0"/>
                  </a:solidFill>
                  <a:ea typeface="ＭＳ Ｐゴシック" pitchFamily="34" charset="-128"/>
                </a:endParaRPr>
              </a:p>
            </p:txBody>
          </p:sp>
          <p:sp>
            <p:nvSpPr>
              <p:cNvPr id="203799" name="Text Box 10"/>
              <p:cNvSpPr txBox="1">
                <a:spLocks noChangeArrowheads="1"/>
              </p:cNvSpPr>
              <p:nvPr/>
            </p:nvSpPr>
            <p:spPr bwMode="auto">
              <a:xfrm>
                <a:off x="2381" y="2447"/>
                <a:ext cx="1497" cy="756"/>
              </a:xfrm>
              <a:prstGeom prst="rect">
                <a:avLst/>
              </a:prstGeom>
              <a:solidFill>
                <a:schemeClr val="accent2"/>
              </a:solidFill>
              <a:ln w="12700">
                <a:solidFill>
                  <a:schemeClr val="tx1"/>
                </a:solidFill>
                <a:miter lim="800000"/>
                <a:headEnd/>
                <a:tailEnd/>
              </a:ln>
            </p:spPr>
            <p:txBody>
              <a:bodyPr/>
              <a:lstStyle/>
              <a:p>
                <a:pPr algn="ctr" eaLnBrk="0" hangingPunct="0">
                  <a:spcBef>
                    <a:spcPct val="50000"/>
                  </a:spcBef>
                </a:pPr>
                <a:r>
                  <a:rPr lang="fr-FR" altLang="ja-JP" sz="2400">
                    <a:solidFill>
                      <a:srgbClr val="F1FEF0"/>
                    </a:solidFill>
                    <a:ea typeface="ＭＳ Ｐゴシック" pitchFamily="34" charset="-128"/>
                  </a:rPr>
                  <a:t>Definition : </a:t>
                </a:r>
                <a:r>
                  <a:rPr lang="fr-FR" altLang="ja-JP" sz="2400" i="1">
                    <a:solidFill>
                      <a:srgbClr val="F1FEF0"/>
                    </a:solidFill>
                    <a:ea typeface="ＭＳ Ｐゴシック" pitchFamily="34" charset="-128"/>
                  </a:rPr>
                  <a:t>Pluralistic Approaches </a:t>
                </a:r>
                <a:endParaRPr lang="fr-FR" altLang="ja-JP" sz="2400" i="1" u="sng">
                  <a:solidFill>
                    <a:srgbClr val="F1FEF0"/>
                  </a:solidFill>
                  <a:ea typeface="ＭＳ Ｐゴシック" pitchFamily="34" charset="-128"/>
                </a:endParaRPr>
              </a:p>
            </p:txBody>
          </p:sp>
          <p:sp>
            <p:nvSpPr>
              <p:cNvPr id="203800" name="Text Box 10"/>
              <p:cNvSpPr txBox="1">
                <a:spLocks noChangeArrowheads="1"/>
              </p:cNvSpPr>
              <p:nvPr/>
            </p:nvSpPr>
            <p:spPr bwMode="auto">
              <a:xfrm>
                <a:off x="3969" y="2447"/>
                <a:ext cx="1587" cy="756"/>
              </a:xfrm>
              <a:prstGeom prst="rect">
                <a:avLst/>
              </a:prstGeom>
              <a:solidFill>
                <a:schemeClr val="accent2"/>
              </a:solidFill>
              <a:ln w="12700">
                <a:solidFill>
                  <a:schemeClr val="tx1"/>
                </a:solidFill>
                <a:miter lim="800000"/>
                <a:headEnd/>
                <a:tailEnd/>
              </a:ln>
            </p:spPr>
            <p:txBody>
              <a:bodyPr/>
              <a:lstStyle/>
              <a:p>
                <a:pPr algn="ctr" eaLnBrk="0" hangingPunct="0">
                  <a:spcBef>
                    <a:spcPct val="50000"/>
                  </a:spcBef>
                </a:pPr>
                <a:r>
                  <a:rPr lang="fr-FR" altLang="ja-JP" sz="2400">
                    <a:solidFill>
                      <a:srgbClr val="F1FEF0"/>
                    </a:solidFill>
                    <a:ea typeface="ＭＳ Ｐゴシック" pitchFamily="34" charset="-128"/>
                  </a:rPr>
                  <a:t>Presentation of the 4 Plur. Appr. With examples</a:t>
                </a:r>
                <a:endParaRPr lang="fr-FR" altLang="ja-JP" sz="2400" i="1" u="sng">
                  <a:solidFill>
                    <a:srgbClr val="F1FEF0"/>
                  </a:solidFill>
                  <a:ea typeface="ＭＳ Ｐゴシック" pitchFamily="34" charset="-128"/>
                </a:endParaRPr>
              </a:p>
            </p:txBody>
          </p:sp>
          <p:sp>
            <p:nvSpPr>
              <p:cNvPr id="203801" name="AutoShape 22"/>
              <p:cNvSpPr>
                <a:spLocks noChangeArrowheads="1"/>
              </p:cNvSpPr>
              <p:nvPr/>
            </p:nvSpPr>
            <p:spPr bwMode="auto">
              <a:xfrm>
                <a:off x="0" y="2568"/>
                <a:ext cx="408" cy="363"/>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2</a:t>
                </a:r>
              </a:p>
            </p:txBody>
          </p:sp>
          <p:sp>
            <p:nvSpPr>
              <p:cNvPr id="203802" name="AutoShape 21"/>
              <p:cNvSpPr>
                <a:spLocks noChangeArrowheads="1"/>
              </p:cNvSpPr>
              <p:nvPr/>
            </p:nvSpPr>
            <p:spPr bwMode="auto">
              <a:xfrm>
                <a:off x="3832" y="2765"/>
                <a:ext cx="182" cy="181"/>
              </a:xfrm>
              <a:prstGeom prst="rightArrow">
                <a:avLst>
                  <a:gd name="adj1" fmla="val 35296"/>
                  <a:gd name="adj2" fmla="val 41110"/>
                </a:avLst>
              </a:prstGeom>
              <a:solidFill>
                <a:schemeClr val="accent2"/>
              </a:soli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grpSp>
        <p:sp>
          <p:nvSpPr>
            <p:cNvPr id="203797" name="AutoShape 21"/>
            <p:cNvSpPr>
              <a:spLocks noChangeArrowheads="1"/>
            </p:cNvSpPr>
            <p:nvPr/>
          </p:nvSpPr>
          <p:spPr bwMode="auto">
            <a:xfrm>
              <a:off x="2245" y="2750"/>
              <a:ext cx="182" cy="181"/>
            </a:xfrm>
            <a:prstGeom prst="rightArrow">
              <a:avLst>
                <a:gd name="adj1" fmla="val 35296"/>
                <a:gd name="adj2" fmla="val 41110"/>
              </a:avLst>
            </a:prstGeom>
            <a:solidFill>
              <a:schemeClr val="accent2"/>
            </a:soli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gr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fld id="{AC82003D-2BC9-459A-B8FA-502E6D4F0E33}" type="slidenum">
              <a:rPr lang="fr-FR" sz="1400"/>
              <a:pPr algn="r"/>
              <a:t>95</a:t>
            </a:fld>
            <a:endParaRPr lang="fr-FR" sz="1400"/>
          </a:p>
        </p:txBody>
      </p:sp>
      <p:sp>
        <p:nvSpPr>
          <p:cNvPr id="204802" name="Rectangle 2"/>
          <p:cNvSpPr>
            <a:spLocks noChangeArrowheads="1"/>
          </p:cNvSpPr>
          <p:nvPr/>
        </p:nvSpPr>
        <p:spPr bwMode="auto">
          <a:xfrm>
            <a:off x="0" y="0"/>
            <a:ext cx="9144000" cy="6858000"/>
          </a:xfrm>
          <a:prstGeom prst="rect">
            <a:avLst/>
          </a:prstGeom>
          <a:gradFill rotWithShape="1">
            <a:gsLst>
              <a:gs pos="0">
                <a:srgbClr val="E5BCB9"/>
              </a:gs>
              <a:gs pos="100000">
                <a:schemeClr val="accent1"/>
              </a:gs>
            </a:gsLst>
            <a:lin ang="5400000" scaled="1"/>
          </a:gra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sp>
        <p:nvSpPr>
          <p:cNvPr id="204803" name="Text Box 8"/>
          <p:cNvSpPr txBox="1">
            <a:spLocks noChangeArrowheads="1"/>
          </p:cNvSpPr>
          <p:nvPr/>
        </p:nvSpPr>
        <p:spPr bwMode="auto">
          <a:xfrm>
            <a:off x="611188" y="260350"/>
            <a:ext cx="1944687" cy="2881313"/>
          </a:xfrm>
          <a:prstGeom prst="rect">
            <a:avLst/>
          </a:prstGeom>
          <a:solidFill>
            <a:srgbClr val="006600"/>
          </a:solidFill>
          <a:ln w="12700">
            <a:solidFill>
              <a:schemeClr val="tx1"/>
            </a:solidFill>
            <a:miter lim="800000"/>
            <a:headEnd/>
            <a:tailEnd/>
          </a:ln>
        </p:spPr>
        <p:txBody>
          <a:bodyPr anchor="ctr"/>
          <a:lstStyle/>
          <a:p>
            <a:pPr algn="ctr" eaLnBrk="0" hangingPunct="0">
              <a:spcBef>
                <a:spcPct val="50000"/>
              </a:spcBef>
            </a:pPr>
            <a:r>
              <a:rPr lang="fr-FR" altLang="ja-JP" sz="2400">
                <a:solidFill>
                  <a:srgbClr val="F1FEF0"/>
                </a:solidFill>
                <a:ea typeface="ＭＳ Ｐゴシック" pitchFamily="34" charset="-128"/>
              </a:rPr>
              <a:t>Example of a teaching material </a:t>
            </a:r>
            <a:br>
              <a:rPr lang="fr-FR" altLang="ja-JP" sz="2400">
                <a:solidFill>
                  <a:srgbClr val="F1FEF0"/>
                </a:solidFill>
                <a:ea typeface="ＭＳ Ｐゴシック" pitchFamily="34" charset="-128"/>
              </a:rPr>
            </a:br>
            <a:r>
              <a:rPr lang="fr-FR" altLang="ja-JP" sz="2400">
                <a:solidFill>
                  <a:srgbClr val="F1FEF0"/>
                </a:solidFill>
                <a:ea typeface="ＭＳ Ｐゴシック" pitchFamily="34" charset="-128"/>
              </a:rPr>
              <a:t>Participants in the role of  learners!</a:t>
            </a:r>
          </a:p>
        </p:txBody>
      </p:sp>
      <p:sp>
        <p:nvSpPr>
          <p:cNvPr id="204804" name="Text Box 9"/>
          <p:cNvSpPr txBox="1">
            <a:spLocks noChangeArrowheads="1"/>
          </p:cNvSpPr>
          <p:nvPr/>
        </p:nvSpPr>
        <p:spPr bwMode="auto">
          <a:xfrm>
            <a:off x="6443663" y="909638"/>
            <a:ext cx="2449512" cy="2303462"/>
          </a:xfrm>
          <a:prstGeom prst="rect">
            <a:avLst/>
          </a:prstGeom>
          <a:solidFill>
            <a:srgbClr val="006600"/>
          </a:solidFill>
          <a:ln w="12700">
            <a:solidFill>
              <a:schemeClr val="tx1"/>
            </a:solidFill>
            <a:miter lim="800000"/>
            <a:headEnd/>
            <a:tailEnd/>
          </a:ln>
        </p:spPr>
        <p:txBody>
          <a:bodyPr/>
          <a:lstStyle/>
          <a:p>
            <a:pPr algn="ctr" eaLnBrk="0" hangingPunct="0">
              <a:spcBef>
                <a:spcPct val="50000"/>
              </a:spcBef>
            </a:pPr>
            <a:r>
              <a:rPr lang="fr-FR" altLang="ja-JP" sz="2400">
                <a:solidFill>
                  <a:srgbClr val="F1FEF0"/>
                </a:solidFill>
                <a:ea typeface="ＭＳ Ｐゴシック" pitchFamily="34" charset="-128"/>
              </a:rPr>
              <a:t>What kind of knowledge / attitudes / skills  can be developed by this material?</a:t>
            </a:r>
          </a:p>
        </p:txBody>
      </p:sp>
      <p:sp>
        <p:nvSpPr>
          <p:cNvPr id="204805" name="Text Box 10"/>
          <p:cNvSpPr txBox="1">
            <a:spLocks noChangeArrowheads="1"/>
          </p:cNvSpPr>
          <p:nvPr/>
        </p:nvSpPr>
        <p:spPr bwMode="auto">
          <a:xfrm>
            <a:off x="3186113" y="981075"/>
            <a:ext cx="3041650" cy="1714500"/>
          </a:xfrm>
          <a:prstGeom prst="rect">
            <a:avLst/>
          </a:prstGeom>
          <a:solidFill>
            <a:srgbClr val="006600"/>
          </a:solidFill>
          <a:ln w="12700">
            <a:solidFill>
              <a:schemeClr val="tx1"/>
            </a:solidFill>
            <a:miter lim="800000"/>
            <a:headEnd/>
            <a:tailEnd/>
          </a:ln>
        </p:spPr>
        <p:txBody>
          <a:bodyPr/>
          <a:lstStyle/>
          <a:p>
            <a:pPr algn="ctr" eaLnBrk="0" hangingPunct="0">
              <a:spcBef>
                <a:spcPct val="50000"/>
              </a:spcBef>
            </a:pPr>
            <a:r>
              <a:rPr lang="fr-FR" altLang="ja-JP" sz="2400" i="1">
                <a:solidFill>
                  <a:srgbClr val="F1FEF0"/>
                </a:solidFill>
                <a:ea typeface="ＭＳ Ｐゴシック" pitchFamily="34" charset="-128"/>
              </a:rPr>
              <a:t>Which procedures did they use ? (Answer : links between languages)</a:t>
            </a:r>
          </a:p>
        </p:txBody>
      </p:sp>
      <p:sp>
        <p:nvSpPr>
          <p:cNvPr id="204806" name="AutoShape 20"/>
          <p:cNvSpPr>
            <a:spLocks noChangeArrowheads="1"/>
          </p:cNvSpPr>
          <p:nvPr/>
        </p:nvSpPr>
        <p:spPr bwMode="auto">
          <a:xfrm>
            <a:off x="2771775" y="2781300"/>
            <a:ext cx="3168650" cy="431800"/>
          </a:xfrm>
          <a:prstGeom prst="rightArrow">
            <a:avLst>
              <a:gd name="adj1" fmla="val 35296"/>
              <a:gd name="adj2" fmla="val 84186"/>
            </a:avLst>
          </a:prstGeom>
          <a:solidFill>
            <a:srgbClr val="006600"/>
          </a:soli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sp>
        <p:nvSpPr>
          <p:cNvPr id="204807" name="AutoShape 21"/>
          <p:cNvSpPr>
            <a:spLocks noChangeArrowheads="1"/>
          </p:cNvSpPr>
          <p:nvPr/>
        </p:nvSpPr>
        <p:spPr bwMode="auto">
          <a:xfrm>
            <a:off x="2700338" y="981075"/>
            <a:ext cx="287337" cy="431800"/>
          </a:xfrm>
          <a:prstGeom prst="rightArrow">
            <a:avLst>
              <a:gd name="adj1" fmla="val 35296"/>
              <a:gd name="adj2" fmla="val 40884"/>
            </a:avLst>
          </a:prstGeom>
          <a:solidFill>
            <a:srgbClr val="006600"/>
          </a:soli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sp>
        <p:nvSpPr>
          <p:cNvPr id="204808" name="Text Box 9"/>
          <p:cNvSpPr txBox="1">
            <a:spLocks noChangeArrowheads="1"/>
          </p:cNvSpPr>
          <p:nvPr/>
        </p:nvSpPr>
        <p:spPr bwMode="auto">
          <a:xfrm>
            <a:off x="2700338" y="260350"/>
            <a:ext cx="6192837" cy="469900"/>
          </a:xfrm>
          <a:prstGeom prst="rect">
            <a:avLst/>
          </a:prstGeom>
          <a:solidFill>
            <a:srgbClr val="006600"/>
          </a:solidFill>
          <a:ln w="12700">
            <a:solidFill>
              <a:schemeClr val="tx1"/>
            </a:solidFill>
            <a:miter lim="800000"/>
            <a:headEnd/>
            <a:tailEnd/>
          </a:ln>
        </p:spPr>
        <p:txBody>
          <a:bodyPr>
            <a:spAutoFit/>
          </a:bodyPr>
          <a:lstStyle/>
          <a:p>
            <a:pPr algn="ctr" eaLnBrk="0" hangingPunct="0">
              <a:spcBef>
                <a:spcPct val="50000"/>
              </a:spcBef>
            </a:pPr>
            <a:r>
              <a:rPr lang="en-US" altLang="ja-JP" sz="2400">
                <a:solidFill>
                  <a:srgbClr val="F1FEF0"/>
                </a:solidFill>
                <a:ea typeface="ＭＳ Ｐゴシック" pitchFamily="34" charset="-128"/>
              </a:rPr>
              <a:t>Reflect</a:t>
            </a:r>
            <a:r>
              <a:rPr lang="fr-FR" altLang="ja-JP" sz="2400">
                <a:solidFill>
                  <a:srgbClr val="F1FEF0"/>
                </a:solidFill>
                <a:ea typeface="ＭＳ Ｐゴシック" pitchFamily="34" charset="-128"/>
              </a:rPr>
              <a:t>  on :</a:t>
            </a:r>
          </a:p>
        </p:txBody>
      </p:sp>
      <p:sp>
        <p:nvSpPr>
          <p:cNvPr id="204809" name="AutoShape 10"/>
          <p:cNvSpPr>
            <a:spLocks noChangeArrowheads="1"/>
          </p:cNvSpPr>
          <p:nvPr/>
        </p:nvSpPr>
        <p:spPr bwMode="auto">
          <a:xfrm>
            <a:off x="0" y="549275"/>
            <a:ext cx="647700" cy="576263"/>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t>
            </a:r>
          </a:p>
        </p:txBody>
      </p:sp>
      <p:sp>
        <p:nvSpPr>
          <p:cNvPr id="204810" name="AutoShape 11"/>
          <p:cNvSpPr>
            <a:spLocks noChangeArrowheads="1"/>
          </p:cNvSpPr>
          <p:nvPr/>
        </p:nvSpPr>
        <p:spPr bwMode="auto">
          <a:xfrm>
            <a:off x="2987675" y="1341438"/>
            <a:ext cx="647700" cy="576262"/>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a:t>
            </a:r>
          </a:p>
        </p:txBody>
      </p:sp>
      <p:sp>
        <p:nvSpPr>
          <p:cNvPr id="204811" name="AutoShape 12"/>
          <p:cNvSpPr>
            <a:spLocks noChangeArrowheads="1"/>
          </p:cNvSpPr>
          <p:nvPr/>
        </p:nvSpPr>
        <p:spPr bwMode="auto">
          <a:xfrm>
            <a:off x="6084888" y="2636838"/>
            <a:ext cx="647700" cy="576262"/>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1b</a:t>
            </a:r>
          </a:p>
        </p:txBody>
      </p:sp>
      <p:sp>
        <p:nvSpPr>
          <p:cNvPr id="204812" name="AutoShape 13"/>
          <p:cNvSpPr>
            <a:spLocks noChangeArrowheads="1"/>
          </p:cNvSpPr>
          <p:nvPr/>
        </p:nvSpPr>
        <p:spPr bwMode="auto">
          <a:xfrm>
            <a:off x="0" y="549275"/>
            <a:ext cx="647700" cy="576263"/>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t>
            </a:r>
          </a:p>
        </p:txBody>
      </p:sp>
      <p:sp>
        <p:nvSpPr>
          <p:cNvPr id="204813" name="AutoShape 14"/>
          <p:cNvSpPr>
            <a:spLocks noChangeArrowheads="1"/>
          </p:cNvSpPr>
          <p:nvPr/>
        </p:nvSpPr>
        <p:spPr bwMode="auto">
          <a:xfrm>
            <a:off x="2987675" y="1341438"/>
            <a:ext cx="647700" cy="576262"/>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a:t>
            </a:r>
          </a:p>
        </p:txBody>
      </p:sp>
      <p:sp>
        <p:nvSpPr>
          <p:cNvPr id="204814" name="AutoShape 15"/>
          <p:cNvSpPr>
            <a:spLocks noChangeArrowheads="1"/>
          </p:cNvSpPr>
          <p:nvPr/>
        </p:nvSpPr>
        <p:spPr bwMode="auto">
          <a:xfrm>
            <a:off x="6084888" y="2636838"/>
            <a:ext cx="647700" cy="576262"/>
          </a:xfrm>
          <a:prstGeom prst="hexagon">
            <a:avLst>
              <a:gd name="adj" fmla="val 28099"/>
              <a:gd name="vf" fmla="val 115470"/>
            </a:avLst>
          </a:prstGeom>
          <a:solidFill>
            <a:srgbClr val="99FF66"/>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1b</a:t>
            </a:r>
          </a:p>
        </p:txBody>
      </p:sp>
      <p:sp>
        <p:nvSpPr>
          <p:cNvPr id="204815" name="AutoShape 16"/>
          <p:cNvSpPr>
            <a:spLocks noChangeArrowheads="1"/>
          </p:cNvSpPr>
          <p:nvPr/>
        </p:nvSpPr>
        <p:spPr bwMode="auto">
          <a:xfrm>
            <a:off x="0" y="549275"/>
            <a:ext cx="647700" cy="576263"/>
          </a:xfrm>
          <a:prstGeom prst="hexagon">
            <a:avLst>
              <a:gd name="adj" fmla="val 28099"/>
              <a:gd name="vf" fmla="val 115470"/>
            </a:avLst>
          </a:prstGeom>
          <a:solidFill>
            <a:srgbClr val="99FF66"/>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t>
            </a:r>
          </a:p>
        </p:txBody>
      </p:sp>
      <p:sp>
        <p:nvSpPr>
          <p:cNvPr id="204816" name="AutoShape 17"/>
          <p:cNvSpPr>
            <a:spLocks noChangeArrowheads="1"/>
          </p:cNvSpPr>
          <p:nvPr/>
        </p:nvSpPr>
        <p:spPr bwMode="auto">
          <a:xfrm>
            <a:off x="2987675" y="1341438"/>
            <a:ext cx="647700" cy="576262"/>
          </a:xfrm>
          <a:prstGeom prst="hexagon">
            <a:avLst>
              <a:gd name="adj" fmla="val 28099"/>
              <a:gd name="vf" fmla="val 115470"/>
            </a:avLst>
          </a:prstGeom>
          <a:solidFill>
            <a:srgbClr val="99FF66"/>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1a</a:t>
            </a:r>
          </a:p>
        </p:txBody>
      </p:sp>
      <p:grpSp>
        <p:nvGrpSpPr>
          <p:cNvPr id="204817" name="Group 28"/>
          <p:cNvGrpSpPr>
            <a:grpSpLocks/>
          </p:cNvGrpSpPr>
          <p:nvPr/>
        </p:nvGrpSpPr>
        <p:grpSpPr bwMode="auto">
          <a:xfrm>
            <a:off x="250825" y="2708275"/>
            <a:ext cx="4321175" cy="1296988"/>
            <a:chOff x="158" y="1706"/>
            <a:chExt cx="2722" cy="817"/>
          </a:xfrm>
        </p:grpSpPr>
        <p:sp>
          <p:nvSpPr>
            <p:cNvPr id="204837" name="Line 29"/>
            <p:cNvSpPr>
              <a:spLocks noChangeShapeType="1"/>
            </p:cNvSpPr>
            <p:nvPr/>
          </p:nvSpPr>
          <p:spPr bwMode="auto">
            <a:xfrm flipH="1">
              <a:off x="158" y="2160"/>
              <a:ext cx="0" cy="363"/>
            </a:xfrm>
            <a:prstGeom prst="line">
              <a:avLst/>
            </a:prstGeom>
            <a:noFill/>
            <a:ln w="57150">
              <a:solidFill>
                <a:schemeClr val="accent2"/>
              </a:solidFill>
              <a:round/>
              <a:headEnd/>
              <a:tailEnd type="triangle" w="med" len="med"/>
            </a:ln>
          </p:spPr>
          <p:txBody>
            <a:bodyPr/>
            <a:lstStyle/>
            <a:p>
              <a:endParaRPr lang="fr-FR"/>
            </a:p>
          </p:txBody>
        </p:sp>
        <p:sp>
          <p:nvSpPr>
            <p:cNvPr id="204838" name="Line 30"/>
            <p:cNvSpPr>
              <a:spLocks noChangeShapeType="1"/>
            </p:cNvSpPr>
            <p:nvPr/>
          </p:nvSpPr>
          <p:spPr bwMode="auto">
            <a:xfrm>
              <a:off x="158" y="2160"/>
              <a:ext cx="2722" cy="0"/>
            </a:xfrm>
            <a:prstGeom prst="line">
              <a:avLst/>
            </a:prstGeom>
            <a:noFill/>
            <a:ln w="57150">
              <a:solidFill>
                <a:schemeClr val="accent2"/>
              </a:solidFill>
              <a:round/>
              <a:headEnd/>
              <a:tailEnd/>
            </a:ln>
          </p:spPr>
          <p:txBody>
            <a:bodyPr/>
            <a:lstStyle/>
            <a:p>
              <a:endParaRPr lang="fr-FR"/>
            </a:p>
          </p:txBody>
        </p:sp>
        <p:sp>
          <p:nvSpPr>
            <p:cNvPr id="204839" name="Line 31"/>
            <p:cNvSpPr>
              <a:spLocks noChangeShapeType="1"/>
            </p:cNvSpPr>
            <p:nvPr/>
          </p:nvSpPr>
          <p:spPr bwMode="auto">
            <a:xfrm>
              <a:off x="2880" y="1706"/>
              <a:ext cx="0" cy="454"/>
            </a:xfrm>
            <a:prstGeom prst="line">
              <a:avLst/>
            </a:prstGeom>
            <a:noFill/>
            <a:ln w="57150">
              <a:solidFill>
                <a:schemeClr val="accent2"/>
              </a:solidFill>
              <a:round/>
              <a:headEnd/>
              <a:tailEnd/>
            </a:ln>
          </p:spPr>
          <p:txBody>
            <a:bodyPr/>
            <a:lstStyle/>
            <a:p>
              <a:endParaRPr lang="fr-FR"/>
            </a:p>
          </p:txBody>
        </p:sp>
      </p:grpSp>
      <p:grpSp>
        <p:nvGrpSpPr>
          <p:cNvPr id="204818" name="Group 37"/>
          <p:cNvGrpSpPr>
            <a:grpSpLocks/>
          </p:cNvGrpSpPr>
          <p:nvPr/>
        </p:nvGrpSpPr>
        <p:grpSpPr bwMode="auto">
          <a:xfrm>
            <a:off x="468313" y="3221038"/>
            <a:ext cx="7272337" cy="2655887"/>
            <a:chOff x="295" y="1979"/>
            <a:chExt cx="4581" cy="1673"/>
          </a:xfrm>
        </p:grpSpPr>
        <p:sp>
          <p:nvSpPr>
            <p:cNvPr id="204834" name="Line 32"/>
            <p:cNvSpPr>
              <a:spLocks noChangeShapeType="1"/>
            </p:cNvSpPr>
            <p:nvPr/>
          </p:nvSpPr>
          <p:spPr bwMode="auto">
            <a:xfrm flipH="1">
              <a:off x="295" y="2296"/>
              <a:ext cx="0" cy="1356"/>
            </a:xfrm>
            <a:prstGeom prst="line">
              <a:avLst/>
            </a:prstGeom>
            <a:noFill/>
            <a:ln w="76200">
              <a:solidFill>
                <a:srgbClr val="663300"/>
              </a:solidFill>
              <a:round/>
              <a:headEnd/>
              <a:tailEnd type="triangle" w="med" len="med"/>
            </a:ln>
          </p:spPr>
          <p:txBody>
            <a:bodyPr/>
            <a:lstStyle/>
            <a:p>
              <a:endParaRPr lang="fr-FR"/>
            </a:p>
          </p:txBody>
        </p:sp>
        <p:sp>
          <p:nvSpPr>
            <p:cNvPr id="204835" name="Line 35"/>
            <p:cNvSpPr>
              <a:spLocks noChangeShapeType="1"/>
            </p:cNvSpPr>
            <p:nvPr/>
          </p:nvSpPr>
          <p:spPr bwMode="auto">
            <a:xfrm>
              <a:off x="295" y="2296"/>
              <a:ext cx="4581" cy="0"/>
            </a:xfrm>
            <a:prstGeom prst="line">
              <a:avLst/>
            </a:prstGeom>
            <a:noFill/>
            <a:ln w="76200">
              <a:solidFill>
                <a:srgbClr val="663300"/>
              </a:solidFill>
              <a:round/>
              <a:headEnd/>
              <a:tailEnd/>
            </a:ln>
          </p:spPr>
          <p:txBody>
            <a:bodyPr/>
            <a:lstStyle/>
            <a:p>
              <a:endParaRPr lang="fr-FR"/>
            </a:p>
          </p:txBody>
        </p:sp>
        <p:sp>
          <p:nvSpPr>
            <p:cNvPr id="204836" name="Line 36"/>
            <p:cNvSpPr>
              <a:spLocks noChangeShapeType="1"/>
            </p:cNvSpPr>
            <p:nvPr/>
          </p:nvSpPr>
          <p:spPr bwMode="auto">
            <a:xfrm>
              <a:off x="4876" y="1979"/>
              <a:ext cx="0" cy="317"/>
            </a:xfrm>
            <a:prstGeom prst="line">
              <a:avLst/>
            </a:prstGeom>
            <a:noFill/>
            <a:ln w="76200">
              <a:solidFill>
                <a:srgbClr val="663300"/>
              </a:solidFill>
              <a:round/>
              <a:headEnd/>
              <a:tailEnd/>
            </a:ln>
          </p:spPr>
          <p:txBody>
            <a:bodyPr/>
            <a:lstStyle/>
            <a:p>
              <a:endParaRPr lang="fr-FR"/>
            </a:p>
          </p:txBody>
        </p:sp>
      </p:grpSp>
      <p:sp>
        <p:nvSpPr>
          <p:cNvPr id="204819" name="Text Box 19">
            <a:hlinkClick r:id="rId2" action="ppaction://hlinksldjump"/>
          </p:cNvPr>
          <p:cNvSpPr txBox="1">
            <a:spLocks noChangeArrowheads="1"/>
          </p:cNvSpPr>
          <p:nvPr/>
        </p:nvSpPr>
        <p:spPr bwMode="auto">
          <a:xfrm>
            <a:off x="3708400" y="5473700"/>
            <a:ext cx="2881313" cy="1196975"/>
          </a:xfrm>
          <a:prstGeom prst="rect">
            <a:avLst/>
          </a:prstGeom>
          <a:solidFill>
            <a:srgbClr val="663300"/>
          </a:solidFill>
          <a:ln w="12700">
            <a:solidFill>
              <a:schemeClr val="tx1"/>
            </a:solidFill>
            <a:miter lim="800000"/>
            <a:headEnd/>
            <a:tailEnd/>
          </a:ln>
        </p:spPr>
        <p:txBody>
          <a:bodyPr/>
          <a:lstStyle/>
          <a:p>
            <a:pPr algn="ctr" eaLnBrk="0" hangingPunct="0">
              <a:spcBef>
                <a:spcPct val="50000"/>
              </a:spcBef>
            </a:pPr>
            <a:r>
              <a:rPr lang="fr-FR" altLang="ja-JP" sz="2400">
                <a:solidFill>
                  <a:srgbClr val="F1FEF0"/>
                </a:solidFill>
                <a:ea typeface="ＭＳ Ｐゴシック" pitchFamily="34" charset="-128"/>
              </a:rPr>
              <a:t>Search in Database </a:t>
            </a:r>
            <a:r>
              <a:rPr lang="fr-FR" altLang="ja-JP" sz="2400" i="1">
                <a:solidFill>
                  <a:srgbClr val="F1FEF0"/>
                </a:solidFill>
                <a:ea typeface="ＭＳ Ｐゴシック" pitchFamily="34" charset="-128"/>
              </a:rPr>
              <a:t>Online teaching materials</a:t>
            </a:r>
            <a:endParaRPr lang="fr-FR" altLang="ja-JP" sz="2400" i="1" u="sng">
              <a:solidFill>
                <a:srgbClr val="F1FEF0"/>
              </a:solidFill>
              <a:ea typeface="ＭＳ Ｐゴシック" pitchFamily="34" charset="-128"/>
            </a:endParaRPr>
          </a:p>
        </p:txBody>
      </p:sp>
      <p:sp>
        <p:nvSpPr>
          <p:cNvPr id="204820" name="Text Box 10">
            <a:hlinkClick r:id="rId3" action="ppaction://hlinksldjump"/>
          </p:cNvPr>
          <p:cNvSpPr txBox="1">
            <a:spLocks noChangeArrowheads="1"/>
          </p:cNvSpPr>
          <p:nvPr/>
        </p:nvSpPr>
        <p:spPr bwMode="auto">
          <a:xfrm>
            <a:off x="611188" y="5500688"/>
            <a:ext cx="2881312" cy="1169987"/>
          </a:xfrm>
          <a:prstGeom prst="rect">
            <a:avLst/>
          </a:prstGeom>
          <a:solidFill>
            <a:srgbClr val="663300"/>
          </a:solidFill>
          <a:ln w="12700">
            <a:solidFill>
              <a:schemeClr val="tx1"/>
            </a:solidFill>
            <a:miter lim="800000"/>
            <a:headEnd/>
            <a:tailEnd/>
          </a:ln>
        </p:spPr>
        <p:txBody>
          <a:bodyPr/>
          <a:lstStyle/>
          <a:p>
            <a:pPr algn="ctr" eaLnBrk="0" hangingPunct="0">
              <a:spcBef>
                <a:spcPct val="50000"/>
              </a:spcBef>
            </a:pPr>
            <a:r>
              <a:rPr lang="fr-FR" altLang="ja-JP" sz="2400" i="1">
                <a:solidFill>
                  <a:srgbClr val="F1FEF0"/>
                </a:solidFill>
                <a:ea typeface="ＭＳ Ｐゴシック" pitchFamily="34" charset="-128"/>
              </a:rPr>
              <a:t>FREPA –</a:t>
            </a:r>
            <a:r>
              <a:rPr lang="fr-FR" altLang="ja-JP" sz="2400">
                <a:solidFill>
                  <a:srgbClr val="F1FEF0"/>
                </a:solidFill>
                <a:ea typeface="ＭＳ Ｐゴシック" pitchFamily="34" charset="-128"/>
              </a:rPr>
              <a:t> </a:t>
            </a:r>
            <a:r>
              <a:rPr lang="fr-FR" altLang="ja-JP" sz="2400" i="1">
                <a:solidFill>
                  <a:srgbClr val="F1FEF0"/>
                </a:solidFill>
                <a:ea typeface="ＭＳ Ｐゴシック" pitchFamily="34" charset="-128"/>
              </a:rPr>
              <a:t>Competences and Resources</a:t>
            </a:r>
          </a:p>
        </p:txBody>
      </p:sp>
      <p:sp>
        <p:nvSpPr>
          <p:cNvPr id="204821" name="AutoShape 27"/>
          <p:cNvSpPr>
            <a:spLocks noChangeArrowheads="1"/>
          </p:cNvSpPr>
          <p:nvPr/>
        </p:nvSpPr>
        <p:spPr bwMode="auto">
          <a:xfrm>
            <a:off x="0" y="5824538"/>
            <a:ext cx="647700" cy="576262"/>
          </a:xfrm>
          <a:prstGeom prst="hexagon">
            <a:avLst>
              <a:gd name="adj" fmla="val 28099"/>
              <a:gd name="vf" fmla="val 115470"/>
            </a:avLst>
          </a:prstGeom>
          <a:solidFill>
            <a:srgbClr val="CC9900"/>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3</a:t>
            </a:r>
          </a:p>
        </p:txBody>
      </p:sp>
      <p:sp>
        <p:nvSpPr>
          <p:cNvPr id="204822" name="AutoShape 21"/>
          <p:cNvSpPr>
            <a:spLocks noChangeArrowheads="1"/>
          </p:cNvSpPr>
          <p:nvPr/>
        </p:nvSpPr>
        <p:spPr bwMode="auto">
          <a:xfrm>
            <a:off x="3419475" y="6021388"/>
            <a:ext cx="288925" cy="287337"/>
          </a:xfrm>
          <a:prstGeom prst="rightArrow">
            <a:avLst>
              <a:gd name="adj1" fmla="val 35296"/>
              <a:gd name="adj2" fmla="val 41110"/>
            </a:avLst>
          </a:prstGeom>
          <a:solidFill>
            <a:srgbClr val="663300"/>
          </a:soli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grpSp>
        <p:nvGrpSpPr>
          <p:cNvPr id="204823" name="Group 49"/>
          <p:cNvGrpSpPr>
            <a:grpSpLocks/>
          </p:cNvGrpSpPr>
          <p:nvPr/>
        </p:nvGrpSpPr>
        <p:grpSpPr bwMode="auto">
          <a:xfrm>
            <a:off x="0" y="3884613"/>
            <a:ext cx="8820150" cy="1200150"/>
            <a:chOff x="0" y="2447"/>
            <a:chExt cx="5556" cy="756"/>
          </a:xfrm>
        </p:grpSpPr>
        <p:grpSp>
          <p:nvGrpSpPr>
            <p:cNvPr id="204827" name="Group 48"/>
            <p:cNvGrpSpPr>
              <a:grpSpLocks/>
            </p:cNvGrpSpPr>
            <p:nvPr/>
          </p:nvGrpSpPr>
          <p:grpSpPr bwMode="auto">
            <a:xfrm>
              <a:off x="0" y="2447"/>
              <a:ext cx="5556" cy="756"/>
              <a:chOff x="0" y="2447"/>
              <a:chExt cx="5556" cy="756"/>
            </a:xfrm>
          </p:grpSpPr>
          <p:sp>
            <p:nvSpPr>
              <p:cNvPr id="204829" name="Text Box 10"/>
              <p:cNvSpPr txBox="1">
                <a:spLocks noChangeArrowheads="1"/>
              </p:cNvSpPr>
              <p:nvPr/>
            </p:nvSpPr>
            <p:spPr bwMode="auto">
              <a:xfrm>
                <a:off x="385" y="2447"/>
                <a:ext cx="1905" cy="756"/>
              </a:xfrm>
              <a:prstGeom prst="rect">
                <a:avLst/>
              </a:prstGeom>
              <a:solidFill>
                <a:schemeClr val="accent2"/>
              </a:solidFill>
              <a:ln w="12700">
                <a:solidFill>
                  <a:schemeClr val="tx1"/>
                </a:solidFill>
                <a:miter lim="800000"/>
                <a:headEnd/>
                <a:tailEnd/>
              </a:ln>
            </p:spPr>
            <p:txBody>
              <a:bodyPr/>
              <a:lstStyle/>
              <a:p>
                <a:pPr algn="ctr" eaLnBrk="0" hangingPunct="0">
                  <a:spcBef>
                    <a:spcPct val="50000"/>
                  </a:spcBef>
                </a:pPr>
                <a:r>
                  <a:rPr lang="fr-FR" altLang="ja-JP" sz="2400">
                    <a:solidFill>
                      <a:srgbClr val="F1FEF0"/>
                    </a:solidFill>
                    <a:ea typeface="ＭＳ Ｐゴシック" pitchFamily="34" charset="-128"/>
                  </a:rPr>
                  <a:t>Definition : </a:t>
                </a:r>
                <a:r>
                  <a:rPr lang="fr-FR" altLang="ja-JP" sz="2400" i="1">
                    <a:solidFill>
                      <a:srgbClr val="F1FEF0"/>
                    </a:solidFill>
                    <a:ea typeface="ＭＳ Ｐゴシック" pitchFamily="34" charset="-128"/>
                  </a:rPr>
                  <a:t>Plurilin-gual and pluricultural Competence</a:t>
                </a:r>
                <a:endParaRPr lang="fr-FR" altLang="ja-JP" sz="2400" i="1" u="sng">
                  <a:solidFill>
                    <a:srgbClr val="F1FEF0"/>
                  </a:solidFill>
                  <a:ea typeface="ＭＳ Ｐゴシック" pitchFamily="34" charset="-128"/>
                </a:endParaRPr>
              </a:p>
            </p:txBody>
          </p:sp>
          <p:sp>
            <p:nvSpPr>
              <p:cNvPr id="204830" name="Text Box 10"/>
              <p:cNvSpPr txBox="1">
                <a:spLocks noChangeArrowheads="1"/>
              </p:cNvSpPr>
              <p:nvPr/>
            </p:nvSpPr>
            <p:spPr bwMode="auto">
              <a:xfrm>
                <a:off x="2381" y="2447"/>
                <a:ext cx="1497" cy="756"/>
              </a:xfrm>
              <a:prstGeom prst="rect">
                <a:avLst/>
              </a:prstGeom>
              <a:solidFill>
                <a:schemeClr val="accent2"/>
              </a:solidFill>
              <a:ln w="12700">
                <a:solidFill>
                  <a:schemeClr val="tx1"/>
                </a:solidFill>
                <a:miter lim="800000"/>
                <a:headEnd/>
                <a:tailEnd/>
              </a:ln>
            </p:spPr>
            <p:txBody>
              <a:bodyPr/>
              <a:lstStyle/>
              <a:p>
                <a:pPr algn="ctr" eaLnBrk="0" hangingPunct="0">
                  <a:spcBef>
                    <a:spcPct val="50000"/>
                  </a:spcBef>
                </a:pPr>
                <a:r>
                  <a:rPr lang="fr-FR" altLang="ja-JP" sz="2400">
                    <a:solidFill>
                      <a:srgbClr val="F1FEF0"/>
                    </a:solidFill>
                    <a:ea typeface="ＭＳ Ｐゴシック" pitchFamily="34" charset="-128"/>
                  </a:rPr>
                  <a:t>Definition : </a:t>
                </a:r>
                <a:r>
                  <a:rPr lang="fr-FR" altLang="ja-JP" sz="2400" i="1">
                    <a:solidFill>
                      <a:srgbClr val="F1FEF0"/>
                    </a:solidFill>
                    <a:ea typeface="ＭＳ Ｐゴシック" pitchFamily="34" charset="-128"/>
                  </a:rPr>
                  <a:t>Pluralistic Approaches </a:t>
                </a:r>
                <a:endParaRPr lang="fr-FR" altLang="ja-JP" sz="2400" i="1" u="sng">
                  <a:solidFill>
                    <a:srgbClr val="F1FEF0"/>
                  </a:solidFill>
                  <a:ea typeface="ＭＳ Ｐゴシック" pitchFamily="34" charset="-128"/>
                </a:endParaRPr>
              </a:p>
            </p:txBody>
          </p:sp>
          <p:sp>
            <p:nvSpPr>
              <p:cNvPr id="204831" name="Text Box 10"/>
              <p:cNvSpPr txBox="1">
                <a:spLocks noChangeArrowheads="1"/>
              </p:cNvSpPr>
              <p:nvPr/>
            </p:nvSpPr>
            <p:spPr bwMode="auto">
              <a:xfrm>
                <a:off x="3969" y="2447"/>
                <a:ext cx="1587" cy="756"/>
              </a:xfrm>
              <a:prstGeom prst="rect">
                <a:avLst/>
              </a:prstGeom>
              <a:solidFill>
                <a:schemeClr val="accent2"/>
              </a:solidFill>
              <a:ln w="12700">
                <a:solidFill>
                  <a:schemeClr val="tx1"/>
                </a:solidFill>
                <a:miter lim="800000"/>
                <a:headEnd/>
                <a:tailEnd/>
              </a:ln>
            </p:spPr>
            <p:txBody>
              <a:bodyPr/>
              <a:lstStyle/>
              <a:p>
                <a:pPr algn="ctr" eaLnBrk="0" hangingPunct="0">
                  <a:spcBef>
                    <a:spcPct val="50000"/>
                  </a:spcBef>
                </a:pPr>
                <a:r>
                  <a:rPr lang="fr-FR" altLang="ja-JP" sz="2400">
                    <a:solidFill>
                      <a:srgbClr val="F1FEF0"/>
                    </a:solidFill>
                    <a:ea typeface="ＭＳ Ｐゴシック" pitchFamily="34" charset="-128"/>
                  </a:rPr>
                  <a:t>Presentation of the 4 Plur. Appr. With examples</a:t>
                </a:r>
                <a:endParaRPr lang="fr-FR" altLang="ja-JP" sz="2400" i="1" u="sng">
                  <a:solidFill>
                    <a:srgbClr val="F1FEF0"/>
                  </a:solidFill>
                  <a:ea typeface="ＭＳ Ｐゴシック" pitchFamily="34" charset="-128"/>
                </a:endParaRPr>
              </a:p>
            </p:txBody>
          </p:sp>
          <p:sp>
            <p:nvSpPr>
              <p:cNvPr id="204832" name="AutoShape 22"/>
              <p:cNvSpPr>
                <a:spLocks noChangeArrowheads="1"/>
              </p:cNvSpPr>
              <p:nvPr/>
            </p:nvSpPr>
            <p:spPr bwMode="auto">
              <a:xfrm>
                <a:off x="0" y="2568"/>
                <a:ext cx="408" cy="363"/>
              </a:xfrm>
              <a:prstGeom prst="hexagon">
                <a:avLst>
                  <a:gd name="adj" fmla="val 28099"/>
                  <a:gd name="vf" fmla="val 115470"/>
                </a:avLst>
              </a:prstGeom>
              <a:solidFill>
                <a:schemeClr val="accent1"/>
              </a:solidFill>
              <a:ln w="9525">
                <a:solidFill>
                  <a:schemeClr val="tx1"/>
                </a:solidFill>
                <a:miter lim="800000"/>
                <a:headEnd/>
                <a:tailEnd/>
              </a:ln>
            </p:spPr>
            <p:txBody>
              <a:bodyPr wrap="none" anchor="ctr"/>
              <a:lstStyle/>
              <a:p>
                <a:pPr algn="ctr" eaLnBrk="0" hangingPunct="0"/>
                <a:r>
                  <a:rPr lang="fr-FR" altLang="ja-JP" sz="2800" b="1">
                    <a:ea typeface="ＭＳ Ｐゴシック" pitchFamily="34" charset="-128"/>
                  </a:rPr>
                  <a:t>2</a:t>
                </a:r>
              </a:p>
            </p:txBody>
          </p:sp>
          <p:sp>
            <p:nvSpPr>
              <p:cNvPr id="204833" name="AutoShape 21"/>
              <p:cNvSpPr>
                <a:spLocks noChangeArrowheads="1"/>
              </p:cNvSpPr>
              <p:nvPr/>
            </p:nvSpPr>
            <p:spPr bwMode="auto">
              <a:xfrm>
                <a:off x="3832" y="2765"/>
                <a:ext cx="182" cy="181"/>
              </a:xfrm>
              <a:prstGeom prst="rightArrow">
                <a:avLst>
                  <a:gd name="adj1" fmla="val 35296"/>
                  <a:gd name="adj2" fmla="val 41110"/>
                </a:avLst>
              </a:prstGeom>
              <a:solidFill>
                <a:schemeClr val="accent2"/>
              </a:soli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grpSp>
        <p:sp>
          <p:nvSpPr>
            <p:cNvPr id="204828" name="AutoShape 21"/>
            <p:cNvSpPr>
              <a:spLocks noChangeArrowheads="1"/>
            </p:cNvSpPr>
            <p:nvPr/>
          </p:nvSpPr>
          <p:spPr bwMode="auto">
            <a:xfrm>
              <a:off x="2245" y="2750"/>
              <a:ext cx="182" cy="181"/>
            </a:xfrm>
            <a:prstGeom prst="rightArrow">
              <a:avLst>
                <a:gd name="adj1" fmla="val 35296"/>
                <a:gd name="adj2" fmla="val 41110"/>
              </a:avLst>
            </a:prstGeom>
            <a:solidFill>
              <a:schemeClr val="accent2"/>
            </a:solidFill>
            <a:ln w="9525">
              <a:solidFill>
                <a:schemeClr val="tx1"/>
              </a:solidFill>
              <a:miter lim="800000"/>
              <a:headEnd/>
              <a:tailEnd/>
            </a:ln>
          </p:spPr>
          <p:txBody>
            <a:bodyPr wrap="none" anchor="ctr"/>
            <a:lstStyle/>
            <a:p>
              <a:pPr eaLnBrk="0" hangingPunct="0"/>
              <a:endParaRPr lang="de-AT" altLang="ja-JP">
                <a:ea typeface="ＭＳ Ｐゴシック" pitchFamily="34" charset="-128"/>
              </a:endParaRPr>
            </a:p>
          </p:txBody>
        </p:sp>
      </p:grpSp>
      <p:sp>
        <p:nvSpPr>
          <p:cNvPr id="204824" name="AutoShape 52"/>
          <p:cNvSpPr>
            <a:spLocks noChangeArrowheads="1"/>
          </p:cNvSpPr>
          <p:nvPr/>
        </p:nvSpPr>
        <p:spPr bwMode="auto">
          <a:xfrm>
            <a:off x="1908175" y="5157788"/>
            <a:ext cx="3671888" cy="287337"/>
          </a:xfrm>
          <a:prstGeom prst="wedgeRectCallout">
            <a:avLst>
              <a:gd name="adj1" fmla="val -33356"/>
              <a:gd name="adj2" fmla="val 399171"/>
            </a:avLst>
          </a:prstGeom>
          <a:noFill/>
          <a:ln w="38100">
            <a:solidFill>
              <a:srgbClr val="FF0000"/>
            </a:solidFill>
            <a:miter lim="800000"/>
            <a:headEnd/>
            <a:tailEnd/>
          </a:ln>
        </p:spPr>
        <p:txBody>
          <a:bodyPr/>
          <a:lstStyle/>
          <a:p>
            <a:pPr eaLnBrk="0" hangingPunct="0">
              <a:spcBef>
                <a:spcPct val="50000"/>
              </a:spcBef>
            </a:pPr>
            <a:r>
              <a:rPr lang="fr-FR" altLang="ja-JP" b="1">
                <a:ea typeface="ＭＳ Ｐゴシック" pitchFamily="34" charset="-128"/>
              </a:rPr>
              <a:t>Knowledge, attitudes, skills</a:t>
            </a:r>
            <a:endParaRPr lang="fr-FR" altLang="ja-JP">
              <a:ea typeface="ＭＳ Ｐゴシック" pitchFamily="34" charset="-128"/>
            </a:endParaRPr>
          </a:p>
        </p:txBody>
      </p:sp>
      <p:pic>
        <p:nvPicPr>
          <p:cNvPr id="204825" name="Picture 3"/>
          <p:cNvPicPr>
            <a:picLocks noChangeAspect="1" noChangeArrowheads="1"/>
          </p:cNvPicPr>
          <p:nvPr/>
        </p:nvPicPr>
        <p:blipFill>
          <a:blip r:embed="rId4"/>
          <a:srcRect/>
          <a:stretch>
            <a:fillRect/>
          </a:stretch>
        </p:blipFill>
        <p:spPr bwMode="auto">
          <a:xfrm>
            <a:off x="6804025" y="5295900"/>
            <a:ext cx="661988" cy="1562100"/>
          </a:xfrm>
          <a:prstGeom prst="rect">
            <a:avLst/>
          </a:prstGeom>
          <a:noFill/>
          <a:ln w="9525">
            <a:noFill/>
            <a:round/>
            <a:headEnd/>
            <a:tailEnd/>
          </a:ln>
        </p:spPr>
      </p:pic>
      <p:sp>
        <p:nvSpPr>
          <p:cNvPr id="204826" name="AutoShape 8"/>
          <p:cNvSpPr>
            <a:spLocks noChangeArrowheads="1"/>
          </p:cNvSpPr>
          <p:nvPr/>
        </p:nvSpPr>
        <p:spPr bwMode="auto">
          <a:xfrm flipH="1">
            <a:off x="7559675" y="5300663"/>
            <a:ext cx="1584325" cy="649287"/>
          </a:xfrm>
          <a:prstGeom prst="wedgeEllipseCallout">
            <a:avLst>
              <a:gd name="adj1" fmla="val 76250"/>
              <a:gd name="adj2" fmla="val 17236"/>
            </a:avLst>
          </a:prstGeom>
          <a:solidFill>
            <a:schemeClr val="accent1"/>
          </a:solidFill>
          <a:ln w="9525">
            <a:solidFill>
              <a:schemeClr val="tx1"/>
            </a:solidFill>
            <a:miter lim="800000"/>
            <a:headEnd/>
            <a:tailEnd/>
          </a:ln>
        </p:spPr>
        <p:txBody>
          <a:bodyPr/>
          <a:lstStyle/>
          <a:p>
            <a:pPr algn="ctr" eaLnBrk="0" hangingPunct="0"/>
            <a:r>
              <a:rPr lang="en-US" sz="2400" b="1"/>
              <a:t>Bye!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825" name="Group 4"/>
          <p:cNvGrpSpPr>
            <a:grpSpLocks/>
          </p:cNvGrpSpPr>
          <p:nvPr/>
        </p:nvGrpSpPr>
        <p:grpSpPr bwMode="auto">
          <a:xfrm>
            <a:off x="34925" y="0"/>
            <a:ext cx="1728788" cy="1858963"/>
            <a:chOff x="4195" y="981"/>
            <a:chExt cx="1452" cy="1481"/>
          </a:xfrm>
        </p:grpSpPr>
        <p:pic>
          <p:nvPicPr>
            <p:cNvPr id="205827" name="Picture 5"/>
            <p:cNvPicPr>
              <a:picLocks noChangeAspect="1" noChangeArrowheads="1"/>
            </p:cNvPicPr>
            <p:nvPr/>
          </p:nvPicPr>
          <p:blipFill>
            <a:blip r:embed="rId2"/>
            <a:srcRect/>
            <a:stretch>
              <a:fillRect/>
            </a:stretch>
          </p:blipFill>
          <p:spPr bwMode="auto">
            <a:xfrm>
              <a:off x="4424" y="981"/>
              <a:ext cx="1045" cy="1089"/>
            </a:xfrm>
            <a:prstGeom prst="rect">
              <a:avLst/>
            </a:prstGeom>
            <a:noFill/>
            <a:ln w="9525">
              <a:noFill/>
              <a:round/>
              <a:headEnd/>
              <a:tailEnd/>
            </a:ln>
          </p:spPr>
        </p:pic>
        <p:sp>
          <p:nvSpPr>
            <p:cNvPr id="205828" name="Text Box 6"/>
            <p:cNvSpPr txBox="1">
              <a:spLocks noChangeArrowheads="1"/>
            </p:cNvSpPr>
            <p:nvPr/>
          </p:nvSpPr>
          <p:spPr bwMode="auto">
            <a:xfrm>
              <a:off x="4195" y="2039"/>
              <a:ext cx="1452" cy="423"/>
            </a:xfrm>
            <a:prstGeom prst="rect">
              <a:avLst/>
            </a:prstGeom>
            <a:solidFill>
              <a:srgbClr val="DFE2FD"/>
            </a:solidFill>
            <a:ln w="12700">
              <a:solidFill>
                <a:schemeClr val="tx1"/>
              </a:solidFill>
              <a:miter lim="800000"/>
              <a:headEnd/>
              <a:tailEnd/>
            </a:ln>
          </p:spPr>
          <p:txBody>
            <a:bodyPr>
              <a:spAutoFit/>
            </a:bodyPr>
            <a:lstStyle/>
            <a:p>
              <a:pPr algn="ctr" eaLnBrk="0" hangingPunct="0"/>
              <a:r>
                <a:rPr lang="fr-FR" sz="1400" b="1"/>
                <a:t>Professor PhD Uhu</a:t>
              </a:r>
              <a:endParaRPr lang="en-US"/>
            </a:p>
          </p:txBody>
        </p:sp>
      </p:grpSp>
      <p:sp>
        <p:nvSpPr>
          <p:cNvPr id="205826" name="AutoShape 7"/>
          <p:cNvSpPr>
            <a:spLocks noChangeArrowheads="1"/>
          </p:cNvSpPr>
          <p:nvPr/>
        </p:nvSpPr>
        <p:spPr bwMode="auto">
          <a:xfrm>
            <a:off x="1295400" y="260350"/>
            <a:ext cx="7597775" cy="6408738"/>
          </a:xfrm>
          <a:prstGeom prst="wedgeRoundRectCallout">
            <a:avLst>
              <a:gd name="adj1" fmla="val -52278"/>
              <a:gd name="adj2" fmla="val -43042"/>
              <a:gd name="adj3" fmla="val 16667"/>
            </a:avLst>
          </a:prstGeom>
          <a:solidFill>
            <a:srgbClr val="FFFFCC"/>
          </a:solidFill>
          <a:ln w="9525">
            <a:solidFill>
              <a:schemeClr val="tx1"/>
            </a:solidFill>
            <a:miter lim="800000"/>
            <a:headEnd/>
            <a:tailEnd/>
          </a:ln>
        </p:spPr>
        <p:txBody>
          <a:bodyPr/>
          <a:lstStyle/>
          <a:p>
            <a:pPr algn="ctr" eaLnBrk="0" hangingPunct="0"/>
            <a:r>
              <a:rPr lang="en-US" sz="2800" b="1"/>
              <a:t>References</a:t>
            </a:r>
            <a:endParaRPr lang="en-US" sz="2400" b="1"/>
          </a:p>
          <a:p>
            <a:pPr eaLnBrk="0" hangingPunct="0">
              <a:spcAft>
                <a:spcPct val="35000"/>
              </a:spcAft>
            </a:pPr>
            <a:endParaRPr lang="en-US" sz="2000" b="1"/>
          </a:p>
          <a:p>
            <a:pPr eaLnBrk="0" hangingPunct="0">
              <a:spcAft>
                <a:spcPct val="35000"/>
              </a:spcAft>
            </a:pPr>
            <a:r>
              <a:rPr lang="en-US" sz="2000" b="1"/>
              <a:t>- Beacco, J.-C. &amp; Byram, M. (2007). </a:t>
            </a:r>
            <a:r>
              <a:rPr lang="en-US" sz="2000" b="1" i="1"/>
              <a:t>From linguistic diversity to plurilingual education: Guide for the development of language education policies in Europe. Strasbourg, Council of Europe</a:t>
            </a:r>
            <a:r>
              <a:rPr lang="en-US" sz="2000" b="1"/>
              <a:t>. </a:t>
            </a:r>
            <a:r>
              <a:rPr lang="en-US" sz="2000" b="1">
                <a:hlinkClick r:id="rId3"/>
              </a:rPr>
              <a:t>http://www.coe.int/t/dg4/linguistic/Source/Guide_Main_Beacco2007_EN.doc</a:t>
            </a:r>
            <a:r>
              <a:rPr lang="en-US" sz="2000" b="1"/>
              <a:t>.</a:t>
            </a:r>
          </a:p>
          <a:p>
            <a:pPr eaLnBrk="0" hangingPunct="0">
              <a:spcAft>
                <a:spcPct val="35000"/>
              </a:spcAft>
            </a:pPr>
            <a:r>
              <a:rPr lang="en-US" sz="2000" b="1"/>
              <a:t>- Beacco, J.-C. et al. (2010). </a:t>
            </a:r>
            <a:r>
              <a:rPr lang="en-US" sz="2000" b="1" i="1"/>
              <a:t>Guide for the development and implementation of curricula for plurilingual and intercultural education</a:t>
            </a:r>
            <a:r>
              <a:rPr lang="en-US" sz="2000" b="1"/>
              <a:t>. Strasbourg, Council of Europe. </a:t>
            </a:r>
            <a:r>
              <a:rPr lang="en-US" sz="2000" b="1">
                <a:hlinkClick r:id="rId4"/>
              </a:rPr>
              <a:t>http://www.coe.int/t/dg4/linguistic/ListDocs_Geneva2010.asp</a:t>
            </a:r>
            <a:endParaRPr lang="en-US" sz="2000" b="1"/>
          </a:p>
          <a:p>
            <a:pPr eaLnBrk="0" hangingPunct="0">
              <a:spcAft>
                <a:spcPct val="35000"/>
              </a:spcAft>
            </a:pPr>
            <a:r>
              <a:rPr lang="en-GB" sz="2000" b="1"/>
              <a:t>- Herdina, P. &amp; Jessner, U. (2002) . </a:t>
            </a:r>
            <a:r>
              <a:rPr lang="en-GB" sz="2000" b="1" i="1"/>
              <a:t>A Dynamic Model of Multilingualism. Perspectives of Change in Psycholinguistics</a:t>
            </a:r>
            <a:r>
              <a:rPr lang="en-GB" sz="2000" b="1"/>
              <a:t>. Clevedon, Multilingual Matters</a:t>
            </a:r>
            <a:r>
              <a:rPr lang="fr-FR" sz="2000"/>
              <a:t> </a:t>
            </a:r>
            <a:endParaRPr lang="en-US" sz="2400" b="1"/>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rganigramme hiérarchique">
  <a:themeElements>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ganigramme hiérarchiq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rganigramme hiérarchiq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ganigramme hiérarchiq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ganigramme hiérarchiq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ganigramme hiérarchiq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ganigramme hiérarchiq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ganigramme hiérarchiq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ganigramme hiérarchiq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ganigramme hiérarchiq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ganigramme hiérarchiq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ganigramme hiérarchiq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ganigramme hiérarchiq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ganigramme hiérarchiq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Société</Template>
  <TotalTime>986</TotalTime>
  <Words>5984</Words>
  <Application>Microsoft Office PowerPoint</Application>
  <PresentationFormat>Affichage à l'écran (4:3)</PresentationFormat>
  <Paragraphs>967</Paragraphs>
  <Slides>96</Slides>
  <Notes>89</Notes>
  <HiddenSlides>0</HiddenSlides>
  <MMClips>0</MMClips>
  <ScaleCrop>false</ScaleCrop>
  <HeadingPairs>
    <vt:vector size="6" baseType="variant">
      <vt:variant>
        <vt:lpstr>Polices utilisées</vt:lpstr>
      </vt:variant>
      <vt:variant>
        <vt:i4>3</vt:i4>
      </vt:variant>
      <vt:variant>
        <vt:lpstr>Modèle de conception</vt:lpstr>
      </vt:variant>
      <vt:variant>
        <vt:i4>1</vt:i4>
      </vt:variant>
      <vt:variant>
        <vt:lpstr>Titres des diapositives</vt:lpstr>
      </vt:variant>
      <vt:variant>
        <vt:i4>96</vt:i4>
      </vt:variant>
    </vt:vector>
  </HeadingPairs>
  <TitlesOfParts>
    <vt:vector size="100" baseType="lpstr">
      <vt:lpstr>Arial</vt:lpstr>
      <vt:lpstr>Times New Roman</vt:lpstr>
      <vt:lpstr>ＭＳ Ｐゴシック</vt:lpstr>
      <vt:lpstr>Organigramme hiérarchique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lpstr>Diapositive 89</vt:lpstr>
      <vt:lpstr>Diapositive 90</vt:lpstr>
      <vt:lpstr>Diapositive 91</vt:lpstr>
      <vt:lpstr>Diapositive 92</vt:lpstr>
      <vt:lpstr>Diapositive 93</vt:lpstr>
      <vt:lpstr>Diapositive 94</vt:lpstr>
      <vt:lpstr>Diapositive 95</vt:lpstr>
      <vt:lpstr>Diapositive 96</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Michel</dc:creator>
  <cp:lastModifiedBy>Mich</cp:lastModifiedBy>
  <cp:revision>632</cp:revision>
  <cp:lastPrinted>1601-01-01T00:00:00Z</cp:lastPrinted>
  <dcterms:created xsi:type="dcterms:W3CDTF">2011-09-27T12:17:23Z</dcterms:created>
  <dcterms:modified xsi:type="dcterms:W3CDTF">2013-08-10T08:16:27Z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6</vt:i4>
  </property>
</Properties>
</file>