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24" r:id="rId2"/>
    <p:sldId id="464" r:id="rId3"/>
    <p:sldId id="556" r:id="rId4"/>
    <p:sldId id="552" r:id="rId5"/>
    <p:sldId id="551" r:id="rId6"/>
    <p:sldId id="550" r:id="rId7"/>
    <p:sldId id="549" r:id="rId8"/>
    <p:sldId id="548" r:id="rId9"/>
  </p:sldIdLst>
  <p:sldSz cx="9144000" cy="6858000" type="screen4x3"/>
  <p:notesSz cx="6796088" cy="9925050"/>
  <p:defaultTextStyle>
    <a:defPPr>
      <a:defRPr lang="en-GB"/>
    </a:defPPr>
    <a:lvl1pPr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1pPr>
    <a:lvl2pPr marL="4572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2pPr>
    <a:lvl3pPr marL="9144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3pPr>
    <a:lvl4pPr marL="13716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4pPr>
    <a:lvl5pPr marL="18288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DejaVu Sans" pitchFamily="34" charset="0"/>
        <a:cs typeface="DejaVu Sans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33CC"/>
    <a:srgbClr val="FFCCCC"/>
    <a:srgbClr val="FFCCFF"/>
    <a:srgbClr val="FF0000"/>
    <a:srgbClr val="336600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224" y="4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1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B9F81C62-BEC6-4B32-A986-A0AD3112DC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074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6875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080" rIns="92520" bIns="4608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altLang="fr-F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51275" y="0"/>
            <a:ext cx="2936875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080" rIns="92520" bIns="4608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altLang="fr-FR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54588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7522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080" rIns="9252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smtClean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080" rIns="92520" bIns="4608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altLang="fr-FR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080" rIns="92520" bIns="4608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7D4C4C69-3D05-4C0E-8FC0-E8F4F87EBBBA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827374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BE55B1-7820-4587-AD01-9DBA9F4983B4}" type="slidenum">
              <a:rPr lang="en-GB" altLang="fr-FR"/>
              <a:pPr/>
              <a:t>1</a:t>
            </a:fld>
            <a:endParaRPr lang="en-GB" altLang="fr-FR"/>
          </a:p>
        </p:txBody>
      </p:sp>
      <p:sp>
        <p:nvSpPr>
          <p:cNvPr id="665602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656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  <a:ln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07272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179A64-D692-4EF7-9585-A9F746251B1A}" type="slidenum">
              <a:rPr lang="en-GB" altLang="fr-FR"/>
              <a:pPr/>
              <a:t>2</a:t>
            </a:fld>
            <a:endParaRPr lang="en-GB" altLang="fr-FR"/>
          </a:p>
        </p:txBody>
      </p:sp>
      <p:sp>
        <p:nvSpPr>
          <p:cNvPr id="400386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B58B0DFB-697E-42B6-B789-9C468DA25BD4}" type="slidenum">
              <a:rPr lang="en-GB" altLang="fr-FR" sz="1200"/>
              <a:pPr algn="r">
                <a:lnSpc>
                  <a:spcPct val="100000"/>
                </a:lnSpc>
              </a:pPr>
              <a:t>2</a:t>
            </a:fld>
            <a:endParaRPr lang="en-GB" altLang="fr-FR" sz="1200"/>
          </a:p>
        </p:txBody>
      </p:sp>
      <p:sp>
        <p:nvSpPr>
          <p:cNvPr id="400387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400388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73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C61D3E-ACBE-475D-B2DC-29A515F9E1E1}" type="slidenum">
              <a:rPr lang="en-GB" altLang="fr-FR"/>
              <a:pPr/>
              <a:t>3</a:t>
            </a:fld>
            <a:endParaRPr lang="en-GB" altLang="fr-FR"/>
          </a:p>
        </p:txBody>
      </p:sp>
      <p:sp>
        <p:nvSpPr>
          <p:cNvPr id="723970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A95FFB7F-9093-4788-B79F-BBDEE5B590E2}" type="slidenum">
              <a:rPr lang="en-GB" altLang="fr-FR" sz="1200"/>
              <a:pPr algn="r">
                <a:lnSpc>
                  <a:spcPct val="100000"/>
                </a:lnSpc>
              </a:pPr>
              <a:t>3</a:t>
            </a:fld>
            <a:endParaRPr lang="en-GB" altLang="fr-FR" sz="1200"/>
          </a:p>
        </p:txBody>
      </p:sp>
      <p:sp>
        <p:nvSpPr>
          <p:cNvPr id="723971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23972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5659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1C23FE-3FCB-4387-A428-BB7B5F285877}" type="slidenum">
              <a:rPr lang="en-GB" altLang="fr-FR"/>
              <a:pPr/>
              <a:t>4</a:t>
            </a:fld>
            <a:endParaRPr lang="en-GB" altLang="fr-FR"/>
          </a:p>
        </p:txBody>
      </p:sp>
      <p:sp>
        <p:nvSpPr>
          <p:cNvPr id="716802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D99FE078-1805-4FA7-BFAE-CB9CCD09865B}" type="slidenum">
              <a:rPr lang="en-GB" altLang="fr-FR" sz="1200"/>
              <a:pPr algn="r">
                <a:lnSpc>
                  <a:spcPct val="100000"/>
                </a:lnSpc>
              </a:pPr>
              <a:t>4</a:t>
            </a:fld>
            <a:endParaRPr lang="en-GB" altLang="fr-FR" sz="1200"/>
          </a:p>
        </p:txBody>
      </p:sp>
      <p:sp>
        <p:nvSpPr>
          <p:cNvPr id="716803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6804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7404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95E8A5-E9EF-464D-B3E4-81CBBABFCA8C}" type="slidenum">
              <a:rPr lang="en-GB" altLang="fr-FR"/>
              <a:pPr/>
              <a:t>5</a:t>
            </a:fld>
            <a:endParaRPr lang="en-GB" altLang="fr-FR"/>
          </a:p>
        </p:txBody>
      </p:sp>
      <p:sp>
        <p:nvSpPr>
          <p:cNvPr id="714754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CF0029AC-27A5-4616-BAD5-43DAFB4171BF}" type="slidenum">
              <a:rPr lang="en-GB" altLang="fr-FR" sz="1200"/>
              <a:pPr algn="r">
                <a:lnSpc>
                  <a:spcPct val="100000"/>
                </a:lnSpc>
              </a:pPr>
              <a:t>5</a:t>
            </a:fld>
            <a:endParaRPr lang="en-GB" altLang="fr-FR" sz="1200"/>
          </a:p>
        </p:txBody>
      </p:sp>
      <p:sp>
        <p:nvSpPr>
          <p:cNvPr id="714755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4756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34432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2AEE58-A3C1-4A9F-AB1F-4661F1755B5A}" type="slidenum">
              <a:rPr lang="en-GB" altLang="fr-FR"/>
              <a:pPr/>
              <a:t>6</a:t>
            </a:fld>
            <a:endParaRPr lang="en-GB" altLang="fr-FR"/>
          </a:p>
        </p:txBody>
      </p:sp>
      <p:sp>
        <p:nvSpPr>
          <p:cNvPr id="712706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5964B9D5-643E-4212-BC9D-6E313536484C}" type="slidenum">
              <a:rPr lang="en-GB" altLang="fr-FR" sz="1200"/>
              <a:pPr algn="r">
                <a:lnSpc>
                  <a:spcPct val="100000"/>
                </a:lnSpc>
              </a:pPr>
              <a:t>6</a:t>
            </a:fld>
            <a:endParaRPr lang="en-GB" altLang="fr-FR" sz="1200"/>
          </a:p>
        </p:txBody>
      </p:sp>
      <p:sp>
        <p:nvSpPr>
          <p:cNvPr id="712707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2708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77420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30790D-699C-4E78-B686-F441B8BF2750}" type="slidenum">
              <a:rPr lang="en-GB" altLang="fr-FR"/>
              <a:pPr/>
              <a:t>7</a:t>
            </a:fld>
            <a:endParaRPr lang="en-GB" altLang="fr-FR"/>
          </a:p>
        </p:txBody>
      </p:sp>
      <p:sp>
        <p:nvSpPr>
          <p:cNvPr id="710658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64353B5E-01A0-41A6-B168-AE24CCE1812F}" type="slidenum">
              <a:rPr lang="en-GB" altLang="fr-FR" sz="1200"/>
              <a:pPr algn="r">
                <a:lnSpc>
                  <a:spcPct val="100000"/>
                </a:lnSpc>
              </a:pPr>
              <a:t>7</a:t>
            </a:fld>
            <a:endParaRPr lang="en-GB" altLang="fr-FR" sz="1200"/>
          </a:p>
        </p:txBody>
      </p:sp>
      <p:sp>
        <p:nvSpPr>
          <p:cNvPr id="710659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0660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01698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0AC0D-0823-4994-8782-3C1F3E1DC0DD}" type="slidenum">
              <a:rPr lang="en-GB" altLang="fr-FR"/>
              <a:pPr/>
              <a:t>8</a:t>
            </a:fld>
            <a:endParaRPr lang="en-GB" altLang="fr-FR"/>
          </a:p>
        </p:txBody>
      </p:sp>
      <p:sp>
        <p:nvSpPr>
          <p:cNvPr id="708610" name="Rectangle 12"/>
          <p:cNvSpPr txBox="1">
            <a:spLocks noGrp="1" noChangeArrowheads="1"/>
          </p:cNvSpPr>
          <p:nvPr/>
        </p:nvSpPr>
        <p:spPr bwMode="auto">
          <a:xfrm>
            <a:off x="3851275" y="9429750"/>
            <a:ext cx="2936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520" tIns="46080" rIns="9252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C0560BDC-C250-4F28-9805-BB4F66FFB989}" type="slidenum">
              <a:rPr lang="en-GB" altLang="fr-FR" sz="1200"/>
              <a:pPr algn="r">
                <a:lnSpc>
                  <a:spcPct val="100000"/>
                </a:lnSpc>
              </a:pPr>
              <a:t>8</a:t>
            </a:fld>
            <a:endParaRPr lang="en-GB" altLang="fr-FR" sz="1200"/>
          </a:p>
        </p:txBody>
      </p:sp>
      <p:sp>
        <p:nvSpPr>
          <p:cNvPr id="708611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08612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6812" cy="4464050"/>
          </a:xfrm>
          <a:noFill/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49781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9AB1F1-F0C6-4A68-96D8-38028E019D70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955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BA681F-07F5-45FE-8D59-526B6F931DAF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16497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08750" y="463550"/>
            <a:ext cx="1939925" cy="575151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0550" cy="575151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E37488-9A76-4573-AF48-C6BB9C0ED942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96623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2875" cy="14255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895475" cy="447675"/>
          </a:xfrm>
        </p:spPr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6075" cy="447675"/>
          </a:xfrm>
        </p:spPr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895475" cy="447675"/>
          </a:xfrm>
        </p:spPr>
        <p:txBody>
          <a:bodyPr/>
          <a:lstStyle>
            <a:lvl1pPr>
              <a:defRPr/>
            </a:lvl1pPr>
          </a:lstStyle>
          <a:p>
            <a:fld id="{C190835D-45A7-47AD-A15A-90B912F9B24F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86852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E56642-B42F-4743-AC9D-9FBDAAEC0AB0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8834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7C5A07-DDEF-4071-957F-9B31AAFA4EC6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6067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5238" cy="42338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981200"/>
            <a:ext cx="3805237" cy="42338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AFE76D-AE81-44E7-AE97-0AD602F68A5B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60454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1372A8-5969-4628-8C99-8F14B7C0D6F1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6060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6CB1ABB-895E-49DA-98C0-901927D8EA56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01121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6C2152D-D5E0-40A9-9EB9-0C63E5BE4688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4213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40CF81F-B35E-4210-8B61-A758C8B89243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43316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901CEF-F310-419B-BBC5-940A0B5361F5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76931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2875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2875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8954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 alt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60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54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821FBEF5-5346-4146-ACFD-18D919798EA6}" type="slidenum">
              <a:rPr lang="en-GB" altLang="fr-FR"/>
              <a:pPr/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2pPr>
      <a:lvl3pPr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3pPr>
      <a:lvl4pPr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4pPr>
      <a:lvl5pPr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5pPr>
      <a:lvl6pPr marL="4572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6pPr>
      <a:lvl7pPr marL="9144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7pPr>
      <a:lvl8pPr marL="13716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8pPr>
      <a:lvl9pPr marL="18288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DejaVu Sans" pitchFamily="34" charset="0"/>
          <a:cs typeface="DejaVu Sans" pitchFamily="34" charset="0"/>
        </a:defRPr>
      </a:lvl9pPr>
    </p:titleStyle>
    <p:bodyStyle>
      <a:lvl1pPr marL="333375" indent="-333375" algn="l" defTabSz="449263" rtl="0" fontAlgn="base">
        <a:lnSpc>
          <a:spcPct val="74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3425" indent="-276225" algn="l" defTabSz="449263" rtl="0" fontAlgn="base">
        <a:lnSpc>
          <a:spcPct val="74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74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arap.ecml.at/LinkClick.aspx?fileticket=w8KTu2dmbAU%3d&amp;tabid=2667&amp;language=fr-F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96975"/>
            <a:ext cx="8324850" cy="2519363"/>
          </a:xfrm>
          <a:solidFill>
            <a:srgbClr val="CCCC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r-FR" sz="4000" dirty="0" smtClean="0">
                <a:latin typeface="DejaVu Sans" pitchFamily="34" charset="0"/>
                <a:cs typeface="Times New Roman" panose="02020603050405020304" pitchFamily="18" charset="0"/>
              </a:rPr>
              <a:t>Utiliser les </a:t>
            </a:r>
            <a:r>
              <a:rPr lang="en-GB" altLang="fr-FR" sz="4000" dirty="0" err="1" smtClean="0">
                <a:latin typeface="DejaVu Sans" pitchFamily="34" charset="0"/>
                <a:cs typeface="Times New Roman" panose="02020603050405020304" pitchFamily="18" charset="0"/>
              </a:rPr>
              <a:t>outils</a:t>
            </a:r>
            <a:r>
              <a:rPr lang="en-GB" altLang="fr-FR" sz="4000" dirty="0" smtClean="0">
                <a:latin typeface="DejaVu Sans" pitchFamily="34" charset="0"/>
                <a:cs typeface="Times New Roman" panose="02020603050405020304" pitchFamily="18" charset="0"/>
              </a:rPr>
              <a:t> du CARAP avec des </a:t>
            </a:r>
            <a:r>
              <a:rPr lang="en-GB" altLang="fr-FR" sz="4000" dirty="0" err="1" smtClean="0">
                <a:latin typeface="DejaVu Sans" pitchFamily="34" charset="0"/>
                <a:cs typeface="Times New Roman" panose="02020603050405020304" pitchFamily="18" charset="0"/>
              </a:rPr>
              <a:t>matériaux</a:t>
            </a:r>
            <a:r>
              <a:rPr lang="en-GB" altLang="fr-FR" sz="4000" dirty="0" smtClean="0">
                <a:latin typeface="DejaVu Sans" pitchFamily="34" charset="0"/>
                <a:cs typeface="Times New Roman" panose="02020603050405020304" pitchFamily="18" charset="0"/>
              </a:rPr>
              <a:t> de </a:t>
            </a:r>
            <a:r>
              <a:rPr lang="en-GB" altLang="fr-FR" sz="4000" dirty="0" err="1" smtClean="0">
                <a:latin typeface="DejaVu Sans" pitchFamily="34" charset="0"/>
                <a:cs typeface="Times New Roman" panose="02020603050405020304" pitchFamily="18" charset="0"/>
              </a:rPr>
              <a:t>didactique</a:t>
            </a:r>
            <a:r>
              <a:rPr lang="en-GB" altLang="fr-FR" sz="4000" dirty="0" smtClean="0">
                <a:latin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fr-FR" sz="4000" dirty="0" err="1" smtClean="0">
                <a:latin typeface="DejaVu Sans" pitchFamily="34" charset="0"/>
                <a:cs typeface="Times New Roman" panose="02020603050405020304" pitchFamily="18" charset="0"/>
              </a:rPr>
              <a:t>intégrée</a:t>
            </a:r>
            <a:endParaRPr lang="en-GB" altLang="fr-FR" sz="4000" dirty="0">
              <a:latin typeface="DejaVu Sans" pitchFamily="34" charset="0"/>
              <a:cs typeface="Times New Roman" panose="02020603050405020304" pitchFamily="18" charset="0"/>
            </a:endParaRPr>
          </a:p>
        </p:txBody>
      </p:sp>
      <p:sp>
        <p:nvSpPr>
          <p:cNvPr id="664579" name="Text Box 3" descr="Papier recyclé"/>
          <p:cNvSpPr txBox="1">
            <a:spLocks noChangeArrowheads="1"/>
          </p:cNvSpPr>
          <p:nvPr/>
        </p:nvSpPr>
        <p:spPr bwMode="auto">
          <a:xfrm>
            <a:off x="395288" y="5013325"/>
            <a:ext cx="8353425" cy="1028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fr-FR" altLang="fr-FR" sz="2800" b="1" dirty="0" smtClean="0">
                <a:solidFill>
                  <a:srgbClr val="990000"/>
                </a:solidFill>
              </a:rPr>
              <a:t>Anna Schröder-</a:t>
            </a:r>
            <a:r>
              <a:rPr lang="fr-FR" altLang="fr-FR" sz="2800" b="1" dirty="0" err="1" smtClean="0">
                <a:solidFill>
                  <a:srgbClr val="990000"/>
                </a:solidFill>
              </a:rPr>
              <a:t>Sura</a:t>
            </a:r>
            <a:r>
              <a:rPr lang="fr-FR" altLang="fr-FR" sz="2800" b="1" dirty="0" smtClean="0">
                <a:solidFill>
                  <a:srgbClr val="990000"/>
                </a:solidFill>
              </a:rPr>
              <a:t> &amp; Michel Candelier </a:t>
            </a:r>
            <a:endParaRPr lang="fr-FR" altLang="fr-FR" sz="2800" b="1" dirty="0">
              <a:solidFill>
                <a:srgbClr val="990000"/>
              </a:solidFill>
            </a:endParaRPr>
          </a:p>
          <a:p>
            <a:pPr algn="ctr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fr-FR" altLang="fr-FR" sz="2800" b="1" dirty="0" smtClean="0">
                <a:solidFill>
                  <a:srgbClr val="990000"/>
                </a:solidFill>
              </a:rPr>
              <a:t>2015</a:t>
            </a:r>
            <a:endParaRPr lang="fr-FR" altLang="fr-FR" sz="28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6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8" grpId="0" animBg="1"/>
      <p:bldP spid="6645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 sz="2000">
              <a:solidFill>
                <a:schemeClr val="bg1"/>
              </a:solidFill>
            </a:endParaRPr>
          </a:p>
        </p:txBody>
      </p:sp>
      <p:sp>
        <p:nvSpPr>
          <p:cNvPr id="399363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Examiner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</a:p>
        </p:txBody>
      </p:sp>
      <p:sp>
        <p:nvSpPr>
          <p:cNvPr id="529413" name="Text Box 5"/>
          <p:cNvSpPr txBox="1">
            <a:spLocks noChangeArrowheads="1"/>
          </p:cNvSpPr>
          <p:nvPr/>
        </p:nvSpPr>
        <p:spPr bwMode="auto">
          <a:xfrm>
            <a:off x="1258888" y="2698027"/>
            <a:ext cx="669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intégrée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414" name="Text Box 6"/>
          <p:cNvSpPr txBox="1">
            <a:spLocks noChangeArrowheads="1"/>
          </p:cNvSpPr>
          <p:nvPr/>
        </p:nvSpPr>
        <p:spPr bwMode="auto">
          <a:xfrm>
            <a:off x="1189038" y="5085184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l‘outil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Le CARAP – Les ressources au fil </a:t>
            </a:r>
            <a:b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des apprentissages</a:t>
            </a:r>
            <a:endParaRPr lang="en-GB" altLang="fr-F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415" name="Text Box 7"/>
          <p:cNvSpPr txBox="1">
            <a:spLocks noChangeArrowheads="1"/>
          </p:cNvSpPr>
          <p:nvPr/>
        </p:nvSpPr>
        <p:spPr bwMode="auto">
          <a:xfrm>
            <a:off x="1187450" y="4077072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Trouver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CARAP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descripteurs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correspondent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Sav, S-E et S-F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imaginés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416" name="Text Box 8"/>
          <p:cNvSpPr txBox="1">
            <a:spLocks noChangeArrowheads="1"/>
          </p:cNvSpPr>
          <p:nvPr/>
        </p:nvSpPr>
        <p:spPr bwMode="auto">
          <a:xfrm>
            <a:off x="1187450" y="335699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demander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savoirs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savoir-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savoir-faire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qu’elle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aide à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développer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187450" y="583560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Rechercher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d‘autres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</a:t>
            </a:r>
            <a:b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de-DE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70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0011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7BF98926-DD6D-4631-83D7-8FDC03B2FCB4}" type="slidenum">
              <a:rPr lang="fr-FR" altLang="fr-FR" sz="20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fr-FR" altLang="fr-FR" sz="20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29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29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29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29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3" grpId="0"/>
      <p:bldP spid="529414" grpId="0"/>
      <p:bldP spid="529415" grpId="0"/>
      <p:bldP spid="52941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22947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 smtClean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722949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6990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E53C65D1-0C71-4296-8E02-CAF8A4ADF649}" type="slidenum">
              <a:rPr lang="fr-FR" altLang="fr-FR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lang="fr-FR" altLang="fr-FR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2950" name="Rectangle 6"/>
          <p:cNvSpPr>
            <a:spLocks noChangeArrowheads="1"/>
          </p:cNvSpPr>
          <p:nvPr/>
        </p:nvSpPr>
        <p:spPr bwMode="auto">
          <a:xfrm>
            <a:off x="1187450" y="2636912"/>
            <a:ext cx="6767513" cy="3960738"/>
          </a:xfrm>
          <a:prstGeom prst="rect">
            <a:avLst/>
          </a:prstGeom>
          <a:solidFill>
            <a:srgbClr val="DDDDDD"/>
          </a:solidFill>
          <a:ln w="2844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sz="2000" b="1" dirty="0" smtClean="0">
                <a:solidFill>
                  <a:srgbClr val="990000"/>
                </a:solidFill>
              </a:rPr>
              <a:t>Rendez vous dans la rubrique </a:t>
            </a:r>
            <a:r>
              <a:rPr lang="fr-FR" altLang="fr-FR" sz="2000" b="1" i="1" dirty="0" smtClean="0">
                <a:solidFill>
                  <a:srgbClr val="990000"/>
                </a:solidFill>
              </a:rPr>
              <a:t>Matériaux didactiques</a:t>
            </a:r>
            <a:r>
              <a:rPr lang="fr-FR" altLang="fr-FR" sz="2000" b="1" dirty="0" smtClean="0">
                <a:solidFill>
                  <a:srgbClr val="990000"/>
                </a:solidFill>
              </a:rPr>
              <a:t> du site. </a:t>
            </a:r>
            <a:r>
              <a:rPr lang="fr-FR" altLang="fr-FR" sz="1800" b="1" dirty="0" smtClean="0">
                <a:solidFill>
                  <a:srgbClr val="990000"/>
                </a:solidFill>
              </a:rPr>
              <a:t/>
            </a:r>
            <a:br>
              <a:rPr lang="fr-FR" altLang="fr-FR" sz="1800" b="1" dirty="0" smtClean="0">
                <a:solidFill>
                  <a:srgbClr val="990000"/>
                </a:solidFill>
              </a:rPr>
            </a:br>
            <a:r>
              <a:rPr lang="fr-FR" altLang="fr-FR" sz="1800" b="1" dirty="0" smtClean="0">
                <a:solidFill>
                  <a:srgbClr val="990000"/>
                </a:solidFill>
              </a:rPr>
              <a:t>Pour trouver le matériel plus rapidement, vous pouvez entrer l’approche (</a:t>
            </a:r>
            <a:r>
              <a:rPr lang="fr-FR" altLang="fr-FR" sz="1800" b="1" i="1" dirty="0" smtClean="0">
                <a:solidFill>
                  <a:srgbClr val="990000"/>
                </a:solidFill>
              </a:rPr>
              <a:t>Didactique intégrée</a:t>
            </a:r>
            <a:r>
              <a:rPr lang="fr-FR" altLang="fr-FR" sz="1800" b="1" dirty="0" smtClean="0">
                <a:solidFill>
                  <a:srgbClr val="990000"/>
                </a:solidFill>
              </a:rPr>
              <a:t>) et le niveau (</a:t>
            </a:r>
            <a:r>
              <a:rPr lang="fr-FR" altLang="fr-FR" sz="1800" b="1" i="1" dirty="0" smtClean="0">
                <a:solidFill>
                  <a:srgbClr val="990000"/>
                </a:solidFill>
              </a:rPr>
              <a:t>Secondaire 1</a:t>
            </a:r>
            <a:r>
              <a:rPr lang="fr-FR" altLang="fr-FR" sz="1800" b="1" dirty="0" smtClean="0">
                <a:solidFill>
                  <a:srgbClr val="990000"/>
                </a:solidFill>
              </a:rPr>
              <a:t>). </a:t>
            </a:r>
            <a:br>
              <a:rPr lang="fr-FR" altLang="fr-FR" sz="1800" b="1" dirty="0" smtClean="0">
                <a:solidFill>
                  <a:srgbClr val="990000"/>
                </a:solidFill>
              </a:rPr>
            </a:br>
            <a:r>
              <a:rPr lang="fr-FR" altLang="fr-FR" sz="1800" b="1" dirty="0" smtClean="0">
                <a:solidFill>
                  <a:srgbClr val="990000"/>
                </a:solidFill>
              </a:rPr>
              <a:t>Quand vous aurez repéré la fiche, cliquez </a:t>
            </a:r>
            <a:br>
              <a:rPr lang="fr-FR" altLang="fr-FR" sz="1800" b="1" dirty="0" smtClean="0">
                <a:solidFill>
                  <a:srgbClr val="990000"/>
                </a:solidFill>
              </a:rPr>
            </a:br>
            <a:r>
              <a:rPr lang="fr-FR" altLang="fr-FR" sz="1800" b="1" dirty="0" smtClean="0">
                <a:solidFill>
                  <a:srgbClr val="990000"/>
                </a:solidFill>
              </a:rPr>
              <a:t>sur </a:t>
            </a:r>
            <a:r>
              <a:rPr lang="fr-FR" altLang="fr-FR" sz="1800" b="1" i="1" dirty="0" smtClean="0">
                <a:solidFill>
                  <a:srgbClr val="990000"/>
                </a:solidFill>
              </a:rPr>
              <a:t>Voir les détails </a:t>
            </a:r>
            <a:r>
              <a:rPr lang="fr-FR" altLang="fr-FR" sz="1800" b="1" dirty="0" smtClean="0">
                <a:solidFill>
                  <a:srgbClr val="990000"/>
                </a:solidFill>
              </a:rPr>
              <a:t>pour la voir en entier.</a:t>
            </a:r>
            <a:endParaRPr lang="fr-FR" altLang="fr-FR" sz="1800" b="1" dirty="0">
              <a:solidFill>
                <a:srgbClr val="990000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sz="2000" b="1" dirty="0" smtClean="0">
                <a:solidFill>
                  <a:schemeClr val="accent2">
                    <a:lumMod val="50000"/>
                  </a:schemeClr>
                </a:solidFill>
              </a:rPr>
              <a:t>Commencez par télécharger et examiner l’activité (en allemand ou en traduction française) </a:t>
            </a:r>
            <a:br>
              <a:rPr lang="fr-FR" altLang="fr-FR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altLang="fr-FR" sz="1800" b="1" dirty="0" smtClean="0">
                <a:solidFill>
                  <a:srgbClr val="990000"/>
                </a:solidFill>
              </a:rPr>
              <a:t>(= fichiers </a:t>
            </a:r>
            <a:r>
              <a:rPr lang="fr-FR" altLang="fr-FR" sz="1800" b="1" dirty="0" err="1">
                <a:solidFill>
                  <a:srgbClr val="990000"/>
                </a:solidFill>
              </a:rPr>
              <a:t>pdf</a:t>
            </a:r>
            <a:r>
              <a:rPr lang="fr-FR" altLang="fr-FR" sz="1800" b="1" dirty="0">
                <a:solidFill>
                  <a:srgbClr val="990000"/>
                </a:solidFill>
              </a:rPr>
              <a:t> en bas de la fiche)</a:t>
            </a: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sz="2000" b="1" dirty="0" smtClean="0">
                <a:solidFill>
                  <a:schemeClr val="accent2">
                    <a:lumMod val="50000"/>
                  </a:schemeClr>
                </a:solidFill>
              </a:rPr>
              <a:t>Puis examinez soigneusement la fiche, et tout particulièrement les descripteurs… </a:t>
            </a:r>
            <a:br>
              <a:rPr lang="fr-FR" altLang="fr-FR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altLang="fr-FR" sz="2000" b="1" dirty="0" smtClean="0">
                <a:solidFill>
                  <a:schemeClr val="accent2">
                    <a:lumMod val="50000"/>
                  </a:schemeClr>
                </a:solidFill>
              </a:rPr>
              <a:t>ça peut toujours servir pour la suite!</a:t>
            </a: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sz="1800" b="1" dirty="0">
                <a:solidFill>
                  <a:srgbClr val="990000"/>
                </a:solidFill>
              </a:rPr>
              <a:t>(</a:t>
            </a:r>
            <a:r>
              <a:rPr lang="fr-FR" altLang="fr-FR" sz="1800" b="1" dirty="0" smtClean="0">
                <a:solidFill>
                  <a:srgbClr val="990000"/>
                </a:solidFill>
              </a:rPr>
              <a:t>NB: quand vous laissez le pointeur de votre souris sur un numéro de descripteur, le libellé du descripteur apparait!  )</a:t>
            </a:r>
            <a:endParaRPr lang="fr-FR" altLang="fr-FR" sz="1800" b="1" dirty="0">
              <a:solidFill>
                <a:srgbClr val="990000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endParaRPr lang="en-GB" altLang="fr-FR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Examiner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5779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 smtClean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715786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6990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0EA0D179-B1AE-459E-B39C-844925BA7282}" type="slidenum">
              <a:rPr lang="fr-FR" altLang="fr-FR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lang="fr-FR" altLang="fr-FR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Examiner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258888" y="2698027"/>
            <a:ext cx="669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intégrée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187450" y="4005064"/>
            <a:ext cx="6767513" cy="1368152"/>
            <a:chOff x="1187450" y="3779040"/>
            <a:chExt cx="6767513" cy="1368152"/>
          </a:xfrm>
        </p:grpSpPr>
        <p:sp>
          <p:nvSpPr>
            <p:cNvPr id="715787" name="Rectangle 11"/>
            <p:cNvSpPr>
              <a:spLocks noChangeArrowheads="1"/>
            </p:cNvSpPr>
            <p:nvPr/>
          </p:nvSpPr>
          <p:spPr bwMode="auto">
            <a:xfrm>
              <a:off x="1187450" y="3779040"/>
              <a:ext cx="6767513" cy="1368152"/>
            </a:xfrm>
            <a:prstGeom prst="rect">
              <a:avLst/>
            </a:prstGeom>
            <a:solidFill>
              <a:srgbClr val="DDDDDD"/>
            </a:solidFill>
            <a:ln w="2844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5pPr>
              <a:lvl6pPr defTabSz="449263" fontAlgn="base">
                <a:lnSpc>
                  <a:spcPct val="7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6pPr>
              <a:lvl7pPr defTabSz="449263" fontAlgn="base">
                <a:lnSpc>
                  <a:spcPct val="7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7pPr>
              <a:lvl8pPr defTabSz="449263" fontAlgn="base">
                <a:lnSpc>
                  <a:spcPct val="7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8pPr>
              <a:lvl9pPr defTabSz="449263" fontAlgn="base">
                <a:lnSpc>
                  <a:spcPct val="7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buClr>
                  <a:srgbClr val="990000"/>
                </a:buClr>
              </a:pPr>
              <a:r>
                <a:rPr lang="fr-FR" altLang="fr-FR" b="1" dirty="0" smtClean="0">
                  <a:solidFill>
                    <a:schemeClr val="accent2"/>
                  </a:solidFill>
                </a:rPr>
                <a:t>Lisez l’activité:</a:t>
              </a:r>
              <a:r>
                <a:rPr lang="fr-FR" altLang="fr-FR" sz="2000" b="1" dirty="0">
                  <a:solidFill>
                    <a:srgbClr val="990000"/>
                  </a:solidFill>
                </a:rPr>
                <a:t/>
              </a:r>
              <a:br>
                <a:rPr lang="fr-FR" altLang="fr-FR" sz="2000" b="1" dirty="0">
                  <a:solidFill>
                    <a:srgbClr val="990000"/>
                  </a:solidFill>
                </a:rPr>
              </a:br>
              <a:r>
                <a:rPr lang="fr-FR" altLang="fr-FR" sz="2000" b="1" i="1" dirty="0" smtClean="0">
                  <a:solidFill>
                    <a:srgbClr val="0066FF"/>
                  </a:solidFill>
                </a:rPr>
                <a:t/>
              </a:r>
              <a:br>
                <a:rPr lang="fr-FR" altLang="fr-FR" sz="2000" b="1" i="1" dirty="0" smtClean="0">
                  <a:solidFill>
                    <a:srgbClr val="0066FF"/>
                  </a:solidFill>
                </a:rPr>
              </a:br>
              <a:r>
                <a:rPr lang="fr-FR" altLang="fr-FR" sz="1800" b="1" dirty="0" smtClean="0">
                  <a:solidFill>
                    <a:srgbClr val="FF0000"/>
                  </a:solidFill>
                </a:rPr>
                <a:t>(cliquez, ou cherchez là au dessous du présent PowerPoint)</a:t>
              </a:r>
            </a:p>
            <a:p>
              <a:pPr algn="ctr">
                <a:lnSpc>
                  <a:spcPct val="100000"/>
                </a:lnSpc>
                <a:buClr>
                  <a:srgbClr val="990000"/>
                </a:buClr>
              </a:pPr>
              <a:r>
                <a:rPr lang="fr-FR" altLang="fr-FR" sz="1800" b="1" dirty="0" smtClean="0">
                  <a:solidFill>
                    <a:srgbClr val="FF0000"/>
                  </a:solidFill>
                </a:rPr>
                <a:t> </a:t>
              </a:r>
            </a:p>
            <a:p>
              <a:pPr>
                <a:lnSpc>
                  <a:spcPct val="100000"/>
                </a:lnSpc>
                <a:buClr>
                  <a:srgbClr val="990000"/>
                </a:buClr>
              </a:pPr>
              <a:endParaRPr lang="fr-FR" altLang="fr-FR" b="1" dirty="0">
                <a:solidFill>
                  <a:srgbClr val="990000"/>
                </a:solidFill>
              </a:endParaRPr>
            </a:p>
            <a:p>
              <a:pPr>
                <a:lnSpc>
                  <a:spcPct val="100000"/>
                </a:lnSpc>
                <a:buClr>
                  <a:srgbClr val="990000"/>
                </a:buClr>
              </a:pPr>
              <a:endParaRPr lang="en-GB" altLang="fr-FR" b="1" dirty="0">
                <a:solidFill>
                  <a:srgbClr val="990000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483259" y="4179032"/>
              <a:ext cx="4104456" cy="32008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altLang="fr-FR" sz="2000" b="1" i="1" dirty="0" err="1" smtClean="0">
                  <a:solidFill>
                    <a:srgbClr val="0066FF"/>
                  </a:solidFill>
                  <a:hlinkClick r:id="rId3"/>
                </a:rPr>
                <a:t>Redeabsichten</a:t>
              </a:r>
              <a:r>
                <a:rPr lang="fr-FR" altLang="fr-FR" sz="2000" b="1" i="1" dirty="0" smtClean="0">
                  <a:solidFill>
                    <a:srgbClr val="0066FF"/>
                  </a:solidFill>
                  <a:hlinkClick r:id="rId3"/>
                </a:rPr>
                <a:t> </a:t>
              </a:r>
              <a:r>
                <a:rPr lang="fr-FR" altLang="fr-FR" sz="2000" b="1" i="1" dirty="0" err="1">
                  <a:solidFill>
                    <a:srgbClr val="0066FF"/>
                  </a:solidFill>
                  <a:hlinkClick r:id="rId3"/>
                </a:rPr>
                <a:t>und</a:t>
              </a:r>
              <a:r>
                <a:rPr lang="fr-FR" altLang="fr-FR" sz="2000" b="1" i="1" dirty="0">
                  <a:solidFill>
                    <a:srgbClr val="0066FF"/>
                  </a:solidFill>
                  <a:hlinkClick r:id="rId3"/>
                </a:rPr>
                <a:t> </a:t>
              </a:r>
              <a:r>
                <a:rPr lang="fr-FR" altLang="fr-FR" sz="2000" b="1" i="1" dirty="0" err="1">
                  <a:solidFill>
                    <a:srgbClr val="0066FF"/>
                  </a:solidFill>
                  <a:hlinkClick r:id="rId3"/>
                </a:rPr>
                <a:t>Satzglieder</a:t>
              </a:r>
              <a:endParaRPr lang="fr-FR" sz="20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3731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 smtClean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713738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6990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8CC21974-324C-440F-B752-50ED10F61E37}" type="slidenum">
              <a:rPr lang="fr-FR" altLang="fr-FR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lang="fr-FR" altLang="fr-FR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3739" name="Rectangle 11"/>
          <p:cNvSpPr>
            <a:spLocks noChangeArrowheads="1"/>
          </p:cNvSpPr>
          <p:nvPr/>
        </p:nvSpPr>
        <p:spPr bwMode="auto">
          <a:xfrm>
            <a:off x="1187450" y="4046734"/>
            <a:ext cx="6767513" cy="2341366"/>
          </a:xfrm>
          <a:prstGeom prst="rect">
            <a:avLst/>
          </a:prstGeom>
          <a:solidFill>
            <a:srgbClr val="DDDDDD"/>
          </a:solidFill>
          <a:ln w="2844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100000"/>
              </a:lnSpc>
              <a:buClr>
                <a:srgbClr val="990000"/>
              </a:buClr>
            </a:pPr>
            <a:endParaRPr lang="fr-FR" altLang="fr-FR" b="1" dirty="0" smtClean="0">
              <a:solidFill>
                <a:srgbClr val="990000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0033CC"/>
                </a:solidFill>
              </a:rPr>
              <a:t>Imaginez (de vous-même, sans consulter le CARAP) 3 savoirs, 3 savoir-être et 3 savoir-faire.</a:t>
            </a: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endParaRPr lang="fr-FR" altLang="fr-FR" b="1" dirty="0">
              <a:solidFill>
                <a:srgbClr val="0033CC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en-GB" altLang="fr-FR" sz="2000" b="1" dirty="0" err="1" smtClean="0">
                <a:solidFill>
                  <a:srgbClr val="990000"/>
                </a:solidFill>
              </a:rPr>
              <a:t>Notez</a:t>
            </a:r>
            <a:r>
              <a:rPr lang="en-GB" altLang="fr-FR" sz="2000" b="1" dirty="0" smtClean="0">
                <a:solidFill>
                  <a:srgbClr val="990000"/>
                </a:solidFill>
              </a:rPr>
              <a:t> les </a:t>
            </a:r>
            <a:r>
              <a:rPr lang="en-GB" altLang="fr-FR" sz="2000" b="1" dirty="0" err="1" smtClean="0">
                <a:solidFill>
                  <a:srgbClr val="990000"/>
                </a:solidFill>
              </a:rPr>
              <a:t>soigneusement</a:t>
            </a:r>
            <a:r>
              <a:rPr lang="en-GB" altLang="fr-FR" sz="2000" b="1" dirty="0" smtClean="0">
                <a:solidFill>
                  <a:srgbClr val="990000"/>
                </a:solidFill>
              </a:rPr>
              <a:t>!</a:t>
            </a:r>
            <a:endParaRPr lang="en-GB" altLang="fr-FR" sz="2000" b="1" dirty="0">
              <a:solidFill>
                <a:srgbClr val="99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Examiner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258888" y="2698027"/>
            <a:ext cx="669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intégrée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187450" y="335699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demander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savoirs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savoir-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savoir-faire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qu’elle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aide à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développer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1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39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11683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 smtClean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711690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6990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0BDE0545-70D1-4A56-8C09-200BFC56F9D3}" type="slidenum">
              <a:rPr lang="fr-FR" altLang="fr-FR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lang="fr-FR" altLang="fr-FR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Examiner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258888" y="2698027"/>
            <a:ext cx="669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intégrée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187450" y="335699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demander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savoirs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savoir-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savoir-faire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qu’elle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aide à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développer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87450" y="4077072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Trouver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CARAP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descripteurs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correspondent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Sav, S-E et S-F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imaginés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1692" name="Rectangle 12"/>
          <p:cNvSpPr>
            <a:spLocks noChangeArrowheads="1"/>
          </p:cNvSpPr>
          <p:nvPr/>
        </p:nvSpPr>
        <p:spPr bwMode="auto">
          <a:xfrm>
            <a:off x="1207244" y="332656"/>
            <a:ext cx="6769100" cy="3455095"/>
          </a:xfrm>
          <a:prstGeom prst="rect">
            <a:avLst/>
          </a:prstGeom>
          <a:solidFill>
            <a:srgbClr val="DDDDDD"/>
          </a:solidFill>
          <a:ln w="2844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990000"/>
                </a:solidFill>
              </a:rPr>
              <a:t>Vous savez bien où trouver les descripteurs sur le site du CARAP ! … Ils constituent le cœur du CARAP !</a:t>
            </a:r>
            <a:endParaRPr lang="fr-FR" altLang="fr-FR" b="1" dirty="0">
              <a:solidFill>
                <a:srgbClr val="990000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chemeClr val="accent2">
                    <a:lumMod val="50000"/>
                  </a:schemeClr>
                </a:solidFill>
              </a:rPr>
              <a:t>Pour chacun des savoirs, savoir-être et savoir-faire que vous avez imaginés, cherchez celle des grandes catégories (K 1, K 2 … A 1, A 2 …) qui lui correspond le mieux. Ensuite, explorez le contenu de la grande catégorie pour trouver le descripteur qui correspond le plus précisément.. </a:t>
            </a:r>
            <a:r>
              <a:rPr lang="fr-FR" altLang="fr-FR" b="1" dirty="0" smtClean="0">
                <a:solidFill>
                  <a:srgbClr val="990000"/>
                </a:solidFill>
              </a:rPr>
              <a:t/>
            </a:r>
            <a:br>
              <a:rPr lang="fr-FR" altLang="fr-FR" b="1" dirty="0" smtClean="0">
                <a:solidFill>
                  <a:srgbClr val="990000"/>
                </a:solidFill>
              </a:rPr>
            </a:br>
            <a:endParaRPr lang="en-GB" altLang="fr-FR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71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116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09635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 smtClean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709642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6990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60A58D27-145B-4CD9-AA8A-0B31605034D4}" type="slidenum">
              <a:rPr lang="fr-FR" altLang="fr-FR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lang="fr-FR" altLang="fr-FR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Examiner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258888" y="2698027"/>
            <a:ext cx="669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intégrée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187450" y="335699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demander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savoirs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savoir-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savoir-faire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qu’elle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aide à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développer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87450" y="4077072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Trouver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CARAP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descripteurs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correspondent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Sav, S-E et S-F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imaginés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189038" y="5085184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Consulter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l‘outil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Le CARAP – Les ressources au fil </a:t>
            </a:r>
            <a:b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des apprentissages</a:t>
            </a:r>
            <a:endParaRPr lang="en-GB" altLang="fr-F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9643" name="Rectangle 11"/>
          <p:cNvSpPr>
            <a:spLocks noChangeArrowheads="1"/>
          </p:cNvSpPr>
          <p:nvPr/>
        </p:nvSpPr>
        <p:spPr bwMode="auto">
          <a:xfrm>
            <a:off x="1115616" y="404664"/>
            <a:ext cx="6839347" cy="3816424"/>
          </a:xfrm>
          <a:prstGeom prst="rect">
            <a:avLst/>
          </a:prstGeom>
          <a:solidFill>
            <a:srgbClr val="DDDDDD"/>
          </a:solidFill>
          <a:ln w="2844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0066FF"/>
                </a:solidFill>
              </a:rPr>
              <a:t>C’est une bonne occasion pour voir concrètement comment cet outil fonctionne. </a:t>
            </a:r>
            <a:br>
              <a:rPr lang="fr-FR" altLang="fr-FR" b="1" dirty="0" smtClean="0">
                <a:solidFill>
                  <a:srgbClr val="0066FF"/>
                </a:solidFill>
              </a:rPr>
            </a:br>
            <a:r>
              <a:rPr lang="fr-FR" altLang="fr-FR" b="1" dirty="0" smtClean="0">
                <a:solidFill>
                  <a:srgbClr val="FF0000"/>
                </a:solidFill>
              </a:rPr>
              <a:t>Vous </a:t>
            </a:r>
            <a:r>
              <a:rPr lang="fr-FR" altLang="fr-FR" b="1" dirty="0" smtClean="0">
                <a:solidFill>
                  <a:srgbClr val="FF0000"/>
                </a:solidFill>
              </a:rPr>
              <a:t>le trouverez dans la partie </a:t>
            </a:r>
            <a:r>
              <a:rPr lang="fr-FR" altLang="fr-FR" b="1" dirty="0" smtClean="0">
                <a:solidFill>
                  <a:srgbClr val="990000"/>
                </a:solidFill>
              </a:rPr>
              <a:t> </a:t>
            </a:r>
            <a:r>
              <a:rPr lang="fr-FR" altLang="fr-FR" b="1" i="1" dirty="0" smtClean="0">
                <a:solidFill>
                  <a:srgbClr val="FF0000"/>
                </a:solidFill>
              </a:rPr>
              <a:t>Documents</a:t>
            </a:r>
            <a:r>
              <a:rPr lang="fr-FR" altLang="fr-FR" b="1" i="1" dirty="0" smtClean="0">
                <a:solidFill>
                  <a:srgbClr val="0066FF"/>
                </a:solidFill>
              </a:rPr>
              <a:t> </a:t>
            </a:r>
            <a:r>
              <a:rPr lang="fr-FR" altLang="fr-FR" b="1" dirty="0" smtClean="0">
                <a:solidFill>
                  <a:srgbClr val="990000"/>
                </a:solidFill>
              </a:rPr>
              <a:t>!</a:t>
            </a:r>
            <a:r>
              <a:rPr lang="fr-FR" altLang="fr-FR" b="1" dirty="0" smtClean="0">
                <a:solidFill>
                  <a:srgbClr val="0066FF"/>
                </a:solidFill>
              </a:rPr>
              <a:t> </a:t>
            </a:r>
            <a:endParaRPr lang="fr-FR" altLang="fr-FR" b="1" dirty="0" smtClean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endParaRPr lang="fr-FR" altLang="fr-FR" b="1" dirty="0" smtClean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0066FF"/>
                </a:solidFill>
              </a:rPr>
              <a:t>Prenez </a:t>
            </a:r>
            <a:r>
              <a:rPr lang="fr-FR" altLang="fr-FR" b="1" dirty="0">
                <a:solidFill>
                  <a:srgbClr val="0066FF"/>
                </a:solidFill>
              </a:rPr>
              <a:t>le temps de consulter </a:t>
            </a:r>
            <a:r>
              <a:rPr lang="fr-FR" altLang="fr-FR" b="1" dirty="0" smtClean="0">
                <a:solidFill>
                  <a:srgbClr val="0066FF"/>
                </a:solidFill>
              </a:rPr>
              <a:t>d’abord </a:t>
            </a:r>
            <a:br>
              <a:rPr lang="fr-FR" altLang="fr-FR" b="1" dirty="0" smtClean="0">
                <a:solidFill>
                  <a:srgbClr val="0066FF"/>
                </a:solidFill>
              </a:rPr>
            </a:br>
            <a:r>
              <a:rPr lang="fr-FR" altLang="fr-FR" b="1" dirty="0" smtClean="0">
                <a:solidFill>
                  <a:srgbClr val="0066FF"/>
                </a:solidFill>
              </a:rPr>
              <a:t>les </a:t>
            </a:r>
            <a:r>
              <a:rPr lang="fr-FR" altLang="fr-FR" b="1" i="1" dirty="0" smtClean="0">
                <a:solidFill>
                  <a:srgbClr val="0066FF"/>
                </a:solidFill>
              </a:rPr>
              <a:t>Conseils d’utilisation</a:t>
            </a:r>
            <a:endParaRPr lang="en-GB" altLang="fr-FR" b="1" dirty="0">
              <a:solidFill>
                <a:srgbClr val="990000"/>
              </a:solidFill>
            </a:endParaRPr>
          </a:p>
          <a:p>
            <a:pPr algn="ctr"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>
                <a:solidFill>
                  <a:srgbClr val="0066FF"/>
                </a:solidFill>
              </a:rPr>
              <a:t>Regardez </a:t>
            </a:r>
            <a:r>
              <a:rPr lang="fr-FR" altLang="fr-FR" b="1" dirty="0" smtClean="0">
                <a:solidFill>
                  <a:srgbClr val="0066FF"/>
                </a:solidFill>
              </a:rPr>
              <a:t>comment les descripteurs repérés au point précédent ont été traités dans ce tableau.</a:t>
            </a:r>
            <a:r>
              <a:rPr lang="fr-FR" altLang="fr-FR" b="1" dirty="0">
                <a:solidFill>
                  <a:srgbClr val="0066FF"/>
                </a:solidFill>
              </a:rPr>
              <a:t/>
            </a:r>
            <a:br>
              <a:rPr lang="fr-FR" altLang="fr-FR" b="1" dirty="0">
                <a:solidFill>
                  <a:srgbClr val="0066FF"/>
                </a:solidFill>
              </a:rPr>
            </a:br>
            <a:r>
              <a:rPr lang="fr-FR" altLang="fr-FR" b="1" dirty="0" smtClean="0">
                <a:solidFill>
                  <a:srgbClr val="0066FF"/>
                </a:solidFill>
              </a:rPr>
              <a:t>Etes-vous </a:t>
            </a:r>
            <a:r>
              <a:rPr lang="fr-FR" altLang="fr-FR" b="1" dirty="0" smtClean="0">
                <a:solidFill>
                  <a:srgbClr val="0066FF"/>
                </a:solidFill>
              </a:rPr>
              <a:t>d’accord avec la place que nous leur avons accordée </a:t>
            </a:r>
            <a:r>
              <a:rPr lang="fr-FR" altLang="fr-FR" b="1" dirty="0" smtClean="0">
                <a:solidFill>
                  <a:srgbClr val="0066FF"/>
                </a:solidFill>
              </a:rPr>
              <a:t>… au fil des apprentissages ?</a:t>
            </a:r>
            <a:endParaRPr lang="fr-FR" altLang="fr-FR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70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096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ChangeArrowheads="1"/>
          </p:cNvSpPr>
          <p:nvPr/>
        </p:nvSpPr>
        <p:spPr bwMode="auto">
          <a:xfrm>
            <a:off x="900113" y="1700213"/>
            <a:ext cx="7315200" cy="4897437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endParaRPr lang="de-DE" altLang="fr-FR">
              <a:solidFill>
                <a:schemeClr val="bg1"/>
              </a:solidFill>
            </a:endParaRPr>
          </a:p>
        </p:txBody>
      </p:sp>
      <p:sp>
        <p:nvSpPr>
          <p:cNvPr id="707587" name="Rectangle 3"/>
          <p:cNvSpPr>
            <a:spLocks noChangeArrowheads="1"/>
          </p:cNvSpPr>
          <p:nvPr/>
        </p:nvSpPr>
        <p:spPr bwMode="auto">
          <a:xfrm>
            <a:off x="900113" y="762000"/>
            <a:ext cx="7272337" cy="685800"/>
          </a:xfrm>
          <a:prstGeom prst="rect">
            <a:avLst/>
          </a:prstGeom>
          <a:solidFill>
            <a:srgbClr val="DDDDDD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fr-FR" sz="3600" b="1" dirty="0" smtClean="0"/>
              <a:t>6 </a:t>
            </a:r>
            <a:r>
              <a:rPr lang="en-GB" altLang="fr-FR" sz="3600" b="1" dirty="0" err="1" smtClean="0"/>
              <a:t>étapes</a:t>
            </a:r>
            <a:endParaRPr lang="en-GB" altLang="fr-FR" sz="3600" b="1" dirty="0"/>
          </a:p>
        </p:txBody>
      </p:sp>
      <p:sp>
        <p:nvSpPr>
          <p:cNvPr id="707594" name="Text Box 3"/>
          <p:cNvSpPr txBox="1">
            <a:spLocks noChangeArrowheads="1"/>
          </p:cNvSpPr>
          <p:nvPr/>
        </p:nvSpPr>
        <p:spPr bwMode="auto">
          <a:xfrm>
            <a:off x="8604250" y="6388100"/>
            <a:ext cx="539750" cy="469900"/>
          </a:xfrm>
          <a:prstGeom prst="rect">
            <a:avLst/>
          </a:prstGeom>
          <a:solidFill>
            <a:srgbClr val="FE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defTabSz="914400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fld id="{1C0BB5D8-0680-4DD1-BFC4-71B1278A1FB3}" type="slidenum">
              <a:rPr lang="fr-FR" altLang="fr-FR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914400" eaLnBrk="0" hangingPunct="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lang="fr-FR" altLang="fr-FR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187450" y="1757568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1- Examiner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l’activité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en-GB" alt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fiche</a:t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descriptive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la base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du site CARAP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258888" y="2698027"/>
            <a:ext cx="669607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intégrée</a:t>
            </a:r>
            <a:r>
              <a:rPr lang="en-GB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187450" y="335699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demander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savoirs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savoir-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b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savoir-faire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qu’elle</a:t>
            </a:r>
            <a:r>
              <a:rPr lang="en-GB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aide à </a:t>
            </a:r>
            <a:r>
              <a:rPr lang="en-GB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développer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187450" y="4077072"/>
            <a:ext cx="6696075" cy="87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Trouver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CARAP les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descripteurs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correspondent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Sav, S-E et S-F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imaginés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189038" y="5085184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Découvrir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l‘outil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Le CARAP – Les ressources au fil </a:t>
            </a:r>
            <a:b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des apprentissages</a:t>
            </a:r>
            <a:endParaRPr lang="en-GB" altLang="fr-F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187450" y="5835602"/>
            <a:ext cx="6696075" cy="61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2300"/>
              </a:spcBef>
            </a:pPr>
            <a:r>
              <a:rPr lang="en-GB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Rechercher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d‘autres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didactiques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</a:t>
            </a:r>
            <a:b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de-DE" alt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de-DE" alt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fr-F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7595" name="Rectangle 11"/>
          <p:cNvSpPr>
            <a:spLocks noChangeArrowheads="1"/>
          </p:cNvSpPr>
          <p:nvPr/>
        </p:nvSpPr>
        <p:spPr bwMode="auto">
          <a:xfrm>
            <a:off x="1258888" y="1052736"/>
            <a:ext cx="6769100" cy="3888134"/>
          </a:xfrm>
          <a:prstGeom prst="rect">
            <a:avLst/>
          </a:prstGeom>
          <a:solidFill>
            <a:srgbClr val="DDDDDD"/>
          </a:solidFill>
          <a:ln w="2844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5pPr>
            <a:lvl6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6pPr>
            <a:lvl7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7pPr>
            <a:lvl8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8pPr>
            <a:lvl9pPr defTabSz="449263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0066FF"/>
                </a:solidFill>
              </a:rPr>
              <a:t>Choisissez </a:t>
            </a:r>
            <a:r>
              <a:rPr lang="fr-FR" altLang="fr-FR" b="1" dirty="0" smtClean="0">
                <a:solidFill>
                  <a:srgbClr val="0066FF"/>
                </a:solidFill>
              </a:rPr>
              <a:t>un </a:t>
            </a:r>
            <a:r>
              <a:rPr lang="fr-FR" altLang="fr-FR" b="1" dirty="0" smtClean="0">
                <a:solidFill>
                  <a:srgbClr val="0066FF"/>
                </a:solidFill>
              </a:rPr>
              <a:t>descripteur </a:t>
            </a:r>
            <a:r>
              <a:rPr lang="fr-FR" altLang="fr-FR" b="1" dirty="0" smtClean="0">
                <a:solidFill>
                  <a:srgbClr val="0066FF"/>
                </a:solidFill>
              </a:rPr>
              <a:t>et utilisez </a:t>
            </a:r>
            <a:r>
              <a:rPr lang="fr-FR" altLang="fr-FR" b="1" dirty="0" smtClean="0">
                <a:solidFill>
                  <a:srgbClr val="0066FF"/>
                </a:solidFill>
              </a:rPr>
              <a:t>le </a:t>
            </a:r>
            <a:r>
              <a:rPr lang="fr-FR" altLang="fr-FR" b="1" dirty="0" smtClean="0">
                <a:solidFill>
                  <a:srgbClr val="0066FF"/>
                </a:solidFill>
              </a:rPr>
              <a:t>comme </a:t>
            </a:r>
            <a:r>
              <a:rPr lang="fr-FR" altLang="fr-FR" b="1" dirty="0" smtClean="0">
                <a:solidFill>
                  <a:srgbClr val="0066FF"/>
                </a:solidFill>
              </a:rPr>
              <a:t>seul critère </a:t>
            </a:r>
            <a:r>
              <a:rPr lang="fr-FR" altLang="fr-FR" b="1" dirty="0" smtClean="0">
                <a:solidFill>
                  <a:srgbClr val="0066FF"/>
                </a:solidFill>
              </a:rPr>
              <a:t>de recherche.</a:t>
            </a:r>
            <a:br>
              <a:rPr lang="fr-FR" altLang="fr-FR" b="1" dirty="0" smtClean="0">
                <a:solidFill>
                  <a:srgbClr val="0066FF"/>
                </a:solidFill>
              </a:rPr>
            </a:br>
            <a:endParaRPr lang="fr-FR" altLang="fr-FR" b="1" dirty="0" smtClean="0">
              <a:solidFill>
                <a:srgbClr val="0066FF"/>
              </a:solidFill>
            </a:endParaRPr>
          </a:p>
          <a:p>
            <a:pPr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0066FF"/>
                </a:solidFill>
              </a:rPr>
              <a:t>Vous verrez ainsi si </a:t>
            </a:r>
            <a:r>
              <a:rPr lang="fr-FR" altLang="fr-FR" b="1" dirty="0" smtClean="0">
                <a:solidFill>
                  <a:srgbClr val="0066FF"/>
                </a:solidFill>
              </a:rPr>
              <a:t>ce descripteur </a:t>
            </a:r>
            <a:r>
              <a:rPr lang="fr-FR" altLang="fr-FR" b="1" dirty="0" smtClean="0">
                <a:solidFill>
                  <a:srgbClr val="0066FF"/>
                </a:solidFill>
              </a:rPr>
              <a:t>correspond à des matériaux qui relèvent de plusieurs approches plurielles et de plusieurs niveaux scolaires. </a:t>
            </a:r>
            <a:endParaRPr lang="fr-FR" altLang="fr-FR" b="1" dirty="0" smtClean="0">
              <a:solidFill>
                <a:srgbClr val="0066FF"/>
              </a:solidFill>
            </a:endParaRPr>
          </a:p>
          <a:p>
            <a:pPr>
              <a:lnSpc>
                <a:spcPct val="100000"/>
              </a:lnSpc>
              <a:buClr>
                <a:srgbClr val="990000"/>
              </a:buClr>
            </a:pPr>
            <a:endParaRPr lang="fr-FR" altLang="fr-FR" b="1" dirty="0">
              <a:solidFill>
                <a:srgbClr val="0066FF"/>
              </a:solidFill>
            </a:endParaRPr>
          </a:p>
          <a:p>
            <a:pPr>
              <a:lnSpc>
                <a:spcPct val="100000"/>
              </a:lnSpc>
              <a:buClr>
                <a:srgbClr val="990000"/>
              </a:buClr>
            </a:pPr>
            <a:r>
              <a:rPr lang="fr-FR" altLang="fr-FR" b="1" dirty="0" smtClean="0">
                <a:solidFill>
                  <a:srgbClr val="0066FF"/>
                </a:solidFill>
              </a:rPr>
              <a:t>Vous pouvez bien sûr répétez cette opération avec d’autres descripteurs, ajouter progressivement d’autres critères… </a:t>
            </a:r>
            <a:endParaRPr lang="fr-FR" altLang="fr-FR" b="1" dirty="0">
              <a:solidFill>
                <a:srgbClr val="0066FF"/>
              </a:solidFill>
            </a:endParaRPr>
          </a:p>
          <a:p>
            <a:pPr>
              <a:lnSpc>
                <a:spcPct val="100000"/>
              </a:lnSpc>
              <a:buClr>
                <a:srgbClr val="990000"/>
              </a:buClr>
            </a:pPr>
            <a:endParaRPr lang="fr-FR" altLang="fr-FR" sz="2000" b="1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70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07595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DejaVu Sans" pitchFamily="34" charset="0"/>
            <a:cs typeface="DejaVu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DejaVu Sans" pitchFamily="34" charset="0"/>
            <a:cs typeface="DejaVu Sans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428</Words>
  <Application>Microsoft Office PowerPoint</Application>
  <PresentationFormat>Affichage à l'écran (4:3)</PresentationFormat>
  <Paragraphs>80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DejaVu Sans</vt:lpstr>
      <vt:lpstr>Times New Roman</vt:lpstr>
      <vt:lpstr>Wingdings</vt:lpstr>
      <vt:lpstr>Modèle par défaut</vt:lpstr>
      <vt:lpstr>Utiliser les outils du CARAP avec des matériaux de didactique intégrée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Candelier</dc:creator>
  <cp:lastModifiedBy>Michel Candelier</cp:lastModifiedBy>
  <cp:revision>127</cp:revision>
  <dcterms:modified xsi:type="dcterms:W3CDTF">2015-08-04T05:59:13Z</dcterms:modified>
</cp:coreProperties>
</file>