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7" r:id="rId2"/>
    <p:sldId id="261" r:id="rId3"/>
    <p:sldId id="324" r:id="rId4"/>
    <p:sldId id="280" r:id="rId5"/>
    <p:sldId id="325" r:id="rId6"/>
    <p:sldId id="327" r:id="rId7"/>
    <p:sldId id="326" r:id="rId8"/>
    <p:sldId id="328" r:id="rId9"/>
    <p:sldId id="312" r:id="rId10"/>
    <p:sldId id="314" r:id="rId11"/>
    <p:sldId id="315" r:id="rId12"/>
    <p:sldId id="330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7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8E44604-BEA7-4B48-B814-0EBB12F56368}" type="datetimeFigureOut">
              <a:rPr lang="de-DE"/>
              <a:pPr/>
              <a:t>12/12/13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66E0730-CA10-4356-B56F-7542EBA38B6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648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C648904-3AB1-4BDB-BB47-8DE6E998941B}" type="slidenum">
              <a:rPr lang="en-GB">
                <a:solidFill>
                  <a:srgbClr val="000000"/>
                </a:solidFill>
                <a:latin typeface="Times New Roman" pitchFamily="18" charset="0"/>
              </a:rPr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n-GB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25513" y="685800"/>
            <a:ext cx="5010150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lnSpc>
                <a:spcPct val="74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fr-FR" sz="24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2850" cy="41132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9FA282-F033-4AB5-9198-3B501E36169A}" type="slidenum">
              <a:rPr lang="de-DE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12"/>
          <p:cNvSpPr txBox="1">
            <a:spLocks noGrp="1" noChangeArrowheads="1"/>
          </p:cNvSpPr>
          <p:nvPr/>
        </p:nvSpPr>
        <p:spPr bwMode="auto">
          <a:xfrm>
            <a:off x="3885453" y="8687751"/>
            <a:ext cx="2964540" cy="44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520" tIns="46080" rIns="92520" bIns="46080" anchor="b"/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fld id="{46D819DC-788D-7940-8AB9-0F553D29C515}" type="slidenum">
              <a:rPr lang="en-GB" sz="1200" smtClean="0">
                <a:solidFill>
                  <a:srgbClr val="000000"/>
                </a:solidFill>
                <a:latin typeface="Times New Roman" charset="0"/>
                <a:cs typeface="DejaVu Sans" charset="0"/>
              </a:rPr>
              <a:pPr algn="r" eaLnBrk="1" hangingPunct="1"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t>3</a:t>
            </a:fld>
            <a:endParaRPr lang="en-GB" sz="1200" smtClean="0">
              <a:solidFill>
                <a:srgbClr val="000000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01763" name="Text Box 2"/>
          <p:cNvSpPr txBox="1">
            <a:spLocks noChangeArrowheads="1"/>
          </p:cNvSpPr>
          <p:nvPr/>
        </p:nvSpPr>
        <p:spPr bwMode="auto">
          <a:xfrm>
            <a:off x="925718" y="685837"/>
            <a:ext cx="5009767" cy="343064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sz="2400" smtClean="0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501764" name="Rectangle 3"/>
          <p:cNvSpPr>
            <a:spLocks noGrp="1" noChangeArrowheads="1"/>
          </p:cNvSpPr>
          <p:nvPr>
            <p:ph type="body"/>
          </p:nvPr>
        </p:nvSpPr>
        <p:spPr>
          <a:xfrm>
            <a:off x="914507" y="4343144"/>
            <a:ext cx="5022580" cy="411355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92520" tIns="46080" rIns="92520" bIns="46080" anchor="ctr"/>
          <a:lstStyle/>
          <a:p>
            <a:pPr>
              <a:defRPr/>
            </a:pPr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6E0730-CA10-4356-B56F-7542EBA38B6B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01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648EBA5C-8D1C-47EE-B5C6-B7E2E09693D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8DFB3048-2AA1-43E9-8051-19590ACB3D0E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08750" y="463550"/>
            <a:ext cx="1939925" cy="57515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0550" cy="57515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6E2D01B3-AD33-4F8F-9621-BC3EC57A4CF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62875" cy="14255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9C32E541-4219-4E8D-91DC-834214A4395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44BA2404-3A32-4F84-BDE2-9B53E38ED624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2F1C5F52-B8BD-4F26-8BEA-C53577D649C5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5238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805237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585076F2-A472-4EF3-ADB7-767D8AB81991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B3891D36-08DF-4FB4-801E-FD8C13E0205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63F0FCB5-14BC-44FE-A949-DF36D8D43D41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3B39A480-037B-4555-ADE3-2AF23034EC2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F4720231-65EA-4F45-BFFC-98FE714CD17F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buClrTx/>
              <a:buSzTx/>
              <a:buFontTx/>
              <a:buNone/>
              <a:defRPr/>
            </a:lvl1pPr>
          </a:lstStyle>
          <a:p>
            <a:fld id="{2EAFF2B6-F1DE-4EB7-A1A8-766F8E05B14C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6287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6287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895475" cy="44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86075" cy="44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895475" cy="447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D01F9B62-FA92-4920-958B-F8C3B200ECBD}" type="slidenum">
              <a:rPr lang="en-GB"/>
              <a:pPr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DejaVu Sans" pitchFamily="34" charset="0"/>
          <a:cs typeface="DejaVu Sans" pitchFamily="34" charset="0"/>
        </a:defRPr>
      </a:lvl2pPr>
      <a:lvl3pPr algn="ctr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DejaVu Sans" pitchFamily="34" charset="0"/>
          <a:cs typeface="DejaVu Sans" pitchFamily="34" charset="0"/>
        </a:defRPr>
      </a:lvl3pPr>
      <a:lvl4pPr algn="ctr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DejaVu Sans" pitchFamily="34" charset="0"/>
          <a:cs typeface="DejaVu Sans" pitchFamily="34" charset="0"/>
        </a:defRPr>
      </a:lvl4pPr>
      <a:lvl5pPr algn="ctr" defTabSz="449263" rtl="0" eaLnBrk="0" fontAlgn="base" hangingPunct="0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DejaVu Sans" pitchFamily="34" charset="0"/>
          <a:cs typeface="DejaVu Sans" pitchFamily="34" charset="0"/>
        </a:defRPr>
      </a:lvl5pPr>
      <a:lvl6pPr marL="457200" algn="ctr" defTabSz="449263" rtl="0" fontAlgn="base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DejaVu Sans" pitchFamily="34" charset="0"/>
          <a:cs typeface="DejaVu Sans" pitchFamily="34" charset="0"/>
        </a:defRPr>
      </a:lvl6pPr>
      <a:lvl7pPr marL="914400" algn="ctr" defTabSz="449263" rtl="0" fontAlgn="base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DejaVu Sans" pitchFamily="34" charset="0"/>
          <a:cs typeface="DejaVu Sans" pitchFamily="34" charset="0"/>
        </a:defRPr>
      </a:lvl7pPr>
      <a:lvl8pPr marL="1371600" algn="ctr" defTabSz="449263" rtl="0" fontAlgn="base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DejaVu Sans" pitchFamily="34" charset="0"/>
          <a:cs typeface="DejaVu Sans" pitchFamily="34" charset="0"/>
        </a:defRPr>
      </a:lvl8pPr>
      <a:lvl9pPr marL="1828800" algn="ctr" defTabSz="449263" rtl="0" fontAlgn="base">
        <a:lnSpc>
          <a:spcPct val="7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DejaVu Sans" pitchFamily="34" charset="0"/>
          <a:cs typeface="DejaVu Sans" pitchFamily="34" charset="0"/>
        </a:defRPr>
      </a:lvl9pPr>
    </p:titleStyle>
    <p:bodyStyle>
      <a:lvl1pPr marL="333375" indent="-333375" algn="l" defTabSz="449263" rtl="0" eaLnBrk="0" fontAlgn="base" hangingPunct="0">
        <a:lnSpc>
          <a:spcPct val="74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3425" indent="-276225" algn="l" defTabSz="449263" rtl="0" eaLnBrk="0" fontAlgn="base" hangingPunct="0">
        <a:lnSpc>
          <a:spcPct val="74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7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74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-dokument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-dokument2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-dokument3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700213"/>
            <a:ext cx="8345487" cy="2808287"/>
          </a:xfrm>
          <a:solidFill>
            <a:srgbClr val="FFFFCC"/>
          </a:solidFill>
          <a:ln w="19080">
            <a:solidFill>
              <a:srgbClr val="C00000"/>
            </a:solidFill>
          </a:ln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4000" b="1" i="1" dirty="0" err="1" smtClean="0">
                <a:solidFill>
                  <a:srgbClr val="800000"/>
                </a:solidFill>
              </a:rPr>
              <a:t>Intercomprehension</a:t>
            </a:r>
            <a:r>
              <a:rPr lang="fr-FR" sz="4000" b="1" i="1" dirty="0" smtClean="0">
                <a:solidFill>
                  <a:srgbClr val="800000"/>
                </a:solidFill>
              </a:rPr>
              <a:t> </a:t>
            </a:r>
            <a:r>
              <a:rPr lang="fr-FR" sz="4000" b="1" i="1" dirty="0" err="1" smtClean="0">
                <a:solidFill>
                  <a:srgbClr val="800000"/>
                </a:solidFill>
              </a:rPr>
              <a:t>between</a:t>
            </a:r>
            <a:r>
              <a:rPr lang="fr-FR" sz="4000" b="1" i="1" dirty="0" smtClean="0">
                <a:solidFill>
                  <a:srgbClr val="800000"/>
                </a:solidFill>
              </a:rPr>
              <a:t> </a:t>
            </a:r>
            <a:r>
              <a:rPr lang="fr-FR" sz="4000" b="1" i="1" dirty="0" err="1" smtClean="0">
                <a:solidFill>
                  <a:srgbClr val="800000"/>
                </a:solidFill>
              </a:rPr>
              <a:t>related</a:t>
            </a:r>
            <a:r>
              <a:rPr lang="fr-FR" sz="4000" b="1" i="1" dirty="0" smtClean="0">
                <a:solidFill>
                  <a:srgbClr val="800000"/>
                </a:solidFill>
              </a:rPr>
              <a:t> </a:t>
            </a:r>
            <a:r>
              <a:rPr lang="fr-FR" sz="4000" b="1" i="1" dirty="0" err="1" smtClean="0">
                <a:solidFill>
                  <a:srgbClr val="800000"/>
                </a:solidFill>
              </a:rPr>
              <a:t>languages</a:t>
            </a:r>
            <a:endParaRPr lang="en-GB" sz="4000" b="1" dirty="0" smtClean="0">
              <a:solidFill>
                <a:srgbClr val="336600"/>
              </a:solidFill>
            </a:endParaRPr>
          </a:p>
        </p:txBody>
      </p:sp>
      <p:grpSp>
        <p:nvGrpSpPr>
          <p:cNvPr id="191504" name="Group 16"/>
          <p:cNvGrpSpPr>
            <a:grpSpLocks/>
          </p:cNvGrpSpPr>
          <p:nvPr/>
        </p:nvGrpSpPr>
        <p:grpSpPr bwMode="auto">
          <a:xfrm>
            <a:off x="0" y="5949950"/>
            <a:ext cx="9144000" cy="908050"/>
            <a:chOff x="0" y="3748"/>
            <a:chExt cx="5760" cy="572"/>
          </a:xfrm>
        </p:grpSpPr>
        <p:sp>
          <p:nvSpPr>
            <p:cNvPr id="15364" name="Rectangle 9"/>
            <p:cNvSpPr>
              <a:spLocks noChangeArrowheads="1"/>
            </p:cNvSpPr>
            <p:nvPr/>
          </p:nvSpPr>
          <p:spPr bwMode="auto">
            <a:xfrm>
              <a:off x="0" y="3748"/>
              <a:ext cx="5760" cy="572"/>
            </a:xfrm>
            <a:prstGeom prst="rect">
              <a:avLst/>
            </a:prstGeom>
            <a:solidFill>
              <a:srgbClr val="94C66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defTabSz="449263"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z="24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pic>
          <p:nvPicPr>
            <p:cNvPr id="15365" name="Picture 8" descr="logo-carap_Def_22-0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3799"/>
              <a:ext cx="1543" cy="479"/>
            </a:xfrm>
            <a:prstGeom prst="rect">
              <a:avLst/>
            </a:prstGeom>
            <a:gradFill rotWithShape="1">
              <a:gsLst>
                <a:gs pos="0">
                  <a:srgbClr val="FFFFCC">
                    <a:alpha val="34000"/>
                  </a:srgbClr>
                </a:gs>
                <a:gs pos="100000">
                  <a:srgbClr val="29292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73" y="3748"/>
              <a:ext cx="3787" cy="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32E541-4219-4E8D-91DC-834214A4395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1" name="Picture 5" descr="Ta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3673475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82" name="Oval 6"/>
          <p:cNvSpPr>
            <a:spLocks noChangeArrowheads="1"/>
          </p:cNvSpPr>
          <p:nvPr/>
        </p:nvSpPr>
        <p:spPr bwMode="auto">
          <a:xfrm>
            <a:off x="1079500" y="908050"/>
            <a:ext cx="5436717" cy="7921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400" b="1" dirty="0" err="1"/>
              <a:t>l</a:t>
            </a:r>
            <a:r>
              <a:rPr lang="fr-FR" sz="2400" b="1" dirty="0" err="1" smtClean="0"/>
              <a:t>inguistic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phenomena</a:t>
            </a:r>
            <a:r>
              <a:rPr lang="fr-FR" sz="2400" b="1" dirty="0" smtClean="0"/>
              <a:t> in the </a:t>
            </a:r>
            <a:r>
              <a:rPr lang="fr-FR" sz="2400" b="1" dirty="0" err="1" smtClean="0"/>
              <a:t>text</a:t>
            </a:r>
            <a:endParaRPr lang="fr-FR" sz="2400" b="1" dirty="0"/>
          </a:p>
        </p:txBody>
      </p:sp>
      <p:sp>
        <p:nvSpPr>
          <p:cNvPr id="254983" name="Oval 7"/>
          <p:cNvSpPr>
            <a:spLocks noChangeArrowheads="1"/>
          </p:cNvSpPr>
          <p:nvPr/>
        </p:nvSpPr>
        <p:spPr bwMode="auto">
          <a:xfrm>
            <a:off x="1691680" y="3035300"/>
            <a:ext cx="3816423" cy="7921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2400" b="1" dirty="0" err="1"/>
              <a:t>r</a:t>
            </a:r>
            <a:r>
              <a:rPr lang="fr-FR" sz="2400" b="1" dirty="0" err="1" smtClean="0"/>
              <a:t>emaining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phenomena</a:t>
            </a:r>
            <a:endParaRPr lang="fr-FR" sz="2400" b="1" dirty="0"/>
          </a:p>
        </p:txBody>
      </p:sp>
      <p:sp>
        <p:nvSpPr>
          <p:cNvPr id="254984" name="Line 8"/>
          <p:cNvSpPr>
            <a:spLocks noChangeShapeType="1"/>
          </p:cNvSpPr>
          <p:nvPr/>
        </p:nvSpPr>
        <p:spPr bwMode="auto">
          <a:xfrm>
            <a:off x="3419475" y="1700213"/>
            <a:ext cx="0" cy="7207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4985" name="Line 9"/>
          <p:cNvSpPr>
            <a:spLocks noChangeShapeType="1"/>
          </p:cNvSpPr>
          <p:nvPr/>
        </p:nvSpPr>
        <p:spPr bwMode="auto">
          <a:xfrm>
            <a:off x="3419475" y="2636838"/>
            <a:ext cx="0" cy="5048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4989" name="Oval 13"/>
          <p:cNvSpPr>
            <a:spLocks noChangeArrowheads="1"/>
          </p:cNvSpPr>
          <p:nvPr/>
        </p:nvSpPr>
        <p:spPr bwMode="auto">
          <a:xfrm>
            <a:off x="5940425" y="1531938"/>
            <a:ext cx="2952750" cy="50133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 algn="ctr"/>
            <a:endParaRPr lang="fr-FR" sz="2400" b="1" dirty="0" smtClean="0"/>
          </a:p>
          <a:p>
            <a:pPr algn="ctr"/>
            <a:r>
              <a:rPr lang="fr-FR" sz="2400" b="1" dirty="0" err="1" smtClean="0"/>
              <a:t>linguistic</a:t>
            </a:r>
            <a:r>
              <a:rPr lang="fr-FR" sz="2400" b="1" dirty="0" smtClean="0"/>
              <a:t> </a:t>
            </a:r>
          </a:p>
          <a:p>
            <a:pPr algn="ctr"/>
            <a:r>
              <a:rPr lang="fr-FR" sz="2400" b="1" dirty="0" err="1" smtClean="0"/>
              <a:t>phenomena</a:t>
            </a:r>
            <a:r>
              <a:rPr lang="fr-FR" sz="2400" b="1" dirty="0" smtClean="0"/>
              <a:t> </a:t>
            </a:r>
          </a:p>
          <a:p>
            <a:pPr algn="ctr"/>
            <a:r>
              <a:rPr lang="fr-FR" sz="2400" b="1" dirty="0" err="1" smtClean="0"/>
              <a:t>that</a:t>
            </a:r>
            <a:r>
              <a:rPr lang="fr-FR" sz="2400" b="1" dirty="0" smtClean="0"/>
              <a:t> </a:t>
            </a:r>
          </a:p>
          <a:p>
            <a:pPr algn="ctr"/>
            <a:r>
              <a:rPr lang="fr-FR" sz="2400" b="1" dirty="0"/>
              <a:t>t</a:t>
            </a:r>
            <a:r>
              <a:rPr lang="fr-FR" sz="2400" b="1" dirty="0" smtClean="0"/>
              <a:t>he </a:t>
            </a:r>
            <a:r>
              <a:rPr lang="fr-FR" sz="2400" b="1" dirty="0" err="1" smtClean="0"/>
              <a:t>learner</a:t>
            </a:r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b="1" dirty="0" err="1" smtClean="0"/>
              <a:t>is</a:t>
            </a:r>
            <a:r>
              <a:rPr lang="fr-FR" sz="2400" b="1" dirty="0" smtClean="0"/>
              <a:t> able </a:t>
            </a:r>
            <a:endParaRPr lang="fr-FR" sz="2400" b="1" dirty="0"/>
          </a:p>
          <a:p>
            <a:pPr algn="ctr"/>
            <a:r>
              <a:rPr lang="fr-FR" sz="2400" b="1" dirty="0" smtClean="0"/>
              <a:t>to </a:t>
            </a:r>
            <a:r>
              <a:rPr lang="fr-FR" sz="2400" b="1" dirty="0" err="1" smtClean="0"/>
              <a:t>recognize</a:t>
            </a:r>
            <a:endParaRPr lang="fr-FR" sz="2400" b="1" dirty="0"/>
          </a:p>
        </p:txBody>
      </p:sp>
      <p:sp>
        <p:nvSpPr>
          <p:cNvPr id="254986" name="Line 10"/>
          <p:cNvSpPr>
            <a:spLocks noChangeShapeType="1"/>
          </p:cNvSpPr>
          <p:nvPr/>
        </p:nvSpPr>
        <p:spPr bwMode="auto">
          <a:xfrm>
            <a:off x="4211638" y="2349500"/>
            <a:ext cx="28082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54990" name="Picture 14" descr="Ta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3673475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91" name="Line 15"/>
          <p:cNvSpPr>
            <a:spLocks noChangeShapeType="1"/>
          </p:cNvSpPr>
          <p:nvPr/>
        </p:nvSpPr>
        <p:spPr bwMode="auto">
          <a:xfrm>
            <a:off x="3419475" y="1700213"/>
            <a:ext cx="0" cy="7207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4992" name="Line 16"/>
          <p:cNvSpPr>
            <a:spLocks noChangeShapeType="1"/>
          </p:cNvSpPr>
          <p:nvPr/>
        </p:nvSpPr>
        <p:spPr bwMode="auto">
          <a:xfrm>
            <a:off x="4211638" y="2349500"/>
            <a:ext cx="28082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54993" name="Picture 17" descr="Ta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3673475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94" name="Line 18"/>
          <p:cNvSpPr>
            <a:spLocks noChangeShapeType="1"/>
          </p:cNvSpPr>
          <p:nvPr/>
        </p:nvSpPr>
        <p:spPr bwMode="auto">
          <a:xfrm>
            <a:off x="3419475" y="1700213"/>
            <a:ext cx="0" cy="7207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4995" name="Line 19"/>
          <p:cNvSpPr>
            <a:spLocks noChangeShapeType="1"/>
          </p:cNvSpPr>
          <p:nvPr/>
        </p:nvSpPr>
        <p:spPr bwMode="auto">
          <a:xfrm>
            <a:off x="4284663" y="4508500"/>
            <a:ext cx="2808287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54996" name="Picture 20" descr="Ta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076700"/>
            <a:ext cx="3673475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4997" name="Line 21"/>
          <p:cNvSpPr>
            <a:spLocks noChangeShapeType="1"/>
          </p:cNvSpPr>
          <p:nvPr/>
        </p:nvSpPr>
        <p:spPr bwMode="auto">
          <a:xfrm>
            <a:off x="3492500" y="3862388"/>
            <a:ext cx="0" cy="7207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4998" name="Oval 22"/>
          <p:cNvSpPr>
            <a:spLocks noChangeArrowheads="1"/>
          </p:cNvSpPr>
          <p:nvPr/>
        </p:nvSpPr>
        <p:spPr bwMode="auto">
          <a:xfrm>
            <a:off x="2267744" y="5084763"/>
            <a:ext cx="2376263" cy="7921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FR" sz="1600" b="1" dirty="0" err="1"/>
              <a:t>r</a:t>
            </a:r>
            <a:r>
              <a:rPr lang="fr-FR" sz="1600" b="1" dirty="0" err="1" smtClean="0"/>
              <a:t>emaining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phenomena</a:t>
            </a:r>
            <a:endParaRPr lang="fr-FR" sz="1600" b="1" dirty="0"/>
          </a:p>
        </p:txBody>
      </p:sp>
      <p:sp>
        <p:nvSpPr>
          <p:cNvPr id="254999" name="Line 23"/>
          <p:cNvSpPr>
            <a:spLocks noChangeShapeType="1"/>
          </p:cNvSpPr>
          <p:nvPr/>
        </p:nvSpPr>
        <p:spPr bwMode="auto">
          <a:xfrm>
            <a:off x="3492500" y="4795838"/>
            <a:ext cx="0" cy="43338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>
            <a:off x="4356100" y="6545263"/>
            <a:ext cx="2808288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255001" name="Picture 25" descr="Tam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113463"/>
            <a:ext cx="3673475" cy="7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5002" name="Line 26"/>
          <p:cNvSpPr>
            <a:spLocks noChangeShapeType="1"/>
          </p:cNvSpPr>
          <p:nvPr/>
        </p:nvSpPr>
        <p:spPr bwMode="auto">
          <a:xfrm>
            <a:off x="3563938" y="5899150"/>
            <a:ext cx="0" cy="720725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5003" name="Text Box 27"/>
          <p:cNvSpPr txBox="1">
            <a:spLocks noChangeArrowheads="1"/>
          </p:cNvSpPr>
          <p:nvPr/>
        </p:nvSpPr>
        <p:spPr bwMode="auto">
          <a:xfrm>
            <a:off x="250825" y="1989138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 smtClean="0"/>
              <a:t>Sieve</a:t>
            </a:r>
            <a:r>
              <a:rPr lang="fr-FR" b="1" dirty="0" smtClean="0"/>
              <a:t> 1</a:t>
            </a:r>
            <a:endParaRPr lang="fr-FR" b="1" dirty="0"/>
          </a:p>
        </p:txBody>
      </p:sp>
      <p:sp>
        <p:nvSpPr>
          <p:cNvPr id="255004" name="Text Box 28"/>
          <p:cNvSpPr txBox="1">
            <a:spLocks noChangeArrowheads="1"/>
          </p:cNvSpPr>
          <p:nvPr/>
        </p:nvSpPr>
        <p:spPr bwMode="auto">
          <a:xfrm>
            <a:off x="395288" y="4292600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 smtClean="0"/>
              <a:t>Sieve</a:t>
            </a:r>
            <a:r>
              <a:rPr lang="fr-FR" b="1" dirty="0" smtClean="0"/>
              <a:t> 2</a:t>
            </a:r>
            <a:endParaRPr lang="fr-FR" b="1" dirty="0"/>
          </a:p>
        </p:txBody>
      </p:sp>
      <p:sp>
        <p:nvSpPr>
          <p:cNvPr id="255005" name="Text Box 29"/>
          <p:cNvSpPr txBox="1">
            <a:spLocks noChangeArrowheads="1"/>
          </p:cNvSpPr>
          <p:nvPr/>
        </p:nvSpPr>
        <p:spPr bwMode="auto">
          <a:xfrm>
            <a:off x="539750" y="6308725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 smtClean="0"/>
              <a:t>Sieve</a:t>
            </a:r>
            <a:r>
              <a:rPr lang="fr-FR" b="1" dirty="0" smtClean="0"/>
              <a:t> 3</a:t>
            </a:r>
            <a:endParaRPr lang="fr-FR" b="1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 err="1" smtClean="0"/>
              <a:t>Galińska-Inácio</a:t>
            </a:r>
            <a:r>
              <a:rPr lang="fr-FR" sz="2000" b="1" dirty="0" smtClean="0"/>
              <a:t>, I., </a:t>
            </a:r>
            <a:r>
              <a:rPr lang="fr-FR" sz="2000" b="1" dirty="0" err="1" smtClean="0"/>
              <a:t>Randak</a:t>
            </a:r>
            <a:r>
              <a:rPr lang="fr-FR" sz="2000" b="1" dirty="0" smtClean="0"/>
              <a:t>, A., </a:t>
            </a:r>
            <a:r>
              <a:rPr lang="fr-FR" sz="2000" b="1" dirty="0"/>
              <a:t>C., Klein, H. G. et </a:t>
            </a:r>
            <a:r>
              <a:rPr lang="fr-FR" sz="2000" b="1" dirty="0" err="1"/>
              <a:t>Stegmann</a:t>
            </a:r>
            <a:r>
              <a:rPr lang="fr-FR" sz="2000" b="1" dirty="0"/>
              <a:t>, T. D., (2004). </a:t>
            </a:r>
            <a:r>
              <a:rPr lang="fr-FR" sz="2000" b="1" i="1" dirty="0" err="1" smtClean="0">
                <a:solidFill>
                  <a:srgbClr val="CC3300"/>
                </a:solidFill>
              </a:rPr>
              <a:t>EuroComRom</a:t>
            </a:r>
            <a:r>
              <a:rPr lang="fr-FR" sz="2000" b="1" i="1" dirty="0">
                <a:solidFill>
                  <a:srgbClr val="CC3300"/>
                </a:solidFill>
              </a:rPr>
              <a:t> </a:t>
            </a:r>
            <a:r>
              <a:rPr lang="fr-FR" sz="2000" b="1" i="1" dirty="0" smtClean="0">
                <a:solidFill>
                  <a:srgbClr val="CC3300"/>
                </a:solidFill>
              </a:rPr>
              <a:t>–</a:t>
            </a:r>
            <a:r>
              <a:rPr lang="fr-FR" sz="2400" b="1" i="1" dirty="0" smtClean="0">
                <a:solidFill>
                  <a:schemeClr val="accent2"/>
                </a:solidFill>
              </a:rPr>
              <a:t> </a:t>
            </a:r>
            <a:r>
              <a:rPr lang="fr-FR" sz="2400" b="1" i="1" dirty="0" err="1" smtClean="0">
                <a:solidFill>
                  <a:schemeClr val="accent2"/>
                </a:solidFill>
              </a:rPr>
              <a:t>Siedem</a:t>
            </a:r>
            <a:r>
              <a:rPr lang="fr-FR" sz="2400" b="1" i="1" dirty="0" smtClean="0">
                <a:solidFill>
                  <a:schemeClr val="accent2"/>
                </a:solidFill>
              </a:rPr>
              <a:t> </a:t>
            </a:r>
            <a:r>
              <a:rPr lang="fr-FR" sz="2000" b="1" i="1" dirty="0" err="1" smtClean="0">
                <a:solidFill>
                  <a:srgbClr val="CC3300"/>
                </a:solidFill>
              </a:rPr>
              <a:t>sit</a:t>
            </a:r>
            <a:r>
              <a:rPr lang="fr-FR" sz="2000" b="1" i="1" dirty="0" smtClean="0">
                <a:solidFill>
                  <a:srgbClr val="CC3300"/>
                </a:solidFill>
              </a:rPr>
              <a:t>: </a:t>
            </a:r>
            <a:r>
              <a:rPr lang="fr-FR" sz="2000" b="1" i="1" dirty="0" err="1" smtClean="0">
                <a:solidFill>
                  <a:srgbClr val="CC3300"/>
                </a:solidFill>
              </a:rPr>
              <a:t>Jak</a:t>
            </a:r>
            <a:r>
              <a:rPr lang="fr-FR" sz="2000" b="1" i="1" dirty="0" smtClean="0">
                <a:solidFill>
                  <a:srgbClr val="CC3300"/>
                </a:solidFill>
              </a:rPr>
              <a:t> </a:t>
            </a:r>
            <a:r>
              <a:rPr lang="fr-FR" sz="2000" b="1" i="1" dirty="0" err="1" smtClean="0">
                <a:solidFill>
                  <a:srgbClr val="CC3300"/>
                </a:solidFill>
              </a:rPr>
              <a:t>od</a:t>
            </a:r>
            <a:r>
              <a:rPr lang="fr-FR" sz="2000" b="1" i="1" dirty="0" smtClean="0">
                <a:solidFill>
                  <a:srgbClr val="CC3300"/>
                </a:solidFill>
              </a:rPr>
              <a:t> </a:t>
            </a:r>
            <a:r>
              <a:rPr lang="fr-FR" sz="2000" b="1" i="1" dirty="0" err="1" smtClean="0">
                <a:solidFill>
                  <a:srgbClr val="CC3300"/>
                </a:solidFill>
              </a:rPr>
              <a:t>razu</a:t>
            </a:r>
            <a:r>
              <a:rPr lang="fr-FR" sz="2000" b="1" i="1" dirty="0" smtClean="0">
                <a:solidFill>
                  <a:srgbClr val="CC3300"/>
                </a:solidFill>
              </a:rPr>
              <a:t> </a:t>
            </a:r>
            <a:r>
              <a:rPr lang="fr-FR" sz="2000" b="1" i="1" dirty="0" err="1" smtClean="0">
                <a:solidFill>
                  <a:srgbClr val="CC3300"/>
                </a:solidFill>
              </a:rPr>
              <a:t>czytać</a:t>
            </a:r>
            <a:r>
              <a:rPr lang="fr-FR" sz="2000" b="1" i="1" dirty="0" smtClean="0">
                <a:solidFill>
                  <a:srgbClr val="CC3300"/>
                </a:solidFill>
              </a:rPr>
              <a:t> </a:t>
            </a:r>
            <a:r>
              <a:rPr lang="fr-FR" sz="2000" b="1" i="1" dirty="0" err="1" smtClean="0">
                <a:solidFill>
                  <a:srgbClr val="CC3300"/>
                </a:solidFill>
              </a:rPr>
              <a:t>teksty</a:t>
            </a:r>
            <a:r>
              <a:rPr lang="fr-FR" sz="2000" b="1" i="1" dirty="0" smtClean="0">
                <a:solidFill>
                  <a:srgbClr val="CC3300"/>
                </a:solidFill>
              </a:rPr>
              <a:t> w </a:t>
            </a:r>
            <a:r>
              <a:rPr lang="fr-FR" sz="2000" b="1" i="1" dirty="0" err="1" smtClean="0">
                <a:solidFill>
                  <a:srgbClr val="CC3300"/>
                </a:solidFill>
              </a:rPr>
              <a:t>językach</a:t>
            </a:r>
            <a:r>
              <a:rPr lang="fr-FR" sz="2000" b="1" i="1" dirty="0" smtClean="0">
                <a:solidFill>
                  <a:srgbClr val="CC3300"/>
                </a:solidFill>
              </a:rPr>
              <a:t> </a:t>
            </a:r>
            <a:r>
              <a:rPr lang="fr-FR" sz="2000" b="1" i="1" dirty="0" err="1" smtClean="0">
                <a:solidFill>
                  <a:srgbClr val="CC3300"/>
                </a:solidFill>
              </a:rPr>
              <a:t>romańskich</a:t>
            </a:r>
            <a:r>
              <a:rPr lang="fr-FR" sz="2000" b="1" dirty="0" smtClean="0"/>
              <a:t>.</a:t>
            </a:r>
            <a:endParaRPr lang="fr-FR" sz="20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BA2404-3A32-4F84-BDE2-9B53E38ED62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880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91" name="Rectangle 67"/>
          <p:cNvSpPr>
            <a:spLocks noChangeArrowheads="1"/>
          </p:cNvSpPr>
          <p:nvPr/>
        </p:nvSpPr>
        <p:spPr bwMode="auto">
          <a:xfrm>
            <a:off x="306243" y="295251"/>
            <a:ext cx="8569325" cy="6264275"/>
          </a:xfrm>
          <a:prstGeom prst="rect">
            <a:avLst/>
          </a:prstGeom>
          <a:solidFill>
            <a:srgbClr val="FFFFFF">
              <a:alpha val="6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257071" name="Picture 47" descr="Ta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9275"/>
            <a:ext cx="23050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72" name="Text Box 48"/>
          <p:cNvSpPr txBox="1">
            <a:spLocks noChangeArrowheads="1"/>
          </p:cNvSpPr>
          <p:nvPr/>
        </p:nvSpPr>
        <p:spPr bwMode="auto">
          <a:xfrm>
            <a:off x="250825" y="622300"/>
            <a:ext cx="1152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 </a:t>
            </a:r>
            <a:r>
              <a:rPr lang="fr-FR" b="1" dirty="0" err="1" smtClean="0"/>
              <a:t>Sieve</a:t>
            </a:r>
            <a:r>
              <a:rPr lang="fr-FR" b="1" dirty="0" smtClean="0"/>
              <a:t> 1</a:t>
            </a:r>
            <a:endParaRPr lang="fr-FR" b="1" dirty="0"/>
          </a:p>
        </p:txBody>
      </p:sp>
      <p:pic>
        <p:nvPicPr>
          <p:cNvPr id="257076" name="Picture 52" descr="Ta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23050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7078" name="Group 54"/>
          <p:cNvGrpSpPr>
            <a:grpSpLocks/>
          </p:cNvGrpSpPr>
          <p:nvPr/>
        </p:nvGrpSpPr>
        <p:grpSpPr bwMode="auto">
          <a:xfrm>
            <a:off x="323850" y="3141663"/>
            <a:ext cx="3600450" cy="466725"/>
            <a:chOff x="204" y="868"/>
            <a:chExt cx="2268" cy="294"/>
          </a:xfrm>
        </p:grpSpPr>
        <p:pic>
          <p:nvPicPr>
            <p:cNvPr id="257079" name="Picture 55" descr="Tam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68"/>
              <a:ext cx="1452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080" name="Text Box 56"/>
            <p:cNvSpPr txBox="1">
              <a:spLocks noChangeArrowheads="1"/>
            </p:cNvSpPr>
            <p:nvPr/>
          </p:nvSpPr>
          <p:spPr bwMode="auto">
            <a:xfrm>
              <a:off x="204" y="890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smtClean="0"/>
                <a:t> </a:t>
              </a:r>
              <a:r>
                <a:rPr lang="fr-FR" b="1" dirty="0" err="1" smtClean="0"/>
                <a:t>Sieve</a:t>
              </a:r>
              <a:r>
                <a:rPr lang="fr-FR" b="1" dirty="0" smtClean="0"/>
                <a:t> 4</a:t>
              </a:r>
              <a:endParaRPr lang="fr-FR" b="1" dirty="0"/>
            </a:p>
          </p:txBody>
        </p:sp>
      </p:grpSp>
      <p:grpSp>
        <p:nvGrpSpPr>
          <p:cNvPr id="257081" name="Group 57"/>
          <p:cNvGrpSpPr>
            <a:grpSpLocks/>
          </p:cNvGrpSpPr>
          <p:nvPr/>
        </p:nvGrpSpPr>
        <p:grpSpPr bwMode="auto">
          <a:xfrm>
            <a:off x="395288" y="4005263"/>
            <a:ext cx="3600450" cy="466725"/>
            <a:chOff x="204" y="868"/>
            <a:chExt cx="2268" cy="294"/>
          </a:xfrm>
        </p:grpSpPr>
        <p:pic>
          <p:nvPicPr>
            <p:cNvPr id="257082" name="Picture 58" descr="Tam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68"/>
              <a:ext cx="1452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083" name="Text Box 59"/>
            <p:cNvSpPr txBox="1">
              <a:spLocks noChangeArrowheads="1"/>
            </p:cNvSpPr>
            <p:nvPr/>
          </p:nvSpPr>
          <p:spPr bwMode="auto">
            <a:xfrm>
              <a:off x="204" y="890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err="1" smtClean="0"/>
                <a:t>Sieve</a:t>
              </a:r>
              <a:r>
                <a:rPr lang="fr-FR" b="1" dirty="0" smtClean="0"/>
                <a:t> 5</a:t>
              </a:r>
              <a:endParaRPr lang="fr-FR" b="1" dirty="0"/>
            </a:p>
          </p:txBody>
        </p:sp>
      </p:grpSp>
      <p:grpSp>
        <p:nvGrpSpPr>
          <p:cNvPr id="257084" name="Group 60"/>
          <p:cNvGrpSpPr>
            <a:grpSpLocks/>
          </p:cNvGrpSpPr>
          <p:nvPr/>
        </p:nvGrpSpPr>
        <p:grpSpPr bwMode="auto">
          <a:xfrm>
            <a:off x="395288" y="4906963"/>
            <a:ext cx="3600450" cy="466725"/>
            <a:chOff x="204" y="868"/>
            <a:chExt cx="2268" cy="294"/>
          </a:xfrm>
        </p:grpSpPr>
        <p:pic>
          <p:nvPicPr>
            <p:cNvPr id="257085" name="Picture 61" descr="Tam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68"/>
              <a:ext cx="1452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086" name="Text Box 62"/>
            <p:cNvSpPr txBox="1">
              <a:spLocks noChangeArrowheads="1"/>
            </p:cNvSpPr>
            <p:nvPr/>
          </p:nvSpPr>
          <p:spPr bwMode="auto">
            <a:xfrm>
              <a:off x="204" y="890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err="1" smtClean="0"/>
                <a:t>Sieve</a:t>
              </a:r>
              <a:r>
                <a:rPr lang="fr-FR" b="1" dirty="0" smtClean="0"/>
                <a:t> 6</a:t>
              </a:r>
              <a:endParaRPr lang="fr-FR" b="1" dirty="0"/>
            </a:p>
          </p:txBody>
        </p:sp>
      </p:grpSp>
      <p:grpSp>
        <p:nvGrpSpPr>
          <p:cNvPr id="257087" name="Group 63"/>
          <p:cNvGrpSpPr>
            <a:grpSpLocks/>
          </p:cNvGrpSpPr>
          <p:nvPr/>
        </p:nvGrpSpPr>
        <p:grpSpPr bwMode="auto">
          <a:xfrm>
            <a:off x="395288" y="5734050"/>
            <a:ext cx="3600450" cy="466725"/>
            <a:chOff x="204" y="868"/>
            <a:chExt cx="2268" cy="294"/>
          </a:xfrm>
        </p:grpSpPr>
        <p:pic>
          <p:nvPicPr>
            <p:cNvPr id="257088" name="Picture 64" descr="Tam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68"/>
              <a:ext cx="1452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089" name="Text Box 65"/>
            <p:cNvSpPr txBox="1">
              <a:spLocks noChangeArrowheads="1"/>
            </p:cNvSpPr>
            <p:nvPr/>
          </p:nvSpPr>
          <p:spPr bwMode="auto">
            <a:xfrm>
              <a:off x="204" y="890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err="1" smtClean="0"/>
                <a:t>Sieve</a:t>
              </a:r>
              <a:r>
                <a:rPr lang="fr-FR" b="1" dirty="0" smtClean="0"/>
                <a:t> 7</a:t>
              </a:r>
              <a:endParaRPr lang="fr-FR" b="1" dirty="0"/>
            </a:p>
          </p:txBody>
        </p:sp>
      </p:grpSp>
      <p:sp>
        <p:nvSpPr>
          <p:cNvPr id="257092" name="Text Box 68"/>
          <p:cNvSpPr txBox="1">
            <a:spLocks noChangeArrowheads="1"/>
          </p:cNvSpPr>
          <p:nvPr/>
        </p:nvSpPr>
        <p:spPr bwMode="auto">
          <a:xfrm>
            <a:off x="4211638" y="539750"/>
            <a:ext cx="4248150" cy="469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/>
              <a:t>International </a:t>
            </a:r>
            <a:r>
              <a:rPr lang="fr-FR" sz="2400" b="1" dirty="0" err="1" smtClean="0"/>
              <a:t>vocabulary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grpSp>
        <p:nvGrpSpPr>
          <p:cNvPr id="257074" name="Group 50"/>
          <p:cNvGrpSpPr>
            <a:grpSpLocks/>
          </p:cNvGrpSpPr>
          <p:nvPr/>
        </p:nvGrpSpPr>
        <p:grpSpPr bwMode="auto">
          <a:xfrm>
            <a:off x="323850" y="1377950"/>
            <a:ext cx="3600450" cy="466725"/>
            <a:chOff x="204" y="868"/>
            <a:chExt cx="2268" cy="294"/>
          </a:xfrm>
        </p:grpSpPr>
        <p:pic>
          <p:nvPicPr>
            <p:cNvPr id="257059" name="Picture 35" descr="Tami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68"/>
              <a:ext cx="1452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7073" name="Text Box 49"/>
            <p:cNvSpPr txBox="1">
              <a:spLocks noChangeArrowheads="1"/>
            </p:cNvSpPr>
            <p:nvPr/>
          </p:nvSpPr>
          <p:spPr bwMode="auto">
            <a:xfrm>
              <a:off x="204" y="877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 err="1" smtClean="0"/>
                <a:t>Sieve</a:t>
              </a:r>
              <a:r>
                <a:rPr lang="fr-FR" b="1" dirty="0" smtClean="0"/>
                <a:t> 2</a:t>
              </a:r>
              <a:endParaRPr lang="fr-FR" b="1" dirty="0"/>
            </a:p>
          </p:txBody>
        </p:sp>
      </p:grpSp>
      <p:sp>
        <p:nvSpPr>
          <p:cNvPr id="257093" name="Text Box 69"/>
          <p:cNvSpPr txBox="1">
            <a:spLocks noChangeArrowheads="1"/>
          </p:cNvSpPr>
          <p:nvPr/>
        </p:nvSpPr>
        <p:spPr bwMode="auto">
          <a:xfrm>
            <a:off x="4211638" y="1341438"/>
            <a:ext cx="4248150" cy="469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/>
              <a:t>Pan-</a:t>
            </a:r>
            <a:r>
              <a:rPr lang="fr-FR" sz="2400" b="1" dirty="0" err="1" smtClean="0"/>
              <a:t>Slavic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vocabulary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257096" name="Text Box 72"/>
          <p:cNvSpPr txBox="1">
            <a:spLocks noChangeArrowheads="1"/>
          </p:cNvSpPr>
          <p:nvPr/>
        </p:nvSpPr>
        <p:spPr bwMode="auto">
          <a:xfrm>
            <a:off x="4211638" y="2247255"/>
            <a:ext cx="4248150" cy="46166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smtClean="0"/>
              <a:t>Sound </a:t>
            </a:r>
            <a:r>
              <a:rPr lang="fr-FR" sz="2400" b="1" dirty="0" err="1" smtClean="0"/>
              <a:t>correspondence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257097" name="Text Box 73"/>
          <p:cNvSpPr txBox="1">
            <a:spLocks noChangeArrowheads="1"/>
          </p:cNvSpPr>
          <p:nvPr/>
        </p:nvSpPr>
        <p:spPr bwMode="auto">
          <a:xfrm>
            <a:off x="4284663" y="3141663"/>
            <a:ext cx="4248150" cy="469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err="1" smtClean="0"/>
              <a:t>Spelling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Pronunciation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257098" name="Text Box 74"/>
          <p:cNvSpPr txBox="1">
            <a:spLocks noChangeArrowheads="1"/>
          </p:cNvSpPr>
          <p:nvPr/>
        </p:nvSpPr>
        <p:spPr bwMode="auto">
          <a:xfrm>
            <a:off x="4284663" y="4050059"/>
            <a:ext cx="4248150" cy="46166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 dirty="0" smtClean="0"/>
              <a:t>Pan-</a:t>
            </a:r>
            <a:r>
              <a:rPr lang="fr-FR" sz="2200" b="1" dirty="0" err="1" smtClean="0"/>
              <a:t>Slavic</a:t>
            </a:r>
            <a:r>
              <a:rPr lang="fr-FR" sz="2200" b="1" dirty="0"/>
              <a:t> </a:t>
            </a:r>
            <a:r>
              <a:rPr lang="fr-FR" sz="2200" b="1" dirty="0" err="1" smtClean="0"/>
              <a:t>syntactic</a:t>
            </a:r>
            <a:r>
              <a:rPr lang="fr-FR" sz="2200" b="1" dirty="0" smtClean="0"/>
              <a:t> structure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257099" name="Text Box 75"/>
          <p:cNvSpPr txBox="1">
            <a:spLocks noChangeArrowheads="1"/>
          </p:cNvSpPr>
          <p:nvPr/>
        </p:nvSpPr>
        <p:spPr bwMode="auto">
          <a:xfrm>
            <a:off x="4271992" y="4891088"/>
            <a:ext cx="4248150" cy="46166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err="1" smtClean="0"/>
              <a:t>Morphosyntax</a:t>
            </a:r>
            <a:r>
              <a:rPr lang="fr-FR" sz="2400" b="1" dirty="0" smtClean="0"/>
              <a:t> </a:t>
            </a:r>
            <a:endParaRPr lang="fr-FR" sz="2400" b="1" dirty="0"/>
          </a:p>
        </p:txBody>
      </p:sp>
      <p:sp>
        <p:nvSpPr>
          <p:cNvPr id="257100" name="Text Box 76"/>
          <p:cNvSpPr txBox="1">
            <a:spLocks noChangeArrowheads="1"/>
          </p:cNvSpPr>
          <p:nvPr/>
        </p:nvSpPr>
        <p:spPr bwMode="auto">
          <a:xfrm>
            <a:off x="4261051" y="5717381"/>
            <a:ext cx="4248150" cy="469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 err="1" smtClean="0"/>
              <a:t>Prefixes</a:t>
            </a:r>
            <a:r>
              <a:rPr lang="fr-FR" sz="2400" b="1" dirty="0" smtClean="0"/>
              <a:t> and suffixes </a:t>
            </a:r>
            <a:endParaRPr lang="fr-FR" sz="2400" b="1" dirty="0"/>
          </a:p>
        </p:txBody>
      </p:sp>
      <p:pic>
        <p:nvPicPr>
          <p:cNvPr id="257111" name="Picture 87" descr="Tam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276475"/>
            <a:ext cx="23050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56"/>
          <p:cNvSpPr txBox="1">
            <a:spLocks noChangeArrowheads="1"/>
          </p:cNvSpPr>
          <p:nvPr/>
        </p:nvSpPr>
        <p:spPr bwMode="auto">
          <a:xfrm>
            <a:off x="323850" y="2342207"/>
            <a:ext cx="136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 </a:t>
            </a:r>
            <a:r>
              <a:rPr lang="fr-FR" b="1" dirty="0" err="1" smtClean="0"/>
              <a:t>Sieve</a:t>
            </a:r>
            <a:r>
              <a:rPr lang="fr-FR" b="1" dirty="0" smtClean="0"/>
              <a:t> 3</a:t>
            </a:r>
            <a:endParaRPr lang="fr-FR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BA2404-3A32-4F84-BDE2-9B53E38ED62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550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5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7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7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5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25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25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93" grpId="0" animBg="1"/>
      <p:bldP spid="257096" grpId="0" animBg="1"/>
      <p:bldP spid="257097" grpId="0" animBg="1"/>
      <p:bldP spid="257098" grpId="0" animBg="1"/>
      <p:bldP spid="257099" grpId="0" animBg="1"/>
      <p:bldP spid="2571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z="3200" b="1" dirty="0" err="1" smtClean="0"/>
              <a:t>Intercomprehension</a:t>
            </a:r>
            <a:r>
              <a:rPr lang="fr-FR" sz="3200" b="1" dirty="0" smtClean="0"/>
              <a:t> and the </a:t>
            </a:r>
            <a:r>
              <a:rPr lang="fr-FR" sz="3200" b="1" dirty="0" err="1" smtClean="0"/>
              <a:t>Lithuanian</a:t>
            </a:r>
            <a:r>
              <a:rPr lang="fr-FR" sz="3200" b="1" dirty="0" smtClean="0"/>
              <a:t> Curriculum – Discussion :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r>
              <a:rPr lang="fr-FR" dirty="0" smtClean="0"/>
              <a:t>For </a:t>
            </a:r>
            <a:r>
              <a:rPr lang="fr-FR" dirty="0" err="1" smtClean="0"/>
              <a:t>whom</a:t>
            </a:r>
            <a:r>
              <a:rPr lang="fr-FR" dirty="0" smtClean="0"/>
              <a:t>?</a:t>
            </a:r>
          </a:p>
          <a:p>
            <a:pPr eaLnBrk="1" hangingPunct="1">
              <a:defRPr/>
            </a:pPr>
            <a:r>
              <a:rPr lang="fr-FR" dirty="0" err="1" smtClean="0"/>
              <a:t>When</a:t>
            </a:r>
            <a:r>
              <a:rPr lang="fr-FR" dirty="0" smtClean="0"/>
              <a:t>?</a:t>
            </a:r>
          </a:p>
          <a:p>
            <a:pPr eaLnBrk="1" hangingPunct="1">
              <a:defRPr/>
            </a:pPr>
            <a:r>
              <a:rPr lang="fr-FR" dirty="0" smtClean="0"/>
              <a:t>How?</a:t>
            </a:r>
          </a:p>
          <a:p>
            <a:pPr eaLnBrk="1" hangingPunct="1">
              <a:defRPr/>
            </a:pPr>
            <a:r>
              <a:rPr lang="fr-FR" dirty="0" smtClean="0"/>
              <a:t>…</a:t>
            </a:r>
          </a:p>
          <a:p>
            <a:pPr eaLnBrk="1" hangingPunct="1">
              <a:defRPr/>
            </a:pPr>
            <a:r>
              <a:rPr lang="fr-FR" dirty="0" smtClean="0"/>
              <a:t>…</a:t>
            </a:r>
          </a:p>
          <a:p>
            <a:pPr eaLnBrk="1" hangingPunct="1">
              <a:defRPr/>
            </a:pPr>
            <a:r>
              <a:rPr lang="fr-FR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93107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feld 2"/>
          <p:cNvSpPr txBox="1">
            <a:spLocks noChangeArrowheads="1"/>
          </p:cNvSpPr>
          <p:nvPr/>
        </p:nvSpPr>
        <p:spPr bwMode="auto">
          <a:xfrm>
            <a:off x="539750" y="1989138"/>
            <a:ext cx="8280400" cy="206216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i="1">
                <a:latin typeface="Times New Roman" pitchFamily="18" charset="0"/>
              </a:rPr>
              <a:t>If I had to reduce all of educational psychology to just one principle, I would say this: The most important single factor in influencing learning is what the learner already knows. </a:t>
            </a:r>
            <a:r>
              <a:rPr lang="de-DE" sz="2400">
                <a:latin typeface="Times New Roman" pitchFamily="18" charset="0"/>
              </a:rPr>
              <a:t>(Ausubel 1968: vi)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B39A480-037B-4555-ADE3-2AF23034EC23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47" name="Text Box 11"/>
          <p:cNvSpPr txBox="1">
            <a:spLocks noChangeArrowheads="1"/>
          </p:cNvSpPr>
          <p:nvPr/>
        </p:nvSpPr>
        <p:spPr bwMode="auto">
          <a:xfrm>
            <a:off x="539750" y="2586038"/>
            <a:ext cx="8077200" cy="669925"/>
          </a:xfrm>
          <a:prstGeom prst="rect">
            <a:avLst/>
          </a:prstGeom>
          <a:solidFill>
            <a:srgbClr val="F8FABE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3600" b="1" i="1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DejaVu Sans" charset="0"/>
              </a:rPr>
              <a:t>Integrated didactic approach</a:t>
            </a:r>
            <a:endParaRPr lang="en-GB" sz="3600" b="1" i="1" smtClean="0">
              <a:solidFill>
                <a:srgbClr val="000000"/>
              </a:solidFill>
              <a:latin typeface="Times New Roman" charset="0"/>
              <a:ea typeface="Arial Unicode MS" charset="0"/>
              <a:cs typeface="DejaVu Sans" charset="0"/>
            </a:endParaRPr>
          </a:p>
        </p:txBody>
      </p:sp>
      <p:sp>
        <p:nvSpPr>
          <p:cNvPr id="500739" name="Text Box 3"/>
          <p:cNvSpPr txBox="1">
            <a:spLocks noChangeArrowheads="1"/>
          </p:cNvSpPr>
          <p:nvPr/>
        </p:nvSpPr>
        <p:spPr bwMode="auto">
          <a:xfrm>
            <a:off x="468313" y="1773238"/>
            <a:ext cx="8077200" cy="669925"/>
          </a:xfrm>
          <a:prstGeom prst="rect">
            <a:avLst/>
          </a:prstGeom>
          <a:solidFill>
            <a:srgbClr val="F9FABE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3600" b="1" i="1" smtClean="0"/>
              <a:t>Awakening to languages</a:t>
            </a:r>
          </a:p>
        </p:txBody>
      </p:sp>
      <p:sp>
        <p:nvSpPr>
          <p:cNvPr id="500740" name="Rectangle 2"/>
          <p:cNvSpPr>
            <a:spLocks noChangeArrowheads="1"/>
          </p:cNvSpPr>
          <p:nvPr/>
        </p:nvSpPr>
        <p:spPr bwMode="auto">
          <a:xfrm>
            <a:off x="611188" y="404813"/>
            <a:ext cx="7958137" cy="863600"/>
          </a:xfrm>
          <a:prstGeom prst="rect">
            <a:avLst/>
          </a:prstGeom>
          <a:solidFill>
            <a:srgbClr val="CCFF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 defTabSz="449263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 sz="2800" b="1" i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Pluralistic approaches to languages and cultures</a:t>
            </a:r>
            <a:endParaRPr lang="en-GB" sz="2800" b="1" i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algn="ctr" defTabSz="449263" eaLnBrk="1" hangingPunct="1"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Four pluralistic approaches</a:t>
            </a:r>
          </a:p>
        </p:txBody>
      </p:sp>
      <p:sp>
        <p:nvSpPr>
          <p:cNvPr id="658442" name="Text Box 10"/>
          <p:cNvSpPr txBox="1">
            <a:spLocks noChangeArrowheads="1"/>
          </p:cNvSpPr>
          <p:nvPr/>
        </p:nvSpPr>
        <p:spPr bwMode="auto">
          <a:xfrm>
            <a:off x="539750" y="3500438"/>
            <a:ext cx="8077200" cy="1000125"/>
          </a:xfrm>
          <a:prstGeom prst="rect">
            <a:avLst/>
          </a:prstGeom>
          <a:solidFill>
            <a:srgbClr val="F7FABE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GB" sz="3600" b="1" i="1" dirty="0" smtClean="0">
                <a:solidFill>
                  <a:srgbClr val="000000"/>
                </a:solidFill>
                <a:latin typeface="Times New Roman" charset="0"/>
                <a:cs typeface="DejaVu Sans" charset="0"/>
              </a:rPr>
              <a:t> </a:t>
            </a:r>
            <a:r>
              <a:rPr lang="en-GB" sz="3600" b="1" i="1" dirty="0" err="1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DejaVu Sans" charset="0"/>
              </a:rPr>
              <a:t>Intercomprehension</a:t>
            </a:r>
            <a:r>
              <a:rPr lang="en-GB" sz="3600" b="1" i="1" dirty="0" smtClean="0">
                <a:solidFill>
                  <a:srgbClr val="000000"/>
                </a:solidFill>
                <a:latin typeface="Arial Unicode MS" charset="0"/>
                <a:ea typeface="Arial Unicode MS" charset="0"/>
                <a:cs typeface="DejaVu Sans" charset="0"/>
              </a:rPr>
              <a:t> between related languages </a:t>
            </a:r>
          </a:p>
        </p:txBody>
      </p:sp>
      <p:grpSp>
        <p:nvGrpSpPr>
          <p:cNvPr id="658452" name="Group 20"/>
          <p:cNvGrpSpPr>
            <a:grpSpLocks/>
          </p:cNvGrpSpPr>
          <p:nvPr/>
        </p:nvGrpSpPr>
        <p:grpSpPr bwMode="auto">
          <a:xfrm>
            <a:off x="250825" y="4941888"/>
            <a:ext cx="8893175" cy="1414462"/>
            <a:chOff x="158" y="2931"/>
            <a:chExt cx="5602" cy="817"/>
          </a:xfrm>
        </p:grpSpPr>
        <p:sp>
          <p:nvSpPr>
            <p:cNvPr id="500743" name="AutoShape 18"/>
            <p:cNvSpPr>
              <a:spLocks noChangeArrowheads="1"/>
            </p:cNvSpPr>
            <p:nvPr/>
          </p:nvSpPr>
          <p:spPr bwMode="auto">
            <a:xfrm>
              <a:off x="158" y="2931"/>
              <a:ext cx="5602" cy="817"/>
            </a:xfrm>
            <a:prstGeom prst="wedgeRoundRectCallout">
              <a:avLst>
                <a:gd name="adj1" fmla="val -43236"/>
                <a:gd name="adj2" fmla="val -89903"/>
                <a:gd name="adj3" fmla="val 16667"/>
              </a:avLst>
            </a:prstGeom>
            <a:solidFill>
              <a:srgbClr val="FFFFCC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eaLnBrk="1" hangingPunct="1">
                <a:lnSpc>
                  <a:spcPct val="74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 sz="2400">
                <a:solidFill>
                  <a:schemeClr val="bg1"/>
                </a:solidFill>
                <a:latin typeface="Times New Roman" charset="0"/>
                <a:cs typeface="DejaVu Sans" charset="0"/>
              </a:endParaRPr>
            </a:p>
          </p:txBody>
        </p:sp>
        <p:sp>
          <p:nvSpPr>
            <p:cNvPr id="500744" name="Text Box 19"/>
            <p:cNvSpPr txBox="1">
              <a:spLocks noChangeArrowheads="1"/>
            </p:cNvSpPr>
            <p:nvPr/>
          </p:nvSpPr>
          <p:spPr bwMode="auto">
            <a:xfrm>
              <a:off x="612" y="3055"/>
              <a:ext cx="4853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492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r>
                <a:rPr lang="en-US" sz="2800" dirty="0" smtClean="0">
                  <a:latin typeface="Arial Unicode MS" charset="0"/>
                  <a:ea typeface="Arial Unicode MS" charset="0"/>
                  <a:cs typeface="DejaVu Sans" charset="0"/>
                </a:rPr>
                <a:t>The aim is first and foremost to develop </a:t>
              </a:r>
              <a:r>
                <a:rPr lang="en-US" sz="2800" dirty="0" smtClean="0">
                  <a:solidFill>
                    <a:srgbClr val="0000FF"/>
                  </a:solidFill>
                  <a:latin typeface="Arial Unicode MS" charset="0"/>
                  <a:ea typeface="Arial Unicode MS" charset="0"/>
                  <a:cs typeface="DejaVu Sans" charset="0"/>
                </a:rPr>
                <a:t>written or oral comprehension skills</a:t>
              </a:r>
              <a:r>
                <a:rPr lang="en-US" sz="2800" dirty="0" smtClean="0">
                  <a:solidFill>
                    <a:schemeClr val="accent2"/>
                  </a:solidFill>
                  <a:latin typeface="Arial Unicode MS" charset="0"/>
                  <a:ea typeface="Arial Unicode MS" charset="0"/>
                  <a:cs typeface="DejaVu Sans" charset="0"/>
                </a:rPr>
                <a:t>.</a:t>
              </a:r>
              <a:endParaRPr lang="fr-FR" sz="2800" dirty="0" smtClean="0">
                <a:latin typeface="Arial Unicode MS" charset="0"/>
                <a:ea typeface="Arial Unicode MS" charset="0"/>
                <a:cs typeface="DejaVu Sans" charset="0"/>
              </a:endParaRPr>
            </a:p>
          </p:txBody>
        </p:sp>
      </p:grp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8604250" y="6388100"/>
            <a:ext cx="539750" cy="469900"/>
          </a:xfrm>
          <a:prstGeom prst="rect">
            <a:avLst/>
          </a:prstGeom>
          <a:solidFill>
            <a:srgbClr val="FE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fld id="{BDB4043F-E8CA-5742-90EF-F5095BD5BB54}" type="slidenum">
              <a:rPr lang="fr-FR" b="1">
                <a:solidFill>
                  <a:schemeClr val="accent2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fr-FR" b="1">
              <a:solidFill>
                <a:schemeClr val="accent2"/>
              </a:solidFill>
            </a:endParaRPr>
          </a:p>
        </p:txBody>
      </p:sp>
      <p:sp>
        <p:nvSpPr>
          <p:cNvPr id="500747" name="AutoShape 12"/>
          <p:cNvSpPr>
            <a:spLocks noChangeArrowheads="1"/>
          </p:cNvSpPr>
          <p:nvPr/>
        </p:nvSpPr>
        <p:spPr bwMode="auto">
          <a:xfrm>
            <a:off x="107950" y="765175"/>
            <a:ext cx="8893175" cy="2132013"/>
          </a:xfrm>
          <a:prstGeom prst="wedgeRoundRectCallout">
            <a:avLst>
              <a:gd name="adj1" fmla="val -41787"/>
              <a:gd name="adj2" fmla="val 84921"/>
              <a:gd name="adj3" fmla="val 16667"/>
            </a:avLst>
          </a:prstGeom>
          <a:solidFill>
            <a:srgbClr val="FFFFCC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1" hangingPunct="1">
              <a:lnSpc>
                <a:spcPct val="7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sz="2400">
              <a:solidFill>
                <a:schemeClr val="bg1"/>
              </a:solidFill>
              <a:latin typeface="Times New Roman" charset="0"/>
              <a:cs typeface="DejaVu Sans" charset="0"/>
            </a:endParaRPr>
          </a:p>
        </p:txBody>
      </p:sp>
      <p:sp>
        <p:nvSpPr>
          <p:cNvPr id="658448" name="Text Box 16"/>
          <p:cNvSpPr txBox="1">
            <a:spLocks noChangeArrowheads="1"/>
          </p:cNvSpPr>
          <p:nvPr/>
        </p:nvSpPr>
        <p:spPr bwMode="auto">
          <a:xfrm>
            <a:off x="468313" y="790575"/>
            <a:ext cx="81359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800" dirty="0" smtClean="0">
                <a:solidFill>
                  <a:schemeClr val="tx2"/>
                </a:solidFill>
                <a:latin typeface="Arial Unicode MS" charset="0"/>
                <a:ea typeface="Arial Unicode MS" charset="0"/>
                <a:cs typeface="DejaVu Sans" charset="0"/>
              </a:rPr>
              <a:t>It entails the </a:t>
            </a:r>
            <a:r>
              <a:rPr lang="en-US" sz="2800" dirty="0" smtClean="0">
                <a:solidFill>
                  <a:srgbClr val="0000FF"/>
                </a:solidFill>
                <a:latin typeface="Arial Unicode MS" charset="0"/>
                <a:ea typeface="Arial Unicode MS" charset="0"/>
                <a:cs typeface="DejaVu Sans" charset="0"/>
              </a:rPr>
              <a:t>comparative study and learning </a:t>
            </a:r>
            <a:r>
              <a:rPr lang="en-US" sz="2800" dirty="0" smtClean="0">
                <a:solidFill>
                  <a:schemeClr val="tx2"/>
                </a:solidFill>
                <a:latin typeface="Arial Unicode MS" charset="0"/>
                <a:ea typeface="Arial Unicode MS" charset="0"/>
                <a:cs typeface="DejaVu Sans" charset="0"/>
              </a:rPr>
              <a:t>of two or more languages </a:t>
            </a:r>
            <a:r>
              <a:rPr lang="en-US" sz="2800" dirty="0" smtClean="0">
                <a:solidFill>
                  <a:srgbClr val="0000FF"/>
                </a:solidFill>
                <a:latin typeface="Arial Unicode MS" charset="0"/>
                <a:ea typeface="Arial Unicode MS" charset="0"/>
                <a:cs typeface="DejaVu Sans" charset="0"/>
              </a:rPr>
              <a:t>from one and the same family</a:t>
            </a:r>
            <a:r>
              <a:rPr lang="en-US" sz="2800" dirty="0" smtClean="0">
                <a:solidFill>
                  <a:schemeClr val="tx2"/>
                </a:solidFill>
                <a:latin typeface="Arial Unicode MS" charset="0"/>
                <a:ea typeface="Arial Unicode MS" charset="0"/>
                <a:cs typeface="DejaVu Sans" charset="0"/>
              </a:rPr>
              <a:t> (Romance, Germanic, Slavonic languages, </a:t>
            </a:r>
            <a:r>
              <a:rPr lang="en-US" sz="2800" dirty="0" err="1" smtClean="0">
                <a:solidFill>
                  <a:schemeClr val="tx2"/>
                </a:solidFill>
                <a:latin typeface="Arial Unicode MS" charset="0"/>
                <a:ea typeface="Arial Unicode MS" charset="0"/>
                <a:cs typeface="DejaVu Sans" charset="0"/>
              </a:rPr>
              <a:t>etc</a:t>
            </a:r>
            <a:r>
              <a:rPr lang="en-US" sz="2800" dirty="0" smtClean="0">
                <a:solidFill>
                  <a:schemeClr val="tx2"/>
                </a:solidFill>
                <a:latin typeface="Arial Unicode MS" charset="0"/>
                <a:ea typeface="Arial Unicode MS" charset="0"/>
                <a:cs typeface="DejaVu Sans" charset="0"/>
              </a:rPr>
              <a:t>)</a:t>
            </a:r>
            <a:r>
              <a:rPr lang="en-US" sz="2800" dirty="0">
                <a:solidFill>
                  <a:schemeClr val="tx2"/>
                </a:solidFill>
                <a:latin typeface="Arial Unicode MS" charset="0"/>
                <a:ea typeface="Arial Unicode MS" charset="0"/>
                <a:cs typeface="DejaVu Sans" charset="0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Arial Unicode MS" charset="0"/>
                <a:ea typeface="Arial Unicode MS" charset="0"/>
                <a:cs typeface="DejaVu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00908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5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5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mph" presetSubtype="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6584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58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5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mph" presetSubtype="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654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47" grpId="0" animBg="1"/>
      <p:bldP spid="658442" grpId="0" animBg="1"/>
      <p:bldP spid="6584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feld 3"/>
          <p:cNvSpPr txBox="1">
            <a:spLocks noChangeArrowheads="1"/>
          </p:cNvSpPr>
          <p:nvPr/>
        </p:nvSpPr>
        <p:spPr bwMode="auto">
          <a:xfrm>
            <a:off x="323850" y="2636838"/>
            <a:ext cx="8280400" cy="1077218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 b="1" i="1" dirty="0">
                <a:latin typeface="Times New Roman" pitchFamily="18" charset="0"/>
              </a:rPr>
              <a:t>An </a:t>
            </a:r>
            <a:r>
              <a:rPr lang="de-DE" sz="3200" b="1" i="1" dirty="0" err="1">
                <a:latin typeface="Times New Roman" pitchFamily="18" charset="0"/>
              </a:rPr>
              <a:t>activity</a:t>
            </a:r>
            <a:r>
              <a:rPr lang="de-DE" sz="3200" b="1" i="1" dirty="0">
                <a:latin typeface="Times New Roman" pitchFamily="18" charset="0"/>
              </a:rPr>
              <a:t> </a:t>
            </a:r>
            <a:r>
              <a:rPr lang="de-DE" sz="3200" b="1" i="1" dirty="0" err="1">
                <a:latin typeface="Times New Roman" pitchFamily="18" charset="0"/>
              </a:rPr>
              <a:t>based</a:t>
            </a:r>
            <a:r>
              <a:rPr lang="de-DE" sz="3200" b="1" i="1" dirty="0">
                <a:latin typeface="Times New Roman" pitchFamily="18" charset="0"/>
              </a:rPr>
              <a:t> on </a:t>
            </a:r>
            <a:r>
              <a:rPr lang="de-DE" sz="3200" b="1" i="1" dirty="0" err="1" smtClean="0">
                <a:latin typeface="Times New Roman" pitchFamily="18" charset="0"/>
              </a:rPr>
              <a:t>intercomprehension</a:t>
            </a:r>
            <a:r>
              <a:rPr lang="de-DE" sz="3200" b="1" i="1" dirty="0" smtClean="0">
                <a:latin typeface="Times New Roman" pitchFamily="18" charset="0"/>
              </a:rPr>
              <a:t>: </a:t>
            </a:r>
          </a:p>
          <a:p>
            <a:pPr algn="ctr"/>
            <a:r>
              <a:rPr lang="de-DE" sz="3200" b="1" dirty="0" smtClean="0">
                <a:latin typeface="Times New Roman" pitchFamily="18" charset="0"/>
              </a:rPr>
              <a:t>Die Rübe</a:t>
            </a:r>
            <a:endParaRPr lang="de-DE" sz="3200" b="1" dirty="0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BA2404-3A32-4F84-BDE2-9B53E38ED62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ekstfelt 2"/>
          <p:cNvSpPr txBox="1"/>
          <p:nvPr/>
        </p:nvSpPr>
        <p:spPr>
          <a:xfrm>
            <a:off x="1210429" y="4330065"/>
            <a:ext cx="7033979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/>
              <a:t>Which knowledge, </a:t>
            </a:r>
            <a:r>
              <a:rPr lang="en-GB" sz="3200" dirty="0" smtClean="0"/>
              <a:t>attitudes</a:t>
            </a:r>
            <a:r>
              <a:rPr lang="en-GB" sz="3200" dirty="0"/>
              <a:t>, skills </a:t>
            </a:r>
            <a:endParaRPr lang="en-GB" sz="3200" dirty="0" smtClean="0"/>
          </a:p>
          <a:p>
            <a:pPr>
              <a:lnSpc>
                <a:spcPct val="150000"/>
              </a:lnSpc>
            </a:pPr>
            <a:r>
              <a:rPr lang="en-GB" sz="3200" dirty="0" smtClean="0"/>
              <a:t>can be </a:t>
            </a:r>
            <a:r>
              <a:rPr lang="en-GB" sz="3200" dirty="0"/>
              <a:t>developed by </a:t>
            </a:r>
            <a:r>
              <a:rPr lang="en-GB" sz="3200" dirty="0" smtClean="0"/>
              <a:t>this </a:t>
            </a:r>
            <a:r>
              <a:rPr lang="en-GB" sz="3200" dirty="0"/>
              <a:t>activity?</a:t>
            </a:r>
            <a:br>
              <a:rPr lang="en-GB" sz="3200" dirty="0"/>
            </a:br>
            <a:endParaRPr lang="da-DK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2013-11-05_140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1" t="18430" r="26122" b="5578"/>
          <a:stretch/>
        </p:blipFill>
        <p:spPr>
          <a:xfrm>
            <a:off x="323528" y="260648"/>
            <a:ext cx="8640960" cy="6264695"/>
          </a:xfrm>
        </p:spPr>
      </p:pic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BA2404-3A32-4F84-BDE2-9B53E38ED62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8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Knowledge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BA2404-3A32-4F84-BDE2-9B53E38ED624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384043"/>
              </p:ext>
            </p:extLst>
          </p:nvPr>
        </p:nvGraphicFramePr>
        <p:xfrm>
          <a:off x="421704" y="1916832"/>
          <a:ext cx="8686800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kument" r:id="rId4" imgW="8686800" imgH="1930400" progId="Word.Document.12">
                  <p:embed/>
                </p:oleObj>
              </mc:Choice>
              <mc:Fallback>
                <p:oleObj name="Dokument" r:id="rId4" imgW="8686800" imgH="193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704" y="1916832"/>
                        <a:ext cx="8686800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21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62875" cy="1425575"/>
          </a:xfrm>
        </p:spPr>
        <p:txBody>
          <a:bodyPr/>
          <a:lstStyle/>
          <a:p>
            <a:r>
              <a:rPr lang="da-DK" dirty="0" smtClean="0"/>
              <a:t>Attitudes, </a:t>
            </a:r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examples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BA2404-3A32-4F84-BDE2-9B53E38ED624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742358"/>
              </p:ext>
            </p:extLst>
          </p:nvPr>
        </p:nvGraphicFramePr>
        <p:xfrm>
          <a:off x="457200" y="1556792"/>
          <a:ext cx="10595520" cy="514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kument" r:id="rId4" imgW="8686800" imgH="3441700" progId="Word.Document.12">
                  <p:embed/>
                </p:oleObj>
              </mc:Choice>
              <mc:Fallback>
                <p:oleObj name="Dokument" r:id="rId4" imgW="8686800" imgH="344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556792"/>
                        <a:ext cx="10595520" cy="514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550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Skills</a:t>
            </a:r>
            <a:r>
              <a:rPr lang="da-DK" dirty="0" smtClean="0"/>
              <a:t>, </a:t>
            </a:r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examples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BA2404-3A32-4F84-BDE2-9B53E38ED624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212781"/>
              </p:ext>
            </p:extLst>
          </p:nvPr>
        </p:nvGraphicFramePr>
        <p:xfrm>
          <a:off x="457200" y="1844824"/>
          <a:ext cx="10091464" cy="4717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Dokument" r:id="rId4" imgW="8686800" imgH="3098800" progId="Word.Document.12">
                  <p:embed/>
                </p:oleObj>
              </mc:Choice>
              <mc:Fallback>
                <p:oleObj name="Dokument" r:id="rId4" imgW="8686800" imgH="3098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844824"/>
                        <a:ext cx="10091464" cy="4717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953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feld 3"/>
          <p:cNvSpPr txBox="1">
            <a:spLocks noChangeArrowheads="1"/>
          </p:cNvSpPr>
          <p:nvPr/>
        </p:nvSpPr>
        <p:spPr bwMode="auto">
          <a:xfrm>
            <a:off x="323850" y="2636838"/>
            <a:ext cx="8280400" cy="1592262"/>
          </a:xfrm>
          <a:prstGeom prst="rect">
            <a:avLst/>
          </a:prstGeom>
          <a:solidFill>
            <a:srgbClr val="FFFFCC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3200" b="1" i="1">
                <a:latin typeface="Times New Roman" pitchFamily="18" charset="0"/>
              </a:rPr>
              <a:t>The </a:t>
            </a:r>
            <a:r>
              <a:rPr lang="de-DE" sz="3200" b="1">
                <a:latin typeface="Times New Roman" pitchFamily="18" charset="0"/>
              </a:rPr>
              <a:t>Seven sieves</a:t>
            </a:r>
            <a:r>
              <a:rPr lang="de-DE" sz="3200" b="1" i="1">
                <a:latin typeface="Times New Roman" pitchFamily="18" charset="0"/>
              </a:rPr>
              <a:t> – a way of classifying transferable elements which contribute to intercomprehension</a:t>
            </a:r>
            <a:endParaRPr lang="de-DE" sz="2400" b="1">
              <a:latin typeface="Times New Roman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4BA2404-3A32-4F84-BDE2-9B53E38ED624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DejaVu Sans"/>
        <a:cs typeface="DejaVu Sans"/>
      </a:majorFont>
      <a:minorFont>
        <a:latin typeface="Times New Roman"/>
        <a:ea typeface="DejaVu Sans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DejaVu Sans" pitchFamily="34" charset="0"/>
            <a:cs typeface="DejaVu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DejaVu Sans" pitchFamily="34" charset="0"/>
            <a:cs typeface="DejaVu Sans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286</Words>
  <Application>Microsoft Macintosh PowerPoint</Application>
  <PresentationFormat>Skærmshow (4:3)</PresentationFormat>
  <Paragraphs>69</Paragraphs>
  <Slides>12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12</vt:i4>
      </vt:variant>
    </vt:vector>
  </HeadingPairs>
  <TitlesOfParts>
    <vt:vector size="14" baseType="lpstr">
      <vt:lpstr>Modèle par défaut</vt:lpstr>
      <vt:lpstr>Dokument</vt:lpstr>
      <vt:lpstr>Intercomprehension between related languages</vt:lpstr>
      <vt:lpstr>PowerPoint-præsentation</vt:lpstr>
      <vt:lpstr>PowerPoint-præsentation</vt:lpstr>
      <vt:lpstr>PowerPoint-præsentation</vt:lpstr>
      <vt:lpstr>PowerPoint-præsentation</vt:lpstr>
      <vt:lpstr>Knowledge</vt:lpstr>
      <vt:lpstr>Attitudes, some examples</vt:lpstr>
      <vt:lpstr>Skills, some examples</vt:lpstr>
      <vt:lpstr>PowerPoint-præsentation</vt:lpstr>
      <vt:lpstr>PowerPoint-præsentation</vt:lpstr>
      <vt:lpstr>PowerPoint-præsentation</vt:lpstr>
      <vt:lpstr>Intercomprehension and the Lithuanian Curriculum – Discussion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I’Intercompréhension  entre les langues parentes  Finalités, Objectifs, exemples</dc:title>
  <dc:creator>Anna</dc:creator>
  <cp:lastModifiedBy>Petra Gilliyard Daryai-Hansen</cp:lastModifiedBy>
  <cp:revision>69</cp:revision>
  <dcterms:created xsi:type="dcterms:W3CDTF">2012-11-20T05:44:21Z</dcterms:created>
  <dcterms:modified xsi:type="dcterms:W3CDTF">2013-12-12T22:06:57Z</dcterms:modified>
</cp:coreProperties>
</file>