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87" r:id="rId2"/>
    <p:sldMasterId id="2147483726" r:id="rId3"/>
    <p:sldMasterId id="2147483738" r:id="rId4"/>
  </p:sldMasterIdLst>
  <p:notesMasterIdLst>
    <p:notesMasterId r:id="rId42"/>
  </p:notesMasterIdLst>
  <p:sldIdLst>
    <p:sldId id="305" r:id="rId5"/>
    <p:sldId id="306" r:id="rId6"/>
    <p:sldId id="308" r:id="rId7"/>
    <p:sldId id="309" r:id="rId8"/>
    <p:sldId id="310" r:id="rId9"/>
    <p:sldId id="307" r:id="rId10"/>
    <p:sldId id="314" r:id="rId11"/>
    <p:sldId id="311" r:id="rId12"/>
    <p:sldId id="312" r:id="rId13"/>
    <p:sldId id="313" r:id="rId14"/>
    <p:sldId id="315" r:id="rId15"/>
    <p:sldId id="316" r:id="rId16"/>
    <p:sldId id="317" r:id="rId17"/>
    <p:sldId id="318" r:id="rId18"/>
    <p:sldId id="324" r:id="rId19"/>
    <p:sldId id="325" r:id="rId20"/>
    <p:sldId id="326" r:id="rId21"/>
    <p:sldId id="327" r:id="rId22"/>
    <p:sldId id="328" r:id="rId23"/>
    <p:sldId id="319" r:id="rId24"/>
    <p:sldId id="329" r:id="rId25"/>
    <p:sldId id="333" r:id="rId26"/>
    <p:sldId id="332" r:id="rId27"/>
    <p:sldId id="335" r:id="rId28"/>
    <p:sldId id="336" r:id="rId29"/>
    <p:sldId id="337" r:id="rId30"/>
    <p:sldId id="320" r:id="rId31"/>
    <p:sldId id="322" r:id="rId32"/>
    <p:sldId id="357" r:id="rId33"/>
    <p:sldId id="340" r:id="rId34"/>
    <p:sldId id="341" r:id="rId35"/>
    <p:sldId id="349" r:id="rId36"/>
    <p:sldId id="342" r:id="rId37"/>
    <p:sldId id="350" r:id="rId38"/>
    <p:sldId id="352" r:id="rId39"/>
    <p:sldId id="354" r:id="rId40"/>
    <p:sldId id="356" r:id="rId41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FFFFCC"/>
    <a:srgbClr val="800000"/>
    <a:srgbClr val="CC0066"/>
    <a:srgbClr val="CCFF99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16" autoAdjust="0"/>
    <p:restoredTop sz="94660"/>
  </p:normalViewPr>
  <p:slideViewPr>
    <p:cSldViewPr>
      <p:cViewPr varScale="1">
        <p:scale>
          <a:sx n="59" d="100"/>
          <a:sy n="59" d="100"/>
        </p:scale>
        <p:origin x="-7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6739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3A9FD8C-78CC-4A98-8F0E-1475F150D6CE}" type="datetimeFigureOut">
              <a:rPr lang="de-DE"/>
              <a:pPr>
                <a:defRPr/>
              </a:pPr>
              <a:t>16.08.2014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6C3A6D5-3BBE-43B0-BC80-285C4A9F81B2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>
              <a:ea typeface="ＭＳ Ｐゴシック" pitchFamily="34" charset="-128"/>
            </a:endParaRPr>
          </a:p>
        </p:txBody>
      </p:sp>
      <p:sp>
        <p:nvSpPr>
          <p:cNvPr id="77827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C6E8F68-A116-4C5C-90AD-6665E16CCE7B}" type="slidenum">
              <a:rPr lang="fr-FR" sz="120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pPr algn="r"/>
              <a:t>23</a:t>
            </a:fld>
            <a:endParaRPr lang="fr-FR" sz="1200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2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fld id="{CFDCB9AA-5B66-4603-962F-7E04E8B37542}" type="slidenum">
              <a:rPr lang="en-GB" sz="1200">
                <a:solidFill>
                  <a:srgbClr val="000000"/>
                </a:solidFill>
                <a:latin typeface="Times New Roman" pitchFamily="18" charset="0"/>
                <a:cs typeface="DejaVu Sans" pitchFamily="34" charset="0"/>
              </a:rPr>
              <a:pPr algn="r"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</a:pPr>
              <a:t>34</a:t>
            </a:fld>
            <a:endParaRPr lang="en-GB" sz="1200">
              <a:solidFill>
                <a:srgbClr val="000000"/>
              </a:solidFill>
              <a:latin typeface="Times New Roman" pitchFamily="18" charset="0"/>
              <a:cs typeface="DejaVu Sans" pitchFamily="34" charset="0"/>
            </a:endParaRPr>
          </a:p>
        </p:txBody>
      </p:sp>
      <p:sp>
        <p:nvSpPr>
          <p:cNvPr id="90115" name="Text Box 2"/>
          <p:cNvSpPr txBox="1">
            <a:spLocks noChangeArrowheads="1"/>
          </p:cNvSpPr>
          <p:nvPr/>
        </p:nvSpPr>
        <p:spPr bwMode="auto">
          <a:xfrm>
            <a:off x="925513" y="685800"/>
            <a:ext cx="5010150" cy="34305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defTabSz="447675">
              <a:lnSpc>
                <a:spcPct val="74000"/>
              </a:lnSpc>
              <a:buClr>
                <a:srgbClr val="000000"/>
              </a:buClr>
              <a:buSzPct val="100000"/>
            </a:pPr>
            <a:endParaRPr lang="fr-FR" sz="2400">
              <a:solidFill>
                <a:srgbClr val="FFFFFF"/>
              </a:solidFill>
              <a:latin typeface="Times New Roman" pitchFamily="18" charset="0"/>
              <a:cs typeface="DejaVu Sans" pitchFamily="34" charset="0"/>
            </a:endParaRPr>
          </a:p>
        </p:txBody>
      </p:sp>
      <p:sp>
        <p:nvSpPr>
          <p:cNvPr id="90116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2850" cy="41132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FDA87FA-D677-4DF9-AD7D-A70E376DA9E0}" type="slidenum">
              <a:rPr lang="fr-FR" sz="1200"/>
              <a:pPr algn="r"/>
              <a:t>37</a:t>
            </a:fld>
            <a:endParaRPr lang="fr-FR" sz="1200"/>
          </a:p>
        </p:txBody>
      </p:sp>
      <p:sp>
        <p:nvSpPr>
          <p:cNvPr id="95235" name="Text Box 2"/>
          <p:cNvSpPr txBox="1">
            <a:spLocks noChangeArrowheads="1"/>
          </p:cNvSpPr>
          <p:nvPr/>
        </p:nvSpPr>
        <p:spPr bwMode="auto">
          <a:xfrm>
            <a:off x="925513" y="685800"/>
            <a:ext cx="5010150" cy="34305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AT"/>
          </a:p>
        </p:txBody>
      </p:sp>
      <p:sp>
        <p:nvSpPr>
          <p:cNvPr id="95236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2850" cy="41132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09DCE302-41AC-4F30-B40C-4196B23CC6F9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0DE495EC-F403-4668-8597-A30929E034A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73849FCD-C47B-421E-BAA2-C084E5E62351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D01FA032-6668-4AC0-972B-1129E7B67C1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2875" cy="14255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A9489B05-9C8A-45A9-AE7B-F666BFC44C8C}" type="datetime1">
              <a:rPr lang="fr-FR"/>
              <a:pPr>
                <a:defRPr/>
              </a:pPr>
              <a:t>16/08/2014</a:t>
            </a:fld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Michel Candelier - CEFR Web Conference - 28-29 March 2014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46D3C07B-9E15-4110-95DD-9CD9B79EB2D5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8A00C6BA-FE23-4583-B6CB-55EC14B28623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C41B4D75-B63E-4793-82E7-FBFDDB137EE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A1170619-C4E6-4A13-8FF4-C24389A2784A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E588184F-5435-4DEC-A4DA-C52764CD791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BC4668BE-6129-4CAB-9151-8E60545BB38C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F57B0447-8178-426D-82A5-7A4320CC709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B305298C-DC49-4CF9-8540-92D8023AFA18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9E6F6040-7F7B-4EBD-91D6-4B71A5BCD99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DA54DE6B-810B-4C73-A8C9-CD04ECDA4BCD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8A74A0FF-6EA2-40AE-85EC-173C6194160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AD847C43-A7F0-4BD4-B612-7441DF1AEF41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EC12C346-306C-4671-BE8A-34ECA86040D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1464CC15-5E73-44AE-964E-8ED974C9E387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A1F9B12B-6F7F-47A6-B2A3-F7B1375D748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AE0F9E26-90CD-44A1-90F3-F28802D1E299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296B7352-77BF-4E3D-8575-DE7EBB9830E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58B4EEC2-8ACD-410F-ACE9-52690F4B8CCD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8573148C-0985-4F7E-B80D-34EFFF726D8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26694AE2-8547-48C8-946B-9D2D62EB9B3A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BE1BAA72-F29F-43F2-9EDF-547ACDD66A6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2373F415-6C97-4249-9D61-0513ED4C6754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6A1AD9A1-C1CB-472D-B642-5DBA3474D1B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9E22E1D3-9820-4372-9445-11B2AD23B72A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5991C0B8-4732-4B4F-B26A-684A6B39BF5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8D872363-0E63-4617-B998-8EFAC65AC1E5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F7100629-7454-4D40-A1C1-E69348BAA9A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29D21603-1E56-4316-8448-FAB0C1554A51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CFD8104C-B18F-4DCA-8595-1214AC54445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806F58A-6497-44CB-BBF4-CA4563EBFD7B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0C15BB8-339D-4263-9DE6-296026A0AC0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A3902F6-A101-477B-8F13-34326220D11B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E6C8711-DDD9-4646-8CF9-11B5348AEBE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1B34972-65F2-4270-95C8-72FAB6DDB4B6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5EA85B9-D977-405A-8D12-6659DDBE490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4DC2C31-53BD-41CE-8985-2CA1C5C6C99C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D6B9260-60D4-4CE1-B477-68520467CE5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C448FF4-8B6A-456B-AE20-5965B1D9C57A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987A340-0E48-4E99-BD96-4E2461DAEB2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108131ED-B607-4CEA-A1D9-7FD6A2218DAE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78847CAF-A23F-4DE7-AC8B-062AA2FFF82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291D36E-75CA-4620-BB5F-D0F452AD26ED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3CB1C48-C85A-43A7-83DB-C7CE9DF2F2A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09859FF-1179-4E7F-BDE3-CE887625B318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33F98F0-1525-40FB-9FD3-D0B750FD114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4BA610C-C3CC-4503-AA0F-4F672A96E85F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58A2898-9597-412B-A9AE-A39504E0FED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077C874-138B-48B7-B0A0-7DD23E396DE5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48032C9-4086-4171-9CA8-5E141151E56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49A25AD-B964-435C-9B8D-BAE3DD4287C6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92087F2-3F7C-4287-8C78-DE921CC31AF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44626CC5-ED90-4855-BE85-B255BCE32C83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505433A7-B0BA-45FB-946D-8691B6183D4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95D874C6-C3FA-47CC-9A63-1025810242DF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EBEEDAD6-2AF1-47E0-B2BC-1823133D43C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7E2133EE-97CC-4F08-BB15-DF6A1EA91E4A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E32BCB3B-8769-4BFE-BE2F-713699DAF51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327A697C-C889-4B87-86F7-E167F1CC4A28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27C4A6F1-6D8F-4554-89E2-CA12DB4D14B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BA42FA0A-9EF3-4E1F-A18A-7B3590E280AB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F35F3640-3540-4097-9E99-C71D7A983C2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00B769FA-2DCF-48FE-89BC-34C23C674CE0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F85A43DC-6402-406F-9E6E-66DFE11CBF5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61C0D32F-169B-432E-9850-5C7946462169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CD808B13-7D2F-4126-A77C-4553622045F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F33D2D2A-A78F-4B4B-958A-027751FCA361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1EF6FCFE-7583-4A8D-AAD1-0DE7843943E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7FB43A43-3FB2-4B4D-BED3-11365A0EEB13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73604FAD-F00A-481A-B94A-56422C011FA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F5002071-369A-426D-92D0-AF9BF5DC2205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F16E82E7-74FB-407C-BE54-82B85F4AB54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F3030580-8D5A-4976-A8D8-A8FBD1EAD2A6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BEC3E3D9-93BF-4C03-99CC-790770B69AF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6EC249EE-8D27-496D-AF17-D2DBAFB56929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EF5907AB-7B6E-4F3F-B490-42893052B7B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43FE3BE5-DC6C-4137-A704-00E624D992F3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BCF3536C-7CBA-4658-AE1D-1FDE2352E29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A8E6B358-F9EF-489F-9ED7-4AE868B907D8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81EEB9EA-2C7C-4708-803B-F911F157036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6ED44A3C-86EF-461C-AC2D-DC18C55A54EC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6C91C5ED-D181-4A86-A455-980E139CC3E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8466C108-A36F-499B-976F-7009B7085128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92C38A57-8EC9-44C6-BF24-9EC9F49C482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995FB8C2-AF11-42A0-B818-890AADDA4BF5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942DA763-43CE-432B-8C9D-27B41958A58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C54E0F41-8612-4081-9DA1-FEE8D2907202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43DEE8BA-47B4-4B9C-BE4E-E89EF1FE360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de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C05A62D7-0540-4DA8-9F32-12B56D19E1B0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5805D3BF-B3F4-4EBE-91CA-A24F0DC5E58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031" name="Picture 7" descr="Fond_ppt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de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6EEB14A2-7A19-4758-AB33-6A22EB1B6DC4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E05A34B3-87C0-401F-8BA4-9CE98B2F3FB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3319" name="Picture 7" descr="Fond_ppt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de-DE" smtClean="0"/>
              <a:t>Cliquez pour modifier le style du titre du masque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de-DE" smtClean="0"/>
              <a:t>Cliquez pour modifier les styles de texte du masque</a:t>
            </a:r>
          </a:p>
          <a:p>
            <a:pPr lvl="1"/>
            <a:r>
              <a:rPr lang="fr-FR" altLang="de-DE" smtClean="0"/>
              <a:t>Deuxième niveau</a:t>
            </a:r>
          </a:p>
          <a:p>
            <a:pPr lvl="2"/>
            <a:r>
              <a:rPr lang="fr-FR" altLang="de-DE" smtClean="0"/>
              <a:t>Troisième niveau</a:t>
            </a:r>
          </a:p>
          <a:p>
            <a:pPr lvl="3"/>
            <a:r>
              <a:rPr lang="fr-FR" altLang="de-DE" smtClean="0"/>
              <a:t>Quatrième niveau</a:t>
            </a:r>
          </a:p>
          <a:p>
            <a:pPr lvl="4"/>
            <a:r>
              <a:rPr lang="fr-FR" altLang="de-DE" smtClean="0"/>
              <a:t>Cinquième niveau</a:t>
            </a:r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C6CB856-9381-465A-AD59-089B175BCB6E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3ECF26D-8FD1-4E96-9345-2DEDF0BE345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27655" name="Picture 7" descr="Fond_ppt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de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29D6F305-A709-4D22-847E-5421A00A57D1}" type="datetime1">
              <a:rPr lang="fr-FR"/>
              <a:pPr>
                <a:defRPr/>
              </a:pPr>
              <a:t>16/08/2014</a:t>
            </a:fld>
            <a:endParaRPr lang="fr-FR"/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fr-FR"/>
              <a:t>Michel Candelier - CEFR Web Conference - 28-29 March 2014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3E345D90-5553-40E3-855D-E5A782AEE43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38919" name="Picture 7" descr="Fond_ppt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1.jpe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carap.ecml.at/&#160;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4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arap.ecml.at/&#160;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hyperlink" Target="http://carap.ecml.at/&#160;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smtClean="0"/>
              <a:t>Michel Candelier - CEFR Web Conference - 28-29 March 2014</a:t>
            </a:r>
          </a:p>
        </p:txBody>
      </p:sp>
      <p:sp>
        <p:nvSpPr>
          <p:cNvPr id="1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2F9156-3395-4BF4-A586-91DFAB54048A}" type="slidenum">
              <a:rPr lang="fr-FR"/>
              <a:pPr>
                <a:defRPr/>
              </a:pPr>
              <a:t>1</a:t>
            </a:fld>
            <a:endParaRPr lang="fr-FR"/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fr-FR" smtClean="0"/>
          </a:p>
        </p:txBody>
      </p:sp>
      <p:pic>
        <p:nvPicPr>
          <p:cNvPr id="54276" name="Picture 3"/>
          <p:cNvPicPr>
            <a:picLocks noChangeAspect="1" noChangeArrowheads="1"/>
          </p:cNvPicPr>
          <p:nvPr>
            <p:ph type="ctrTitle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54628" name="Text Box 5"/>
          <p:cNvSpPr txBox="1">
            <a:spLocks noChangeArrowheads="1"/>
          </p:cNvSpPr>
          <p:nvPr/>
        </p:nvSpPr>
        <p:spPr bwMode="auto">
          <a:xfrm rot="-1722214">
            <a:off x="1258888" y="1844675"/>
            <a:ext cx="33131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fr-FR"/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 rot="-1722214">
            <a:off x="3059113" y="1700213"/>
            <a:ext cx="33131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fr-FR"/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 rot="2843847">
            <a:off x="6229350" y="957263"/>
            <a:ext cx="28797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3200" b="1">
                <a:solidFill>
                  <a:srgbClr val="990033"/>
                </a:solidFill>
              </a:rPr>
              <a:t>Université du Maine</a:t>
            </a:r>
          </a:p>
        </p:txBody>
      </p:sp>
      <p:sp>
        <p:nvSpPr>
          <p:cNvPr id="154631" name="Text Box 8"/>
          <p:cNvSpPr txBox="1">
            <a:spLocks noChangeArrowheads="1"/>
          </p:cNvSpPr>
          <p:nvPr/>
        </p:nvSpPr>
        <p:spPr bwMode="auto">
          <a:xfrm>
            <a:off x="0" y="5145088"/>
            <a:ext cx="9144000" cy="876300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tint val="22353"/>
                  <a:invGamma/>
                </a:schemeClr>
              </a:gs>
              <a:gs pos="100000">
                <a:schemeClr val="tx1">
                  <a:alpha val="41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fr-FR" sz="3600" b="1">
              <a:solidFill>
                <a:srgbClr val="000066"/>
              </a:solidFill>
            </a:endParaRPr>
          </a:p>
          <a:p>
            <a:pPr algn="ctr" eaLnBrk="0" hangingPunct="0">
              <a:defRPr/>
            </a:pPr>
            <a:endParaRPr lang="fr-FR" sz="3600" b="1">
              <a:solidFill>
                <a:srgbClr val="000066"/>
              </a:solidFill>
            </a:endParaRPr>
          </a:p>
        </p:txBody>
      </p:sp>
      <p:sp>
        <p:nvSpPr>
          <p:cNvPr id="154632" name="Text Box 8"/>
          <p:cNvSpPr txBox="1">
            <a:spLocks noChangeArrowheads="1"/>
          </p:cNvSpPr>
          <p:nvPr/>
        </p:nvSpPr>
        <p:spPr bwMode="auto">
          <a:xfrm>
            <a:off x="0" y="5445125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3200" b="1">
                <a:solidFill>
                  <a:srgbClr val="000066"/>
                </a:solidFill>
              </a:rPr>
              <a:t>FREPA – A complement for the CEFR?</a:t>
            </a:r>
            <a:br>
              <a:rPr lang="fr-FR" sz="3200" b="1">
                <a:solidFill>
                  <a:srgbClr val="000066"/>
                </a:solidFill>
              </a:rPr>
            </a:br>
            <a:endParaRPr lang="fr-FR" sz="3200" b="1">
              <a:solidFill>
                <a:srgbClr val="000066"/>
              </a:solidFill>
            </a:endParaRPr>
          </a:p>
        </p:txBody>
      </p:sp>
      <p:sp>
        <p:nvSpPr>
          <p:cNvPr id="54282" name="Text Box 7"/>
          <p:cNvSpPr txBox="1">
            <a:spLocks noChangeArrowheads="1"/>
          </p:cNvSpPr>
          <p:nvPr/>
        </p:nvSpPr>
        <p:spPr bwMode="auto">
          <a:xfrm rot="-1760026">
            <a:off x="-301625" y="762000"/>
            <a:ext cx="37941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3200" b="1">
                <a:solidFill>
                  <a:srgbClr val="800000"/>
                </a:solidFill>
              </a:rPr>
              <a:t>Michel Candelier</a:t>
            </a:r>
          </a:p>
        </p:txBody>
      </p:sp>
      <p:grpSp>
        <p:nvGrpSpPr>
          <p:cNvPr id="54283" name="Group 16"/>
          <p:cNvGrpSpPr>
            <a:grpSpLocks/>
          </p:cNvGrpSpPr>
          <p:nvPr/>
        </p:nvGrpSpPr>
        <p:grpSpPr bwMode="auto">
          <a:xfrm>
            <a:off x="0" y="6165850"/>
            <a:ext cx="9144000" cy="692150"/>
            <a:chOff x="0" y="3748"/>
            <a:chExt cx="5760" cy="572"/>
          </a:xfrm>
        </p:grpSpPr>
        <p:sp>
          <p:nvSpPr>
            <p:cNvPr id="54284" name="Rectangle 9"/>
            <p:cNvSpPr>
              <a:spLocks noChangeArrowheads="1"/>
            </p:cNvSpPr>
            <p:nvPr/>
          </p:nvSpPr>
          <p:spPr bwMode="auto">
            <a:xfrm>
              <a:off x="0" y="3748"/>
              <a:ext cx="5760" cy="572"/>
            </a:xfrm>
            <a:prstGeom prst="rect">
              <a:avLst/>
            </a:prstGeom>
            <a:solidFill>
              <a:srgbClr val="94C66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lnSpc>
                  <a:spcPct val="74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pic>
          <p:nvPicPr>
            <p:cNvPr id="54285" name="Picture 8" descr="logo-carap_Def_22-0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4" y="3799"/>
              <a:ext cx="1543" cy="479"/>
            </a:xfrm>
            <a:prstGeom prst="rect">
              <a:avLst/>
            </a:prstGeom>
            <a:gradFill rotWithShape="1">
              <a:gsLst>
                <a:gs pos="0">
                  <a:srgbClr val="FFFFCC">
                    <a:alpha val="34000"/>
                  </a:srgbClr>
                </a:gs>
                <a:gs pos="100000">
                  <a:srgbClr val="29292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</p:pic>
        <p:pic>
          <p:nvPicPr>
            <p:cNvPr id="54286" name="Picture 1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73" y="3748"/>
              <a:ext cx="3787" cy="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154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1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54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8" grpId="0"/>
      <p:bldP spid="154631" grpId="0" animBg="1"/>
      <p:bldP spid="1546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smtClean="0"/>
              <a:t>Michel Candelier - CEFR Web Conference - 28-29 March 2014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F8EDC6-C959-467E-923C-95D780058C81}" type="slidenum">
              <a:rPr lang="fr-FR"/>
              <a:pPr>
                <a:defRPr/>
              </a:pPr>
              <a:t>10</a:t>
            </a:fld>
            <a:endParaRPr lang="fr-FR"/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0"/>
            <a:ext cx="7127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smtClean="0"/>
              <a:t>Michel Candelier - CEFR Web Conference - 28-29 March 2014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170AF1-65BF-48F8-848F-A595BA2200C7}" type="slidenum">
              <a:rPr lang="fr-FR"/>
              <a:pPr>
                <a:defRPr/>
              </a:pPr>
              <a:t>11</a:t>
            </a:fld>
            <a:endParaRPr lang="fr-FR"/>
          </a:p>
        </p:txBody>
      </p:sp>
      <p:pic>
        <p:nvPicPr>
          <p:cNvPr id="6451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0"/>
            <a:ext cx="7056437" cy="561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4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3241675"/>
            <a:ext cx="752475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smtClean="0"/>
              <a:t>Michel Candelier - CEFR Web Conference - 28-29 March 2014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1A3953-BFF2-4A3A-A0FA-06FA249906FA}" type="slidenum">
              <a:rPr lang="fr-FR"/>
              <a:pPr>
                <a:defRPr/>
              </a:pPr>
              <a:t>12</a:t>
            </a:fld>
            <a:endParaRPr lang="fr-FR"/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4288" y="0"/>
            <a:ext cx="6540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4438" y="5013325"/>
            <a:ext cx="6659562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23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smtClean="0"/>
              <a:t>Michel Candelier - CEFR Web Conference - 28-29 March 2014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849A5-3CC3-4B43-99BE-337F9BC193C5}" type="slidenum">
              <a:rPr lang="fr-FR"/>
              <a:pPr>
                <a:defRPr/>
              </a:pPr>
              <a:t>13</a:t>
            </a:fld>
            <a:endParaRPr lang="fr-FR"/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0"/>
            <a:ext cx="6480175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22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6238" y="1341438"/>
            <a:ext cx="6227762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2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smtClean="0"/>
              <a:t>Michel Candelier - CEFR Web Conference - 28-29 March 2014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339B1-2E18-42E3-B383-009D96CD591A}" type="slidenum">
              <a:rPr lang="fr-FR"/>
              <a:pPr>
                <a:defRPr/>
              </a:pPr>
              <a:t>14</a:t>
            </a:fld>
            <a:endParaRPr lang="fr-FR"/>
          </a:p>
        </p:txBody>
      </p:sp>
      <p:pic>
        <p:nvPicPr>
          <p:cNvPr id="221187" name="Picture 3" descr="ANd9GcRpZGIJqwm3cbn60W3pVZ_C1ytPV_PPQPnUZYI2IOJXONAFjioc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-26988"/>
            <a:ext cx="3816350" cy="2378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9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636838"/>
            <a:ext cx="4751388" cy="356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113" y="1916113"/>
            <a:ext cx="3851275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9700" y="2205038"/>
            <a:ext cx="3640138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1191" name="AutoShape 7"/>
          <p:cNvSpPr>
            <a:spLocks noChangeArrowheads="1"/>
          </p:cNvSpPr>
          <p:nvPr/>
        </p:nvSpPr>
        <p:spPr bwMode="auto">
          <a:xfrm>
            <a:off x="3995738" y="620713"/>
            <a:ext cx="4895850" cy="1268412"/>
          </a:xfrm>
          <a:prstGeom prst="wedgeRoundRectCallout">
            <a:avLst>
              <a:gd name="adj1" fmla="val -82912"/>
              <a:gd name="adj2" fmla="val 10199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3200" b="1"/>
              <a:t>Where do they all come from?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21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21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2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2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5"/>
          <p:cNvSpPr txBox="1">
            <a:spLocks noGrp="1"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1400">
                <a:solidFill>
                  <a:srgbClr val="000000"/>
                </a:solidFill>
              </a:rPr>
              <a:t>Michel Candelier - CEFR Web Conference - 28-29 March 2014</a:t>
            </a:r>
          </a:p>
        </p:txBody>
      </p:sp>
      <p:sp>
        <p:nvSpPr>
          <p:cNvPr id="6" name="Rectangle 6"/>
          <p:cNvSpPr txBox="1"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/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EC3E6BB-CBAC-4C3B-BB7A-311F7217C0FF}" type="slidenum">
              <a:rPr lang="fr-FR" sz="1400">
                <a:solidFill>
                  <a:srgbClr val="000000"/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15</a:t>
            </a:fld>
            <a:endParaRPr lang="fr-FR" sz="1400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68611" name="Rectangle 5"/>
          <p:cNvSpPr>
            <a:spLocks noChangeArrowheads="1"/>
          </p:cNvSpPr>
          <p:nvPr/>
        </p:nvSpPr>
        <p:spPr bwMode="auto">
          <a:xfrm>
            <a:off x="1547813" y="0"/>
            <a:ext cx="5976937" cy="476250"/>
          </a:xfrm>
          <a:prstGeom prst="rect">
            <a:avLst/>
          </a:prstGeom>
          <a:solidFill>
            <a:srgbClr val="DDDDDD"/>
          </a:solidFill>
          <a:ln w="1908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b="1">
                <a:solidFill>
                  <a:srgbClr val="000000"/>
                </a:solidFill>
                <a:latin typeface="Times New Roman" pitchFamily="18" charset="0"/>
                <a:cs typeface="DejaVu Sans" pitchFamily="34" charset="0"/>
              </a:rPr>
              <a:t>What are pluralistic approaches?</a:t>
            </a:r>
          </a:p>
        </p:txBody>
      </p:sp>
      <p:sp>
        <p:nvSpPr>
          <p:cNvPr id="68612" name="Text Box 7"/>
          <p:cNvSpPr txBox="1">
            <a:spLocks noChangeArrowheads="1"/>
          </p:cNvSpPr>
          <p:nvPr/>
        </p:nvSpPr>
        <p:spPr bwMode="auto">
          <a:xfrm>
            <a:off x="250825" y="620713"/>
            <a:ext cx="8642350" cy="1462087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/>
              <a:t>Definition:</a:t>
            </a:r>
            <a:br>
              <a:rPr lang="fr-FR" sz="2800" b="1"/>
            </a:br>
            <a:r>
              <a:rPr lang="en-US" sz="2000" b="1">
                <a:solidFill>
                  <a:schemeClr val="accent2"/>
                </a:solidFill>
              </a:rPr>
              <a:t>The concept of pluralistic approaches refers to didactic approaches which use learning/teaching activities involving several (i.e. more than one) varieties of language or culture.</a:t>
            </a:r>
            <a:endParaRPr lang="fr-FR" sz="2000" b="1">
              <a:solidFill>
                <a:schemeClr val="accent2"/>
              </a:solidFill>
            </a:endParaRPr>
          </a:p>
        </p:txBody>
      </p:sp>
      <p:pic>
        <p:nvPicPr>
          <p:cNvPr id="17306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205038"/>
            <a:ext cx="8642350" cy="388143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" name="AutoShape 27"/>
          <p:cNvSpPr>
            <a:spLocks noChangeArrowheads="1"/>
          </p:cNvSpPr>
          <p:nvPr/>
        </p:nvSpPr>
        <p:spPr bwMode="auto">
          <a:xfrm>
            <a:off x="3851275" y="2058988"/>
            <a:ext cx="5219700" cy="1657350"/>
          </a:xfrm>
          <a:prstGeom prst="wedgeRoundRectCallout">
            <a:avLst>
              <a:gd name="adj1" fmla="val -42060"/>
              <a:gd name="adj2" fmla="val -36588"/>
              <a:gd name="adj3" fmla="val 16667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b="1" i="1"/>
              <a:t>"You will write a guide for a Spaniard who would like to visit your country. </a:t>
            </a:r>
            <a:br>
              <a:rPr lang="fr-FR" b="1" i="1"/>
            </a:br>
            <a:r>
              <a:rPr lang="fr-FR" b="1" i="1"/>
              <a:t>For this, you will learn how to :</a:t>
            </a:r>
          </a:p>
          <a:p>
            <a:pPr eaLnBrk="0" hangingPunct="0"/>
            <a:r>
              <a:rPr lang="fr-FR" b="1" i="1"/>
              <a:t>- reflect on cultural habits and customs</a:t>
            </a:r>
            <a:br>
              <a:rPr lang="fr-FR" b="1" i="1"/>
            </a:br>
            <a:r>
              <a:rPr lang="fr-FR" b="1" i="1"/>
              <a:t>- advise and warn."</a:t>
            </a:r>
          </a:p>
        </p:txBody>
      </p:sp>
      <p:sp>
        <p:nvSpPr>
          <p:cNvPr id="173067" name="AutoShape 11"/>
          <p:cNvSpPr>
            <a:spLocks noChangeArrowheads="1"/>
          </p:cNvSpPr>
          <p:nvPr/>
        </p:nvSpPr>
        <p:spPr bwMode="auto">
          <a:xfrm>
            <a:off x="1692275" y="6021388"/>
            <a:ext cx="5759450" cy="865187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2800" b="1">
                <a:solidFill>
                  <a:srgbClr val="CC0066"/>
                </a:solidFill>
              </a:rPr>
              <a:t>Intercultural approach(es)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73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5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17306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5"/>
          <p:cNvSpPr txBox="1">
            <a:spLocks noGrp="1"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1400">
                <a:solidFill>
                  <a:srgbClr val="000000"/>
                </a:solidFill>
              </a:rPr>
              <a:t>Michel Candelier - CEFR Web Conference - 28-29 March 2014</a:t>
            </a:r>
          </a:p>
        </p:txBody>
      </p:sp>
      <p:sp>
        <p:nvSpPr>
          <p:cNvPr id="6" name="Rectangle 6"/>
          <p:cNvSpPr txBox="1"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/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E187B89-A94A-4BA9-B7AC-4BEB7857931A}" type="slidenum">
              <a:rPr lang="fr-FR" sz="1400">
                <a:solidFill>
                  <a:srgbClr val="000000"/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16</a:t>
            </a:fld>
            <a:endParaRPr lang="fr-FR" sz="1400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69635" name="Rectangle 5"/>
          <p:cNvSpPr>
            <a:spLocks noChangeArrowheads="1"/>
          </p:cNvSpPr>
          <p:nvPr/>
        </p:nvSpPr>
        <p:spPr bwMode="auto">
          <a:xfrm>
            <a:off x="1547813" y="0"/>
            <a:ext cx="5976937" cy="476250"/>
          </a:xfrm>
          <a:prstGeom prst="rect">
            <a:avLst/>
          </a:prstGeom>
          <a:solidFill>
            <a:srgbClr val="DDDDDD"/>
          </a:solidFill>
          <a:ln w="1908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b="1">
                <a:solidFill>
                  <a:srgbClr val="000000"/>
                </a:solidFill>
                <a:latin typeface="Times New Roman" pitchFamily="18" charset="0"/>
                <a:cs typeface="DejaVu Sans" pitchFamily="34" charset="0"/>
              </a:rPr>
              <a:t>What are pluralistic approaches?</a:t>
            </a:r>
          </a:p>
        </p:txBody>
      </p:sp>
      <p:pic>
        <p:nvPicPr>
          <p:cNvPr id="69636" name="Picture 8" descr="days_Wee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2205038"/>
            <a:ext cx="7200900" cy="38163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9637" name="AutoShape 9"/>
          <p:cNvSpPr>
            <a:spLocks noChangeArrowheads="1"/>
          </p:cNvSpPr>
          <p:nvPr/>
        </p:nvSpPr>
        <p:spPr bwMode="auto">
          <a:xfrm>
            <a:off x="323850" y="5992813"/>
            <a:ext cx="8496300" cy="865187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2800" b="1">
                <a:solidFill>
                  <a:srgbClr val="CC0066"/>
                </a:solidFill>
              </a:rPr>
              <a:t>Awakening to languages (Language Awareness)</a:t>
            </a:r>
          </a:p>
        </p:txBody>
      </p:sp>
      <p:sp>
        <p:nvSpPr>
          <p:cNvPr id="174090" name="Text Box 10"/>
          <p:cNvSpPr txBox="1">
            <a:spLocks noChangeArrowheads="1"/>
          </p:cNvSpPr>
          <p:nvPr/>
        </p:nvSpPr>
        <p:spPr bwMode="auto">
          <a:xfrm>
            <a:off x="7308850" y="3716338"/>
            <a:ext cx="1549400" cy="2244725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/>
              <a:t>From: </a:t>
            </a:r>
            <a:r>
              <a:rPr lang="fr-FR" sz="2000" b="1" i="1"/>
              <a:t>Thinking</a:t>
            </a:r>
            <a:br>
              <a:rPr lang="fr-FR" sz="2000" b="1" i="1"/>
            </a:br>
            <a:r>
              <a:rPr lang="fr-FR" sz="2000" b="1" i="1"/>
              <a:t>through </a:t>
            </a:r>
            <a:br>
              <a:rPr lang="fr-FR" sz="2000" b="1" i="1"/>
            </a:br>
            <a:r>
              <a:rPr lang="fr-FR" sz="2000" b="1" i="1"/>
              <a:t>languages</a:t>
            </a:r>
            <a:r>
              <a:rPr lang="fr-FR" sz="2000" b="1"/>
              <a:t/>
            </a:r>
            <a:br>
              <a:rPr lang="fr-FR" sz="2000" b="1"/>
            </a:br>
            <a:r>
              <a:rPr lang="fr-FR" sz="2000" b="1"/>
              <a:t>Coventry </a:t>
            </a:r>
            <a:br>
              <a:rPr lang="fr-FR" sz="2000" b="1"/>
            </a:br>
            <a:r>
              <a:rPr lang="fr-FR" sz="2000" b="1"/>
              <a:t>City</a:t>
            </a:r>
            <a:br>
              <a:rPr lang="fr-FR" sz="2000" b="1"/>
            </a:br>
            <a:r>
              <a:rPr lang="fr-FR" sz="2000" b="1"/>
              <a:t>Council</a:t>
            </a:r>
          </a:p>
        </p:txBody>
      </p:sp>
      <p:sp>
        <p:nvSpPr>
          <p:cNvPr id="69639" name="Text Box 11"/>
          <p:cNvSpPr txBox="1">
            <a:spLocks noChangeArrowheads="1"/>
          </p:cNvSpPr>
          <p:nvPr/>
        </p:nvSpPr>
        <p:spPr bwMode="auto">
          <a:xfrm>
            <a:off x="250825" y="620713"/>
            <a:ext cx="8642350" cy="1462087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/>
              <a:t>Definition:</a:t>
            </a:r>
            <a:br>
              <a:rPr lang="fr-FR" sz="2800" b="1"/>
            </a:br>
            <a:r>
              <a:rPr lang="en-US" sz="2000" b="1">
                <a:solidFill>
                  <a:schemeClr val="accent2"/>
                </a:solidFill>
              </a:rPr>
              <a:t>The concept of pluralistic approaches refers to didactic approaches which use learning/teaching activities involving several (i.e. more than one) varieties of language or cultures.</a:t>
            </a:r>
            <a:endParaRPr lang="fr-FR" sz="2000" b="1">
              <a:solidFill>
                <a:schemeClr val="accent2"/>
              </a:solidFill>
            </a:endParaRPr>
          </a:p>
        </p:txBody>
      </p:sp>
      <p:sp>
        <p:nvSpPr>
          <p:cNvPr id="69640" name="Rectangle 5"/>
          <p:cNvSpPr>
            <a:spLocks noChangeArrowheads="1"/>
          </p:cNvSpPr>
          <p:nvPr/>
        </p:nvSpPr>
        <p:spPr bwMode="auto">
          <a:xfrm>
            <a:off x="1547813" y="0"/>
            <a:ext cx="5976937" cy="476250"/>
          </a:xfrm>
          <a:prstGeom prst="rect">
            <a:avLst/>
          </a:prstGeom>
          <a:solidFill>
            <a:srgbClr val="DDDDDD"/>
          </a:solidFill>
          <a:ln w="1908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b="1">
                <a:solidFill>
                  <a:srgbClr val="000000"/>
                </a:solidFill>
                <a:latin typeface="Times New Roman" pitchFamily="18" charset="0"/>
                <a:cs typeface="DejaVu Sans" pitchFamily="34" charset="0"/>
              </a:rPr>
              <a:t>What are pluralistic approaches?</a:t>
            </a:r>
          </a:p>
        </p:txBody>
      </p:sp>
      <p:sp>
        <p:nvSpPr>
          <p:cNvPr id="69641" name="Text Box 11"/>
          <p:cNvSpPr txBox="1">
            <a:spLocks noChangeArrowheads="1"/>
          </p:cNvSpPr>
          <p:nvPr/>
        </p:nvSpPr>
        <p:spPr bwMode="auto">
          <a:xfrm>
            <a:off x="250825" y="620713"/>
            <a:ext cx="8642350" cy="1462087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/>
              <a:t>Definition:</a:t>
            </a:r>
            <a:br>
              <a:rPr lang="fr-FR" sz="2800" b="1"/>
            </a:br>
            <a:r>
              <a:rPr lang="en-US" sz="2000" b="1">
                <a:solidFill>
                  <a:schemeClr val="accent2"/>
                </a:solidFill>
              </a:rPr>
              <a:t>The concept of pluralistic approaches refers to didactic approaches which use learning/teaching activities involving several (i.e. more than one) varieties of language or cultures.</a:t>
            </a:r>
            <a:endParaRPr lang="fr-FR" sz="20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4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5"/>
          <p:cNvSpPr txBox="1">
            <a:spLocks noGrp="1"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1400">
                <a:solidFill>
                  <a:srgbClr val="000000"/>
                </a:solidFill>
              </a:rPr>
              <a:t>Michel Candelier - CEFR Web Conference - 28-29 March 2014</a:t>
            </a:r>
          </a:p>
        </p:txBody>
      </p:sp>
      <p:sp>
        <p:nvSpPr>
          <p:cNvPr id="6" name="Rectangle 6"/>
          <p:cNvSpPr txBox="1"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/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480D557-49B4-426F-9AAA-856D8886DBB9}" type="slidenum">
              <a:rPr lang="fr-FR" sz="1400">
                <a:solidFill>
                  <a:srgbClr val="000000"/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fr-FR" sz="1400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70659" name="Rectangle 5"/>
          <p:cNvSpPr>
            <a:spLocks noChangeArrowheads="1"/>
          </p:cNvSpPr>
          <p:nvPr/>
        </p:nvSpPr>
        <p:spPr bwMode="auto">
          <a:xfrm>
            <a:off x="1547813" y="0"/>
            <a:ext cx="5976937" cy="476250"/>
          </a:xfrm>
          <a:prstGeom prst="rect">
            <a:avLst/>
          </a:prstGeom>
          <a:solidFill>
            <a:srgbClr val="DDDDDD"/>
          </a:solidFill>
          <a:ln w="1908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b="1">
                <a:solidFill>
                  <a:srgbClr val="000000"/>
                </a:solidFill>
                <a:latin typeface="Times New Roman" pitchFamily="18" charset="0"/>
                <a:cs typeface="DejaVu Sans" pitchFamily="34" charset="0"/>
              </a:rPr>
              <a:t>What are pluralistic approaches?</a:t>
            </a:r>
          </a:p>
        </p:txBody>
      </p:sp>
      <p:sp>
        <p:nvSpPr>
          <p:cNvPr id="70660" name="AutoShape 7"/>
          <p:cNvSpPr>
            <a:spLocks noChangeArrowheads="1"/>
          </p:cNvSpPr>
          <p:nvPr/>
        </p:nvSpPr>
        <p:spPr bwMode="auto">
          <a:xfrm>
            <a:off x="1692275" y="5992813"/>
            <a:ext cx="5759450" cy="865187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2800" b="1">
                <a:solidFill>
                  <a:srgbClr val="CC0066"/>
                </a:solidFill>
              </a:rPr>
              <a:t>Intercomprehension</a:t>
            </a:r>
          </a:p>
        </p:txBody>
      </p:sp>
      <p:pic>
        <p:nvPicPr>
          <p:cNvPr id="70661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2205038"/>
            <a:ext cx="7200900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Text Box 11"/>
          <p:cNvSpPr txBox="1">
            <a:spLocks noChangeArrowheads="1"/>
          </p:cNvSpPr>
          <p:nvPr/>
        </p:nvSpPr>
        <p:spPr bwMode="auto">
          <a:xfrm>
            <a:off x="250825" y="620713"/>
            <a:ext cx="8642350" cy="1462087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/>
              <a:t>Definition:</a:t>
            </a:r>
            <a:br>
              <a:rPr lang="fr-FR" sz="2800" b="1"/>
            </a:br>
            <a:r>
              <a:rPr lang="en-US" sz="2000" b="1">
                <a:solidFill>
                  <a:schemeClr val="accent2"/>
                </a:solidFill>
              </a:rPr>
              <a:t>The concept of pluralistic approaches refers to didactic approaches which use learning/teaching activities involving several (i.e. more than one) varieties of language or cultures.</a:t>
            </a:r>
            <a:endParaRPr lang="fr-FR" sz="2000" b="1">
              <a:solidFill>
                <a:schemeClr val="accent2"/>
              </a:solidFill>
            </a:endParaRPr>
          </a:p>
        </p:txBody>
      </p:sp>
      <p:pic>
        <p:nvPicPr>
          <p:cNvPr id="70663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4652963"/>
            <a:ext cx="72009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0664" name="Group 15"/>
          <p:cNvGrpSpPr>
            <a:grpSpLocks/>
          </p:cNvGrpSpPr>
          <p:nvPr/>
        </p:nvGrpSpPr>
        <p:grpSpPr bwMode="auto">
          <a:xfrm>
            <a:off x="971550" y="2205038"/>
            <a:ext cx="7200900" cy="3717925"/>
            <a:chOff x="612" y="1389"/>
            <a:chExt cx="4536" cy="2342"/>
          </a:xfrm>
        </p:grpSpPr>
        <p:pic>
          <p:nvPicPr>
            <p:cNvPr id="70667" name="Picture 1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12" y="1389"/>
              <a:ext cx="4536" cy="154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70668" name="Picture 1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2" y="2931"/>
              <a:ext cx="4536" cy="8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104475" name="AutoShape 27"/>
          <p:cNvSpPr>
            <a:spLocks noChangeArrowheads="1"/>
          </p:cNvSpPr>
          <p:nvPr/>
        </p:nvSpPr>
        <p:spPr bwMode="auto">
          <a:xfrm>
            <a:off x="0" y="1484313"/>
            <a:ext cx="3995738" cy="1657350"/>
          </a:xfrm>
          <a:prstGeom prst="wedgeRoundRectCallout">
            <a:avLst>
              <a:gd name="adj1" fmla="val 7648"/>
              <a:gd name="adj2" fmla="val 23370"/>
              <a:gd name="adj3" fmla="val 16667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sz="2000" b="1" i="1"/>
              <a:t>"In order to understand what our friends have said, you should read what Bip-bip the Martian has translated into each of our languages."</a:t>
            </a:r>
          </a:p>
        </p:txBody>
      </p:sp>
      <p:sp>
        <p:nvSpPr>
          <p:cNvPr id="175121" name="Text Box 17"/>
          <p:cNvSpPr txBox="1">
            <a:spLocks noChangeArrowheads="1"/>
          </p:cNvSpPr>
          <p:nvPr/>
        </p:nvSpPr>
        <p:spPr bwMode="auto">
          <a:xfrm>
            <a:off x="7594600" y="5445125"/>
            <a:ext cx="1549400" cy="720725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/>
              <a:t>From: </a:t>
            </a:r>
            <a:r>
              <a:rPr lang="fr-FR" sz="2000" b="1" i="1"/>
              <a:t>Euromania</a:t>
            </a:r>
            <a:endParaRPr lang="fr-FR" sz="20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4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4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7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75" grpId="1" animBg="1"/>
      <p:bldP spid="1751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5"/>
          <p:cNvSpPr txBox="1">
            <a:spLocks noGrp="1"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1400">
                <a:solidFill>
                  <a:srgbClr val="000000"/>
                </a:solidFill>
              </a:rPr>
              <a:t>Michel Candelier - CEFR Web Conference - 28-29 March 2014</a:t>
            </a:r>
          </a:p>
        </p:txBody>
      </p:sp>
      <p:sp>
        <p:nvSpPr>
          <p:cNvPr id="6" name="Rectangle 6"/>
          <p:cNvSpPr txBox="1"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/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8815047-EE28-41CF-BC69-D3797D80C2C4}" type="slidenum">
              <a:rPr lang="fr-FR" sz="1400">
                <a:solidFill>
                  <a:srgbClr val="000000"/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18</a:t>
            </a:fld>
            <a:endParaRPr lang="fr-FR" sz="1400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71683" name="Rectangle 5"/>
          <p:cNvSpPr>
            <a:spLocks noChangeArrowheads="1"/>
          </p:cNvSpPr>
          <p:nvPr/>
        </p:nvSpPr>
        <p:spPr bwMode="auto">
          <a:xfrm>
            <a:off x="1547813" y="0"/>
            <a:ext cx="5976937" cy="476250"/>
          </a:xfrm>
          <a:prstGeom prst="rect">
            <a:avLst/>
          </a:prstGeom>
          <a:solidFill>
            <a:srgbClr val="DDDDDD"/>
          </a:solidFill>
          <a:ln w="1908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b="1">
                <a:solidFill>
                  <a:srgbClr val="000000"/>
                </a:solidFill>
                <a:latin typeface="Times New Roman" pitchFamily="18" charset="0"/>
                <a:cs typeface="DejaVu Sans" pitchFamily="34" charset="0"/>
              </a:rPr>
              <a:t>What are pluralistic approaches?</a:t>
            </a:r>
          </a:p>
        </p:txBody>
      </p:sp>
      <p:sp>
        <p:nvSpPr>
          <p:cNvPr id="71684" name="AutoShape 5"/>
          <p:cNvSpPr>
            <a:spLocks noChangeArrowheads="1"/>
          </p:cNvSpPr>
          <p:nvPr/>
        </p:nvSpPr>
        <p:spPr bwMode="auto">
          <a:xfrm>
            <a:off x="1692275" y="5992813"/>
            <a:ext cx="5759450" cy="865187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2800" b="1">
                <a:solidFill>
                  <a:srgbClr val="CC0066"/>
                </a:solidFill>
              </a:rPr>
              <a:t>Integrated didactic approach</a:t>
            </a:r>
          </a:p>
        </p:txBody>
      </p:sp>
      <p:sp>
        <p:nvSpPr>
          <p:cNvPr id="71685" name="Text Box 7"/>
          <p:cNvSpPr txBox="1">
            <a:spLocks noChangeArrowheads="1"/>
          </p:cNvSpPr>
          <p:nvPr/>
        </p:nvSpPr>
        <p:spPr bwMode="auto">
          <a:xfrm>
            <a:off x="250825" y="620713"/>
            <a:ext cx="8642350" cy="1462087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/>
              <a:t>Definition:</a:t>
            </a:r>
            <a:br>
              <a:rPr lang="fr-FR" sz="2800" b="1"/>
            </a:br>
            <a:r>
              <a:rPr lang="en-US" sz="2000" b="1">
                <a:solidFill>
                  <a:schemeClr val="accent2"/>
                </a:solidFill>
              </a:rPr>
              <a:t>The concept of pluralistic approaches refers to didactic approaches which use learning/teaching activities involving several (i.e. more than one) varieties of language or cultures.</a:t>
            </a:r>
            <a:endParaRPr lang="fr-FR" sz="2000" b="1">
              <a:solidFill>
                <a:schemeClr val="accent2"/>
              </a:solidFill>
            </a:endParaRPr>
          </a:p>
        </p:txBody>
      </p:sp>
      <p:pic>
        <p:nvPicPr>
          <p:cNvPr id="71686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575" y="2205038"/>
            <a:ext cx="8577263" cy="38877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1687" name="Text Box 14"/>
          <p:cNvSpPr txBox="1">
            <a:spLocks noChangeArrowheads="1"/>
          </p:cNvSpPr>
          <p:nvPr/>
        </p:nvSpPr>
        <p:spPr bwMode="auto">
          <a:xfrm>
            <a:off x="827088" y="3789363"/>
            <a:ext cx="7848600" cy="385762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/>
              <a:t>English                        German                                  Your mother tongue</a:t>
            </a:r>
          </a:p>
        </p:txBody>
      </p:sp>
      <p:sp>
        <p:nvSpPr>
          <p:cNvPr id="176143" name="Text Box 15"/>
          <p:cNvSpPr txBox="1">
            <a:spLocks noChangeArrowheads="1"/>
          </p:cNvSpPr>
          <p:nvPr/>
        </p:nvSpPr>
        <p:spPr bwMode="auto">
          <a:xfrm>
            <a:off x="7308850" y="4292600"/>
            <a:ext cx="1549400" cy="1789113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/>
              <a:t>From: </a:t>
            </a:r>
            <a:r>
              <a:rPr lang="de-DE" b="1"/>
              <a:t>Kursiša, A. &amp; Neuner, G. (2006).</a:t>
            </a:r>
            <a:r>
              <a:rPr lang="de-DE" b="1" i="1"/>
              <a:t> Deutsch ist easy</a:t>
            </a:r>
            <a:r>
              <a:rPr lang="de-DE"/>
              <a:t> 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6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5"/>
          <p:cNvSpPr txBox="1">
            <a:spLocks noGrp="1"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1400">
                <a:solidFill>
                  <a:srgbClr val="000000"/>
                </a:solidFill>
              </a:rPr>
              <a:t>Michel Candelier - CEFR Web Conference - 28-29 March 2014</a:t>
            </a:r>
          </a:p>
        </p:txBody>
      </p:sp>
      <p:sp>
        <p:nvSpPr>
          <p:cNvPr id="8" name="Rectangle 6"/>
          <p:cNvSpPr txBox="1">
            <a:spLocks noGrp="1" noChangeArrowheads="1"/>
          </p:cNvSpPr>
          <p:nvPr/>
        </p:nvSpPr>
        <p:spPr bwMode="auto">
          <a:xfrm>
            <a:off x="6588125" y="6381750"/>
            <a:ext cx="2133600" cy="476250"/>
          </a:xfrm>
          <a:prstGeom prst="rect">
            <a:avLst/>
          </a:prstGeom>
          <a:noFill/>
          <a:extLst/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6ACECD1-5884-4214-8A12-84C38E99C4DC}" type="slidenum">
              <a:rPr lang="fr-FR" sz="1400">
                <a:solidFill>
                  <a:srgbClr val="000000"/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19</a:t>
            </a:fld>
            <a:endParaRPr lang="fr-FR" sz="1400">
              <a:solidFill>
                <a:srgbClr val="000000"/>
              </a:solidFill>
              <a:latin typeface="+mn-lt"/>
              <a:cs typeface="+mn-cs"/>
            </a:endParaRPr>
          </a:p>
        </p:txBody>
      </p:sp>
      <p:pic>
        <p:nvPicPr>
          <p:cNvPr id="7270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36838"/>
            <a:ext cx="4751388" cy="356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9113" y="1916113"/>
            <a:ext cx="3851275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2205038"/>
            <a:ext cx="3640138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7166" name="Group 14"/>
          <p:cNvGrpSpPr>
            <a:grpSpLocks/>
          </p:cNvGrpSpPr>
          <p:nvPr/>
        </p:nvGrpSpPr>
        <p:grpSpPr bwMode="auto">
          <a:xfrm>
            <a:off x="0" y="0"/>
            <a:ext cx="8891588" cy="2378075"/>
            <a:chOff x="0" y="0"/>
            <a:chExt cx="5601" cy="1498"/>
          </a:xfrm>
        </p:grpSpPr>
        <p:pic>
          <p:nvPicPr>
            <p:cNvPr id="72727" name="Picture 3" descr="ANd9GcRpZGIJqwm3cbn60W3pVZ_C1ytPV_PPQPnUZYI2IOJXONAFjioctA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2404" cy="1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28" name="AutoShape 7"/>
            <p:cNvSpPr>
              <a:spLocks noChangeArrowheads="1"/>
            </p:cNvSpPr>
            <p:nvPr/>
          </p:nvSpPr>
          <p:spPr bwMode="auto">
            <a:xfrm>
              <a:off x="2517" y="391"/>
              <a:ext cx="3084" cy="799"/>
            </a:xfrm>
            <a:prstGeom prst="wedgeRoundRectCallout">
              <a:avLst>
                <a:gd name="adj1" fmla="val -82912"/>
                <a:gd name="adj2" fmla="val 10199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fr-FR" sz="3200" b="1"/>
                <a:t>Where do they all come from?</a:t>
              </a:r>
            </a:p>
          </p:txBody>
        </p:sp>
      </p:grpSp>
      <p:grpSp>
        <p:nvGrpSpPr>
          <p:cNvPr id="177179" name="Group 27"/>
          <p:cNvGrpSpPr>
            <a:grpSpLocks/>
          </p:cNvGrpSpPr>
          <p:nvPr/>
        </p:nvGrpSpPr>
        <p:grpSpPr bwMode="auto">
          <a:xfrm>
            <a:off x="0" y="0"/>
            <a:ext cx="9144000" cy="1773238"/>
            <a:chOff x="0" y="0"/>
            <a:chExt cx="5760" cy="1117"/>
          </a:xfrm>
        </p:grpSpPr>
        <p:grpSp>
          <p:nvGrpSpPr>
            <p:cNvPr id="72717" name="Group 9"/>
            <p:cNvGrpSpPr>
              <a:grpSpLocks/>
            </p:cNvGrpSpPr>
            <p:nvPr/>
          </p:nvGrpSpPr>
          <p:grpSpPr bwMode="auto">
            <a:xfrm>
              <a:off x="0" y="0"/>
              <a:ext cx="5760" cy="890"/>
              <a:chOff x="0" y="1364"/>
              <a:chExt cx="5760" cy="977"/>
            </a:xfrm>
          </p:grpSpPr>
          <p:pic>
            <p:nvPicPr>
              <p:cNvPr id="72723" name="Picture 10" descr="ANd9GcQiHo2fXI_vcT5dcDAnivFhFDVl6KMEd6lH_8Yrv_s3veEKgDcc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0" y="1364"/>
                <a:ext cx="1474" cy="9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2724" name="Picture 11" descr="ANd9GcQiHo2fXI_vcT5dcDAnivFhFDVl6KMEd6lH_8Yrv_s3veEKgDcc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383" y="1364"/>
                <a:ext cx="1519" cy="9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2725" name="Picture 12" descr="ANd9GcQiHo2fXI_vcT5dcDAnivFhFDVl6KMEd6lH_8Yrv_s3veEKgDcc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858" y="1364"/>
                <a:ext cx="1474" cy="9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2726" name="Picture 13" descr="ANd9GcQiHo2fXI_vcT5dcDAnivFhFDVl6KMEd6lH_8Yrv_s3veEKgDcc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241" y="1364"/>
                <a:ext cx="1519" cy="9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72718" name="Group 26"/>
            <p:cNvGrpSpPr>
              <a:grpSpLocks/>
            </p:cNvGrpSpPr>
            <p:nvPr/>
          </p:nvGrpSpPr>
          <p:grpSpPr bwMode="auto">
            <a:xfrm>
              <a:off x="0" y="555"/>
              <a:ext cx="5760" cy="562"/>
              <a:chOff x="0" y="1190"/>
              <a:chExt cx="5760" cy="562"/>
            </a:xfrm>
          </p:grpSpPr>
          <p:sp>
            <p:nvSpPr>
              <p:cNvPr id="72719" name="AutoShape 5"/>
              <p:cNvSpPr>
                <a:spLocks noChangeArrowheads="1"/>
              </p:cNvSpPr>
              <p:nvPr/>
            </p:nvSpPr>
            <p:spPr bwMode="auto">
              <a:xfrm>
                <a:off x="3719" y="1190"/>
                <a:ext cx="2041" cy="335"/>
              </a:xfrm>
              <a:prstGeom prst="horizontalScroll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fr-FR" b="1">
                    <a:solidFill>
                      <a:srgbClr val="CC0066"/>
                    </a:solidFill>
                  </a:rPr>
                  <a:t>Integrated didactic approach</a:t>
                </a:r>
              </a:p>
            </p:txBody>
          </p:sp>
          <p:sp>
            <p:nvSpPr>
              <p:cNvPr id="72720" name="AutoShape 11"/>
              <p:cNvSpPr>
                <a:spLocks noChangeArrowheads="1"/>
              </p:cNvSpPr>
              <p:nvPr/>
            </p:nvSpPr>
            <p:spPr bwMode="auto">
              <a:xfrm>
                <a:off x="0" y="1462"/>
                <a:ext cx="1791" cy="227"/>
              </a:xfrm>
              <a:prstGeom prst="horizontalScroll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fr-FR" b="1">
                    <a:solidFill>
                      <a:srgbClr val="CC0066"/>
                    </a:solidFill>
                  </a:rPr>
                  <a:t>Intercultural approach(es</a:t>
                </a:r>
                <a:r>
                  <a:rPr lang="fr-FR" sz="1600" b="1">
                    <a:solidFill>
                      <a:srgbClr val="CC0066"/>
                    </a:solidFill>
                  </a:rPr>
                  <a:t>)</a:t>
                </a:r>
              </a:p>
            </p:txBody>
          </p:sp>
          <p:sp>
            <p:nvSpPr>
              <p:cNvPr id="72721" name="AutoShape 9"/>
              <p:cNvSpPr>
                <a:spLocks noChangeArrowheads="1"/>
              </p:cNvSpPr>
              <p:nvPr/>
            </p:nvSpPr>
            <p:spPr bwMode="auto">
              <a:xfrm>
                <a:off x="1156" y="1281"/>
                <a:ext cx="1724" cy="226"/>
              </a:xfrm>
              <a:prstGeom prst="horizontalScroll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fr-FR" b="1">
                    <a:solidFill>
                      <a:srgbClr val="CC0066"/>
                    </a:solidFill>
                  </a:rPr>
                  <a:t>Awakening to languages</a:t>
                </a:r>
              </a:p>
            </p:txBody>
          </p:sp>
          <p:sp>
            <p:nvSpPr>
              <p:cNvPr id="72722" name="AutoShape 7"/>
              <p:cNvSpPr>
                <a:spLocks noChangeArrowheads="1"/>
              </p:cNvSpPr>
              <p:nvPr/>
            </p:nvSpPr>
            <p:spPr bwMode="auto">
              <a:xfrm>
                <a:off x="2653" y="1462"/>
                <a:ext cx="1496" cy="290"/>
              </a:xfrm>
              <a:prstGeom prst="horizontalScroll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fr-FR" b="1">
                    <a:solidFill>
                      <a:srgbClr val="CC0066"/>
                    </a:solidFill>
                  </a:rPr>
                  <a:t>Intercomprehension</a:t>
                </a:r>
              </a:p>
            </p:txBody>
          </p:sp>
        </p:grpSp>
      </p:grpSp>
      <p:grpSp>
        <p:nvGrpSpPr>
          <p:cNvPr id="177193" name="Group 41"/>
          <p:cNvGrpSpPr>
            <a:grpSpLocks/>
          </p:cNvGrpSpPr>
          <p:nvPr/>
        </p:nvGrpSpPr>
        <p:grpSpPr bwMode="auto">
          <a:xfrm>
            <a:off x="0" y="1412875"/>
            <a:ext cx="9144000" cy="1366838"/>
            <a:chOff x="0" y="980"/>
            <a:chExt cx="5760" cy="861"/>
          </a:xfrm>
        </p:grpSpPr>
        <p:sp>
          <p:nvSpPr>
            <p:cNvPr id="72713" name="Line 37"/>
            <p:cNvSpPr>
              <a:spLocks noChangeShapeType="1"/>
            </p:cNvSpPr>
            <p:nvPr/>
          </p:nvSpPr>
          <p:spPr bwMode="auto">
            <a:xfrm flipH="1">
              <a:off x="2472" y="1389"/>
              <a:ext cx="408" cy="271"/>
            </a:xfrm>
            <a:prstGeom prst="line">
              <a:avLst/>
            </a:prstGeom>
            <a:noFill/>
            <a:ln w="76200">
              <a:solidFill>
                <a:srgbClr val="CC00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2714" name="Line 38"/>
            <p:cNvSpPr>
              <a:spLocks noChangeShapeType="1"/>
            </p:cNvSpPr>
            <p:nvPr/>
          </p:nvSpPr>
          <p:spPr bwMode="auto">
            <a:xfrm>
              <a:off x="2880" y="1433"/>
              <a:ext cx="0" cy="408"/>
            </a:xfrm>
            <a:prstGeom prst="line">
              <a:avLst/>
            </a:prstGeom>
            <a:noFill/>
            <a:ln w="76200">
              <a:solidFill>
                <a:srgbClr val="CC00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2715" name="AutoShape 39"/>
            <p:cNvSpPr>
              <a:spLocks/>
            </p:cNvSpPr>
            <p:nvPr/>
          </p:nvSpPr>
          <p:spPr bwMode="auto">
            <a:xfrm rot="-5400000">
              <a:off x="2653" y="-1673"/>
              <a:ext cx="454" cy="5760"/>
            </a:xfrm>
            <a:prstGeom prst="leftBrace">
              <a:avLst>
                <a:gd name="adj1" fmla="val 105727"/>
                <a:gd name="adj2" fmla="val 50000"/>
              </a:avLst>
            </a:prstGeom>
            <a:noFill/>
            <a:ln w="76200">
              <a:solidFill>
                <a:srgbClr val="CC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716" name="Line 40"/>
            <p:cNvSpPr>
              <a:spLocks noChangeShapeType="1"/>
            </p:cNvSpPr>
            <p:nvPr/>
          </p:nvSpPr>
          <p:spPr bwMode="auto">
            <a:xfrm>
              <a:off x="2880" y="1388"/>
              <a:ext cx="408" cy="317"/>
            </a:xfrm>
            <a:prstGeom prst="line">
              <a:avLst/>
            </a:prstGeom>
            <a:noFill/>
            <a:ln w="76200">
              <a:solidFill>
                <a:srgbClr val="CC00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77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77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7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smtClean="0"/>
              <a:t>Michel Candelier - CEFR Web Conference - 28-29 March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88125" y="6381750"/>
            <a:ext cx="2133600" cy="476250"/>
          </a:xfrm>
        </p:spPr>
        <p:txBody>
          <a:bodyPr/>
          <a:lstStyle/>
          <a:p>
            <a:pPr>
              <a:defRPr/>
            </a:pPr>
            <a:fld id="{5699EA5B-067E-42E8-BF23-6460E3EE1478}" type="slidenum">
              <a:rPr lang="fr-FR"/>
              <a:pPr>
                <a:defRPr/>
              </a:pPr>
              <a:t>2</a:t>
            </a:fld>
            <a:endParaRPr lang="fr-FR"/>
          </a:p>
        </p:txBody>
      </p:sp>
      <p:sp>
        <p:nvSpPr>
          <p:cNvPr id="55299" name="Rectangle 5"/>
          <p:cNvSpPr>
            <a:spLocks noChangeArrowheads="1"/>
          </p:cNvSpPr>
          <p:nvPr/>
        </p:nvSpPr>
        <p:spPr bwMode="auto">
          <a:xfrm>
            <a:off x="971550" y="0"/>
            <a:ext cx="7237413" cy="765175"/>
          </a:xfrm>
          <a:prstGeom prst="rect">
            <a:avLst/>
          </a:prstGeom>
          <a:solidFill>
            <a:srgbClr val="DDDDDD"/>
          </a:solidFill>
          <a:ln w="1908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4400" b="1">
                <a:solidFill>
                  <a:srgbClr val="800000"/>
                </a:solidFill>
                <a:latin typeface="Times New Roman" pitchFamily="18" charset="0"/>
                <a:cs typeface="DejaVu Sans" pitchFamily="34" charset="0"/>
              </a:rPr>
              <a:t>What is FREPA?</a:t>
            </a:r>
          </a:p>
        </p:txBody>
      </p:sp>
      <p:pic>
        <p:nvPicPr>
          <p:cNvPr id="55300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313" y="1052513"/>
            <a:ext cx="3836987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5" name="Picture 7" descr="tit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313" y="4076700"/>
            <a:ext cx="3816350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1116013" y="3573463"/>
            <a:ext cx="6911975" cy="4699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/>
              <a:t>Possible links to the CEFR</a:t>
            </a: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1116013" y="2852738"/>
            <a:ext cx="6911975" cy="4699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/>
              <a:t>FREPA instruments and principles</a:t>
            </a:r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1116013" y="4292600"/>
            <a:ext cx="6911975" cy="83502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/>
              <a:t>Examples of cooperation with member states and other ECML projects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565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05556E-6 -1.48148E-6 L -0.00382 -0.2229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56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-1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 animBg="1"/>
      <p:bldP spid="55304" grpId="0" animBg="1"/>
      <p:bldP spid="5530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smtClean="0"/>
              <a:t>Michel Candelier - CEFR Web Conference - 28-29 March 2014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88125" y="6381750"/>
            <a:ext cx="2133600" cy="476250"/>
          </a:xfrm>
        </p:spPr>
        <p:txBody>
          <a:bodyPr/>
          <a:lstStyle/>
          <a:p>
            <a:pPr>
              <a:defRPr/>
            </a:pPr>
            <a:fld id="{F5B08DA3-255C-40D5-AAD7-2BE60E09F32B}" type="slidenum">
              <a:rPr lang="fr-FR"/>
              <a:pPr>
                <a:defRPr/>
              </a:pPr>
              <a:t>20</a:t>
            </a:fld>
            <a:endParaRPr lang="fr-FR"/>
          </a:p>
        </p:txBody>
      </p:sp>
      <p:sp>
        <p:nvSpPr>
          <p:cNvPr id="73731" name="Rectangle 5"/>
          <p:cNvSpPr>
            <a:spLocks noChangeArrowheads="1"/>
          </p:cNvSpPr>
          <p:nvPr/>
        </p:nvSpPr>
        <p:spPr bwMode="auto">
          <a:xfrm>
            <a:off x="1547813" y="287338"/>
            <a:ext cx="5976937" cy="476250"/>
          </a:xfrm>
          <a:prstGeom prst="rect">
            <a:avLst/>
          </a:prstGeom>
          <a:solidFill>
            <a:srgbClr val="DDDDDD"/>
          </a:solidFill>
          <a:ln w="1908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600" b="1">
                <a:solidFill>
                  <a:srgbClr val="000000"/>
                </a:solidFill>
                <a:latin typeface="Times New Roman" pitchFamily="18" charset="0"/>
                <a:cs typeface="DejaVu Sans" pitchFamily="34" charset="0"/>
              </a:rPr>
              <a:t>Competences /vs./ resources?</a:t>
            </a:r>
          </a:p>
        </p:txBody>
      </p:sp>
      <p:sp>
        <p:nvSpPr>
          <p:cNvPr id="73732" name="Text Box 11"/>
          <p:cNvSpPr txBox="1">
            <a:spLocks noChangeArrowheads="1"/>
          </p:cNvSpPr>
          <p:nvPr/>
        </p:nvSpPr>
        <p:spPr bwMode="auto">
          <a:xfrm>
            <a:off x="1692275" y="1319213"/>
            <a:ext cx="5688013" cy="1703387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3200" b="1"/>
              <a:t>Competences:</a:t>
            </a:r>
            <a:br>
              <a:rPr lang="fr-FR" sz="3200" b="1"/>
            </a:br>
            <a:r>
              <a:rPr lang="en-US" sz="2400" b="1">
                <a:solidFill>
                  <a:schemeClr val="accent2"/>
                </a:solidFill>
              </a:rPr>
              <a:t>- complexity</a:t>
            </a:r>
            <a:br>
              <a:rPr lang="en-US" sz="2400" b="1">
                <a:solidFill>
                  <a:schemeClr val="accent2"/>
                </a:solidFill>
              </a:rPr>
            </a:br>
            <a:r>
              <a:rPr lang="en-US" sz="2400" b="1">
                <a:solidFill>
                  <a:schemeClr val="accent2"/>
                </a:solidFill>
              </a:rPr>
              <a:t>- socially relevant tasks</a:t>
            </a:r>
            <a:br>
              <a:rPr lang="en-US" sz="2400" b="1">
                <a:solidFill>
                  <a:schemeClr val="accent2"/>
                </a:solidFill>
              </a:rPr>
            </a:br>
            <a:r>
              <a:rPr lang="en-US" sz="2400" b="1">
                <a:solidFill>
                  <a:schemeClr val="accent2"/>
                </a:solidFill>
              </a:rPr>
              <a:t>- context </a:t>
            </a:r>
            <a:endParaRPr lang="fr-FR" sz="2400" b="1">
              <a:solidFill>
                <a:schemeClr val="accent2"/>
              </a:solidFill>
            </a:endParaRPr>
          </a:p>
        </p:txBody>
      </p:sp>
      <p:sp>
        <p:nvSpPr>
          <p:cNvPr id="73733" name="Line 9"/>
          <p:cNvSpPr>
            <a:spLocks noChangeShapeType="1"/>
          </p:cNvSpPr>
          <p:nvPr/>
        </p:nvSpPr>
        <p:spPr bwMode="auto">
          <a:xfrm>
            <a:off x="4211638" y="3068638"/>
            <a:ext cx="0" cy="26638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7834" name="Text Box 10"/>
          <p:cNvSpPr txBox="1">
            <a:spLocks noChangeArrowheads="1"/>
          </p:cNvSpPr>
          <p:nvPr/>
        </p:nvSpPr>
        <p:spPr bwMode="auto">
          <a:xfrm>
            <a:off x="1763713" y="3644900"/>
            <a:ext cx="2376487" cy="237331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/>
              <a:t>Resources:</a:t>
            </a:r>
            <a:r>
              <a:rPr lang="fr-FR" sz="2400" b="1"/>
              <a:t/>
            </a:r>
            <a:br>
              <a:rPr lang="fr-FR" sz="2400" b="1"/>
            </a:br>
            <a:r>
              <a:rPr lang="fr-FR" sz="2400" b="1"/>
              <a:t>- </a:t>
            </a:r>
            <a:r>
              <a:rPr lang="fr-FR" sz="2400" b="1">
                <a:solidFill>
                  <a:schemeClr val="accent2"/>
                </a:solidFill>
              </a:rPr>
              <a:t>internal </a:t>
            </a:r>
            <a:br>
              <a:rPr lang="fr-FR" sz="2400" b="1">
                <a:solidFill>
                  <a:schemeClr val="accent2"/>
                </a:solidFill>
              </a:rPr>
            </a:br>
            <a:r>
              <a:rPr lang="fr-FR" sz="2400" b="1"/>
              <a:t>  . </a:t>
            </a:r>
            <a:r>
              <a:rPr lang="fr-FR" sz="2400" b="1">
                <a:solidFill>
                  <a:srgbClr val="800000"/>
                </a:solidFill>
              </a:rPr>
              <a:t>Knowledge</a:t>
            </a:r>
            <a:br>
              <a:rPr lang="fr-FR" sz="2400" b="1">
                <a:solidFill>
                  <a:srgbClr val="800000"/>
                </a:solidFill>
              </a:rPr>
            </a:br>
            <a:r>
              <a:rPr lang="fr-FR" sz="2400" b="1">
                <a:solidFill>
                  <a:srgbClr val="800000"/>
                </a:solidFill>
              </a:rPr>
              <a:t>  . Attitudes</a:t>
            </a:r>
            <a:br>
              <a:rPr lang="fr-FR" sz="2400" b="1">
                <a:solidFill>
                  <a:srgbClr val="800000"/>
                </a:solidFill>
              </a:rPr>
            </a:br>
            <a:r>
              <a:rPr lang="fr-FR" sz="2400" b="1">
                <a:solidFill>
                  <a:srgbClr val="800000"/>
                </a:solidFill>
              </a:rPr>
              <a:t>  . Skills</a:t>
            </a:r>
            <a:br>
              <a:rPr lang="fr-FR" sz="2400" b="1">
                <a:solidFill>
                  <a:srgbClr val="800000"/>
                </a:solidFill>
              </a:rPr>
            </a:br>
            <a:r>
              <a:rPr lang="fr-FR" sz="2400" b="1"/>
              <a:t>- </a:t>
            </a:r>
            <a:r>
              <a:rPr lang="fr-FR" sz="2400" b="1">
                <a:solidFill>
                  <a:schemeClr val="accent2"/>
                </a:solidFill>
              </a:rPr>
              <a:t>external</a:t>
            </a:r>
            <a:r>
              <a:rPr lang="fr-FR" sz="2400" b="1"/>
              <a:t>  </a:t>
            </a:r>
          </a:p>
        </p:txBody>
      </p:sp>
      <p:sp>
        <p:nvSpPr>
          <p:cNvPr id="73735" name="Line 11"/>
          <p:cNvSpPr>
            <a:spLocks noChangeShapeType="1"/>
          </p:cNvSpPr>
          <p:nvPr/>
        </p:nvSpPr>
        <p:spPr bwMode="auto">
          <a:xfrm>
            <a:off x="5435600" y="3068638"/>
            <a:ext cx="0" cy="26638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7836" name="Text Box 12"/>
          <p:cNvSpPr txBox="1">
            <a:spLocks noChangeArrowheads="1"/>
          </p:cNvSpPr>
          <p:nvPr/>
        </p:nvSpPr>
        <p:spPr bwMode="auto">
          <a:xfrm>
            <a:off x="5508625" y="3644900"/>
            <a:ext cx="1871663" cy="23764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endParaRPr lang="fr-FR" sz="2400" b="1"/>
          </a:p>
          <a:p>
            <a:pPr>
              <a:spcBef>
                <a:spcPct val="50000"/>
              </a:spcBef>
            </a:pPr>
            <a:r>
              <a:rPr lang="fr-FR" sz="2400" b="1"/>
              <a:t>Ability to select the right resources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4" grpId="0" animBg="1"/>
      <p:bldP spid="778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5"/>
          <p:cNvSpPr txBox="1">
            <a:spLocks noGrp="1"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1400">
                <a:solidFill>
                  <a:srgbClr val="000000"/>
                </a:solidFill>
              </a:rPr>
              <a:t>Michel Candelier - CEFR Web Conference - 28-29 March 2014</a:t>
            </a:r>
          </a:p>
        </p:txBody>
      </p:sp>
      <p:sp>
        <p:nvSpPr>
          <p:cNvPr id="8" name="Rectangle 6"/>
          <p:cNvSpPr txBox="1"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/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28BC6F1-2779-43B5-9C42-86B32ECA74C2}" type="slidenum">
              <a:rPr lang="fr-FR" sz="1400">
                <a:solidFill>
                  <a:srgbClr val="000000"/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fr-FR" sz="1400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74755" name="Titel 1"/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229600" cy="576263"/>
          </a:xfrm>
          <a:solidFill>
            <a:srgbClr val="D9D9D9"/>
          </a:solidFill>
          <a:ln w="28575">
            <a:solidFill>
              <a:srgbClr val="000000"/>
            </a:solidFill>
          </a:ln>
        </p:spPr>
        <p:txBody>
          <a:bodyPr/>
          <a:lstStyle/>
          <a:p>
            <a:r>
              <a:rPr lang="en-GB" sz="2400" b="1" i="1" smtClean="0"/>
              <a:t>FREPA – Table of competences</a:t>
            </a:r>
            <a:endParaRPr lang="de-DE" sz="2400" b="1" smtClean="0"/>
          </a:p>
        </p:txBody>
      </p:sp>
      <p:sp>
        <p:nvSpPr>
          <p:cNvPr id="73730" name="Foliennummernplatzhalter 2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  <a:extLst/>
        </p:spPr>
        <p:txBody>
          <a:bodyPr/>
          <a:lstStyle/>
          <a:p>
            <a:pPr algn="r">
              <a:defRPr/>
            </a:pPr>
            <a:fld id="{9FC7EEC9-793D-4DEE-9261-514CB3B0B082}" type="slidenum">
              <a:rPr lang="fr-FR" sz="1400">
                <a:solidFill>
                  <a:srgbClr val="000000"/>
                </a:solidFill>
                <a:latin typeface="+mn-lt"/>
              </a:rPr>
              <a:pPr algn="r">
                <a:defRPr/>
              </a:pPr>
              <a:t>21</a:t>
            </a:fld>
            <a:endParaRPr lang="fr-FR" sz="14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4757" name="Textfeld 3"/>
          <p:cNvSpPr txBox="1">
            <a:spLocks noChangeArrowheads="1"/>
          </p:cNvSpPr>
          <p:nvPr/>
        </p:nvSpPr>
        <p:spPr bwMode="auto">
          <a:xfrm>
            <a:off x="611188" y="2205038"/>
            <a:ext cx="185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pic>
        <p:nvPicPr>
          <p:cNvPr id="747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8550" y="2389188"/>
            <a:ext cx="6946900" cy="438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0938" y="2492375"/>
            <a:ext cx="32766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6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492375"/>
            <a:ext cx="3384550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818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59259E-6 L -0.07274 -0.1886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" y="-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7818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09062 -0.1877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" y="-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33375"/>
            <a:ext cx="5976938" cy="420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2852738"/>
            <a:ext cx="5761037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8175" y="1330325"/>
            <a:ext cx="6048375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5375" y="1844675"/>
            <a:ext cx="5508625" cy="501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9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9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95288" y="2066925"/>
            <a:ext cx="8424862" cy="1295400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3200">
                <a:solidFill>
                  <a:srgbClr val="000000"/>
                </a:solidFill>
                <a:latin typeface="Arial Rounded MT Bold" pitchFamily="34" charset="0"/>
                <a:ea typeface="ＭＳ Ｐゴシック" pitchFamily="34" charset="-128"/>
                <a:cs typeface="DejaVu Sans" pitchFamily="34" charset="0"/>
              </a:rPr>
              <a:t>Knowledge</a:t>
            </a:r>
          </a:p>
        </p:txBody>
      </p:sp>
      <p:sp>
        <p:nvSpPr>
          <p:cNvPr id="8" name="Rectangle 7"/>
          <p:cNvSpPr/>
          <p:nvPr/>
        </p:nvSpPr>
        <p:spPr>
          <a:xfrm>
            <a:off x="395288" y="4941888"/>
            <a:ext cx="8426450" cy="1295400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3200">
                <a:solidFill>
                  <a:srgbClr val="000000"/>
                </a:solidFill>
                <a:latin typeface="Arial Rounded MT Bold" pitchFamily="34" charset="0"/>
                <a:ea typeface="ＭＳ Ｐゴシック" pitchFamily="34" charset="-128"/>
                <a:cs typeface="DejaVu Sans" pitchFamily="34" charset="0"/>
              </a:rPr>
              <a:t>Skills</a:t>
            </a:r>
          </a:p>
        </p:txBody>
      </p:sp>
      <p:sp>
        <p:nvSpPr>
          <p:cNvPr id="7" name="Rectangle 6"/>
          <p:cNvSpPr/>
          <p:nvPr/>
        </p:nvSpPr>
        <p:spPr>
          <a:xfrm>
            <a:off x="395288" y="3500438"/>
            <a:ext cx="8426450" cy="1295400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3200">
                <a:solidFill>
                  <a:srgbClr val="000000"/>
                </a:solidFill>
                <a:latin typeface="Arial Rounded MT Bold" pitchFamily="34" charset="0"/>
                <a:ea typeface="ＭＳ Ｐゴシック" pitchFamily="34" charset="-128"/>
                <a:cs typeface="DejaVu Sans" pitchFamily="34" charset="0"/>
              </a:rPr>
              <a:t>Attitudes</a:t>
            </a:r>
          </a:p>
        </p:txBody>
      </p:sp>
      <p:sp>
        <p:nvSpPr>
          <p:cNvPr id="76804" name="Rectangle 3"/>
          <p:cNvSpPr txBox="1">
            <a:spLocks noChangeArrowheads="1"/>
          </p:cNvSpPr>
          <p:nvPr/>
        </p:nvSpPr>
        <p:spPr bwMode="auto">
          <a:xfrm>
            <a:off x="611188" y="404813"/>
            <a:ext cx="7920037" cy="865187"/>
          </a:xfrm>
          <a:prstGeom prst="rect">
            <a:avLst/>
          </a:prstGeom>
          <a:solidFill>
            <a:srgbClr val="DDDDDD"/>
          </a:solidFill>
          <a:ln w="1908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/>
            <a:r>
              <a:rPr lang="en-US" sz="2400" b="1">
                <a:solidFill>
                  <a:srgbClr val="C00000"/>
                </a:solidFill>
              </a:rPr>
              <a:t>Examples of descriptors related to the </a:t>
            </a:r>
            <a:br>
              <a:rPr lang="en-US" sz="2400" b="1">
                <a:solidFill>
                  <a:srgbClr val="C00000"/>
                </a:solidFill>
              </a:rPr>
            </a:br>
            <a:r>
              <a:rPr lang="en-US" sz="2400" b="1">
                <a:solidFill>
                  <a:srgbClr val="C00000"/>
                </a:solidFill>
              </a:rPr>
              <a:t>Language learning competence</a:t>
            </a:r>
            <a:endParaRPr lang="de-DE" sz="2400" b="1">
              <a:solidFill>
                <a:srgbClr val="C00000"/>
              </a:solidFill>
            </a:endParaRPr>
          </a:p>
        </p:txBody>
      </p:sp>
      <p:grpSp>
        <p:nvGrpSpPr>
          <p:cNvPr id="177158" name="Group 6"/>
          <p:cNvGrpSpPr>
            <a:grpSpLocks/>
          </p:cNvGrpSpPr>
          <p:nvPr/>
        </p:nvGrpSpPr>
        <p:grpSpPr bwMode="auto">
          <a:xfrm>
            <a:off x="395288" y="2060575"/>
            <a:ext cx="8424862" cy="1301750"/>
            <a:chOff x="249" y="1294"/>
            <a:chExt cx="5307" cy="820"/>
          </a:xfrm>
        </p:grpSpPr>
        <p:sp>
          <p:nvSpPr>
            <p:cNvPr id="2" name="Rectangle 5"/>
            <p:cNvSpPr>
              <a:spLocks noChangeArrowheads="1"/>
            </p:cNvSpPr>
            <p:nvPr/>
          </p:nvSpPr>
          <p:spPr bwMode="auto">
            <a:xfrm>
              <a:off x="249" y="1298"/>
              <a:ext cx="5307" cy="816"/>
            </a:xfrm>
            <a:prstGeom prst="rect">
              <a:avLst/>
            </a:prstGeom>
            <a:solidFill>
              <a:srgbClr val="92D050"/>
            </a:solidFill>
            <a:ln w="9525" algn="ctr">
              <a:solidFill>
                <a:srgbClr val="7F7F7F"/>
              </a:solidFill>
              <a:miter lim="800000"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fr-FR" sz="3200">
                <a:solidFill>
                  <a:srgbClr val="000000"/>
                </a:solidFill>
                <a:latin typeface="Arial Rounded MT Bold" pitchFamily="34" charset="0"/>
                <a:ea typeface="ＭＳ Ｐゴシック" pitchFamily="34" charset="-128"/>
                <a:cs typeface="DejaVu Sans" pitchFamily="34" charset="0"/>
              </a:endParaRPr>
            </a:p>
          </p:txBody>
        </p:sp>
        <p:sp>
          <p:nvSpPr>
            <p:cNvPr id="76815" name="Text Box 8"/>
            <p:cNvSpPr txBox="1">
              <a:spLocks noChangeArrowheads="1"/>
            </p:cNvSpPr>
            <p:nvPr/>
          </p:nvSpPr>
          <p:spPr bwMode="auto">
            <a:xfrm>
              <a:off x="1383" y="1294"/>
              <a:ext cx="4082" cy="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74000"/>
                </a:lnSpc>
              </a:pPr>
              <a:r>
                <a:rPr lang="en-US" sz="2400" b="1" i="1"/>
                <a:t>Knows that one can rely on the (structural / discursive / pragmatic) similarities between languages in order to learn languages</a:t>
              </a:r>
              <a:endParaRPr lang="fr-FR" sz="2400" b="1"/>
            </a:p>
          </p:txBody>
        </p:sp>
      </p:grpSp>
      <p:grpSp>
        <p:nvGrpSpPr>
          <p:cNvPr id="177161" name="Group 9"/>
          <p:cNvGrpSpPr>
            <a:grpSpLocks/>
          </p:cNvGrpSpPr>
          <p:nvPr/>
        </p:nvGrpSpPr>
        <p:grpSpPr bwMode="auto">
          <a:xfrm>
            <a:off x="395288" y="3500438"/>
            <a:ext cx="8426450" cy="1295400"/>
            <a:chOff x="249" y="2205"/>
            <a:chExt cx="5308" cy="816"/>
          </a:xfrm>
        </p:grpSpPr>
        <p:sp>
          <p:nvSpPr>
            <p:cNvPr id="3" name="Rectangle 6"/>
            <p:cNvSpPr>
              <a:spLocks noChangeArrowheads="1"/>
            </p:cNvSpPr>
            <p:nvPr/>
          </p:nvSpPr>
          <p:spPr bwMode="auto">
            <a:xfrm>
              <a:off x="249" y="2205"/>
              <a:ext cx="5308" cy="816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rgbClr val="7F7F7F"/>
              </a:solidFill>
              <a:miter lim="800000"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fr-FR" sz="3200">
                <a:solidFill>
                  <a:srgbClr val="000000"/>
                </a:solidFill>
                <a:latin typeface="Arial Rounded MT Bold" pitchFamily="34" charset="0"/>
                <a:ea typeface="ＭＳ Ｐゴシック" pitchFamily="34" charset="-128"/>
                <a:cs typeface="DejaVu Sans" pitchFamily="34" charset="0"/>
              </a:endParaRPr>
            </a:p>
          </p:txBody>
        </p:sp>
        <p:sp>
          <p:nvSpPr>
            <p:cNvPr id="76813" name="Text Box 11"/>
            <p:cNvSpPr txBox="1">
              <a:spLocks noChangeArrowheads="1"/>
            </p:cNvSpPr>
            <p:nvPr/>
          </p:nvSpPr>
          <p:spPr bwMode="auto">
            <a:xfrm>
              <a:off x="1383" y="2251"/>
              <a:ext cx="4082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400" b="1" i="1"/>
                <a:t>Confidence in one’s capacities °of observation / of analysis° of little known or unknown languages</a:t>
              </a:r>
              <a:endParaRPr lang="fr-FR" sz="2400"/>
            </a:p>
          </p:txBody>
        </p:sp>
      </p:grpSp>
      <p:grpSp>
        <p:nvGrpSpPr>
          <p:cNvPr id="177164" name="Group 12"/>
          <p:cNvGrpSpPr>
            <a:grpSpLocks/>
          </p:cNvGrpSpPr>
          <p:nvPr/>
        </p:nvGrpSpPr>
        <p:grpSpPr bwMode="auto">
          <a:xfrm>
            <a:off x="395288" y="4941888"/>
            <a:ext cx="8426450" cy="1295400"/>
            <a:chOff x="249" y="3113"/>
            <a:chExt cx="5308" cy="816"/>
          </a:xfrm>
        </p:grpSpPr>
        <p:sp>
          <p:nvSpPr>
            <p:cNvPr id="4" name="Rectangle 7"/>
            <p:cNvSpPr>
              <a:spLocks noChangeArrowheads="1"/>
            </p:cNvSpPr>
            <p:nvPr/>
          </p:nvSpPr>
          <p:spPr bwMode="auto">
            <a:xfrm>
              <a:off x="249" y="3113"/>
              <a:ext cx="5308" cy="816"/>
            </a:xfrm>
            <a:prstGeom prst="rect">
              <a:avLst/>
            </a:prstGeom>
            <a:solidFill>
              <a:srgbClr val="00B0F0"/>
            </a:solidFill>
            <a:ln w="9525" algn="ctr">
              <a:solidFill>
                <a:srgbClr val="7F7F7F"/>
              </a:solidFill>
              <a:miter lim="800000"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fr-FR" sz="3200">
                <a:solidFill>
                  <a:srgbClr val="000000"/>
                </a:solidFill>
                <a:latin typeface="Arial Rounded MT Bold" pitchFamily="34" charset="0"/>
                <a:ea typeface="ＭＳ Ｐゴシック" pitchFamily="34" charset="-128"/>
                <a:cs typeface="DejaVu Sans" pitchFamily="34" charset="0"/>
              </a:endParaRPr>
            </a:p>
          </p:txBody>
        </p:sp>
        <p:sp>
          <p:nvSpPr>
            <p:cNvPr id="76811" name="Text Box 14"/>
            <p:cNvSpPr txBox="1">
              <a:spLocks noChangeArrowheads="1"/>
            </p:cNvSpPr>
            <p:nvPr/>
          </p:nvSpPr>
          <p:spPr bwMode="auto">
            <a:xfrm>
              <a:off x="1383" y="3158"/>
              <a:ext cx="412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400" b="1" i="1"/>
                <a:t>Can gain from previously acquired knowledge about languages and cultures during learning</a:t>
              </a:r>
              <a:endParaRPr lang="fr-FR" sz="2400" b="1" i="1"/>
            </a:p>
          </p:txBody>
        </p:sp>
      </p:grpSp>
      <p:sp>
        <p:nvSpPr>
          <p:cNvPr id="76808" name="Text Box 3"/>
          <p:cNvSpPr txBox="1">
            <a:spLocks noChangeArrowheads="1"/>
          </p:cNvSpPr>
          <p:nvPr/>
        </p:nvSpPr>
        <p:spPr bwMode="auto">
          <a:xfrm>
            <a:off x="8604250" y="6388100"/>
            <a:ext cx="539750" cy="469900"/>
          </a:xfrm>
          <a:prstGeom prst="rect">
            <a:avLst/>
          </a:prstGeom>
          <a:solidFill>
            <a:srgbClr val="FE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EFD3CF0D-9F21-482F-A6B5-81BC4D03B5C6}" type="slidenum">
              <a:rPr lang="fr-FR" sz="2400" b="1">
                <a:solidFill>
                  <a:schemeClr val="accent2"/>
                </a:solidFill>
              </a:rPr>
              <a:pPr algn="ctr" eaLnBrk="0" hangingPunct="0">
                <a:spcBef>
                  <a:spcPct val="50000"/>
                </a:spcBef>
              </a:pPr>
              <a:t>23</a:t>
            </a:fld>
            <a:endParaRPr lang="fr-FR" sz="2400" b="1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00113" y="1412875"/>
            <a:ext cx="1223962" cy="5329238"/>
          </a:xfrm>
          <a:prstGeom prst="rect">
            <a:avLst/>
          </a:prstGeom>
          <a:solidFill>
            <a:srgbClr val="A6A6A6">
              <a:alpha val="72000"/>
            </a:srgbClr>
          </a:solidFill>
          <a:ln w="19050" algn="ctr">
            <a:solidFill>
              <a:schemeClr val="tx2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fr-FR" sz="2000" b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fr-FR" sz="2000" b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fr-FR" sz="2400" b="1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L.</a:t>
            </a:r>
            <a:br>
              <a:rPr lang="fr-FR" sz="2400" b="1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fr-FR" sz="2400" b="1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fr-FR" sz="2400" b="1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fr-FR" sz="2400" b="1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L</a:t>
            </a:r>
          </a:p>
          <a:p>
            <a:pPr algn="ctr">
              <a:lnSpc>
                <a:spcPct val="80000"/>
              </a:lnSpc>
              <a:defRPr/>
            </a:pPr>
            <a:r>
              <a:rPr lang="fr-FR" sz="2400" b="1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E</a:t>
            </a:r>
          </a:p>
          <a:p>
            <a:pPr algn="ctr">
              <a:lnSpc>
                <a:spcPct val="80000"/>
              </a:lnSpc>
              <a:defRPr/>
            </a:pPr>
            <a:r>
              <a:rPr lang="fr-FR" sz="2400" b="1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A</a:t>
            </a:r>
            <a:br>
              <a:rPr lang="fr-FR" sz="2400" b="1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fr-FR" sz="2400" b="1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R</a:t>
            </a:r>
          </a:p>
          <a:p>
            <a:pPr algn="ctr">
              <a:lnSpc>
                <a:spcPct val="80000"/>
              </a:lnSpc>
              <a:defRPr/>
            </a:pPr>
            <a:r>
              <a:rPr lang="fr-FR" sz="2400" b="1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N.</a:t>
            </a:r>
            <a:br>
              <a:rPr lang="fr-FR" sz="2400" b="1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fr-FR" sz="2400" b="1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fr-FR" sz="2400" b="1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fr-FR" sz="2400" b="1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C</a:t>
            </a:r>
            <a:br>
              <a:rPr lang="fr-FR" sz="2400" b="1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fr-FR" sz="2400" b="1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O</a:t>
            </a:r>
            <a:br>
              <a:rPr lang="fr-FR" sz="2400" b="1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fr-FR" sz="2400" b="1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M</a:t>
            </a:r>
            <a:br>
              <a:rPr lang="fr-FR" sz="2400" b="1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fr-FR" sz="2400" b="1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P</a:t>
            </a:r>
            <a:br>
              <a:rPr lang="fr-FR" sz="2400" b="1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fr-FR" sz="2400" b="1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E</a:t>
            </a:r>
            <a:br>
              <a:rPr lang="fr-FR" sz="2400" b="1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fr-FR" sz="2400" b="1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T</a:t>
            </a:r>
            <a:br>
              <a:rPr lang="fr-FR" sz="2400" b="1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fr-FR" sz="2400" b="1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E</a:t>
            </a:r>
            <a:br>
              <a:rPr lang="fr-FR" sz="2400" b="1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fr-FR" sz="2400" b="1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N</a:t>
            </a:r>
            <a:br>
              <a:rPr lang="fr-FR" sz="2400" b="1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fr-FR" sz="2400" b="1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C</a:t>
            </a:r>
            <a:br>
              <a:rPr lang="fr-FR" sz="2400" b="1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fr-FR" sz="2400" b="1">
                <a:solidFill>
                  <a:srgbClr val="000000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E</a:t>
            </a:r>
            <a:r>
              <a:rPr lang="fr-FR" sz="2000" b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fr-FR" sz="2000" b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fr-FR" sz="2000" b="1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77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7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77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5"/>
          <p:cNvSpPr txBox="1">
            <a:spLocks noGrp="1"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1400">
                <a:solidFill>
                  <a:srgbClr val="000000"/>
                </a:solidFill>
              </a:rPr>
              <a:t>Michel Candelier - CEFR Web Conference - 28-29 March 2014</a:t>
            </a:r>
          </a:p>
        </p:txBody>
      </p:sp>
      <p:sp>
        <p:nvSpPr>
          <p:cNvPr id="8" name="Rectangle 6"/>
          <p:cNvSpPr txBox="1"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/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34BD76F-753B-4BA1-B5CC-F607D56FC773}" type="slidenum">
              <a:rPr lang="fr-FR" sz="1400">
                <a:solidFill>
                  <a:srgbClr val="000000"/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24</a:t>
            </a:fld>
            <a:endParaRPr lang="fr-FR" sz="1400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78851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77875"/>
          </a:xfrm>
          <a:solidFill>
            <a:srgbClr val="D9D9D9"/>
          </a:solidFill>
          <a:ln w="28575">
            <a:solidFill>
              <a:srgbClr val="000000"/>
            </a:solidFill>
          </a:ln>
        </p:spPr>
        <p:txBody>
          <a:bodyPr/>
          <a:lstStyle/>
          <a:p>
            <a:r>
              <a:rPr lang="fr-FR" sz="2400" b="1" smtClean="0">
                <a:solidFill>
                  <a:srgbClr val="000000"/>
                </a:solidFill>
                <a:cs typeface="Arial" charset="0"/>
              </a:rPr>
              <a:t>FREPA – Online teaching materials</a:t>
            </a:r>
            <a:endParaRPr lang="de-DE" sz="2400" smtClean="0"/>
          </a:p>
        </p:txBody>
      </p:sp>
      <p:sp>
        <p:nvSpPr>
          <p:cNvPr id="65538" name="Foliennummernplatzhalter 2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  <a:extLst/>
        </p:spPr>
        <p:txBody>
          <a:bodyPr/>
          <a:lstStyle/>
          <a:p>
            <a:pPr algn="r">
              <a:defRPr/>
            </a:pPr>
            <a:fld id="{E3CA9DE2-7690-47FE-8AF2-F6CF6D855DA6}" type="slidenum">
              <a:rPr lang="fr-FR" sz="1400">
                <a:solidFill>
                  <a:srgbClr val="000000"/>
                </a:solidFill>
                <a:latin typeface="+mn-lt"/>
              </a:rPr>
              <a:pPr algn="r">
                <a:defRPr/>
              </a:pPr>
              <a:t>24</a:t>
            </a:fld>
            <a:endParaRPr lang="fr-FR" sz="14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788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1989138"/>
            <a:ext cx="4230688" cy="417671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885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63" y="1987550"/>
            <a:ext cx="4211637" cy="41783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8855" name="Text Box 9"/>
          <p:cNvSpPr txBox="1">
            <a:spLocks noChangeArrowheads="1"/>
          </p:cNvSpPr>
          <p:nvPr/>
        </p:nvSpPr>
        <p:spPr bwMode="auto">
          <a:xfrm>
            <a:off x="971550" y="1268413"/>
            <a:ext cx="2520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/>
              <a:t>SELECTION</a:t>
            </a:r>
          </a:p>
        </p:txBody>
      </p:sp>
      <p:sp>
        <p:nvSpPr>
          <p:cNvPr id="78856" name="Text Box 10"/>
          <p:cNvSpPr txBox="1">
            <a:spLocks noChangeArrowheads="1"/>
          </p:cNvSpPr>
          <p:nvPr/>
        </p:nvSpPr>
        <p:spPr bwMode="auto">
          <a:xfrm>
            <a:off x="4787900" y="1268413"/>
            <a:ext cx="4105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/>
              <a:t>MATERIALS + DOWNLOAD</a:t>
            </a:r>
          </a:p>
        </p:txBody>
      </p:sp>
      <p:sp>
        <p:nvSpPr>
          <p:cNvPr id="78857" name="Line 11"/>
          <p:cNvSpPr>
            <a:spLocks noChangeShapeType="1"/>
          </p:cNvSpPr>
          <p:nvPr/>
        </p:nvSpPr>
        <p:spPr bwMode="auto">
          <a:xfrm>
            <a:off x="3924300" y="1484313"/>
            <a:ext cx="7191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5"/>
          <p:cNvSpPr txBox="1">
            <a:spLocks noGrp="1"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1400">
                <a:solidFill>
                  <a:srgbClr val="000000"/>
                </a:solidFill>
              </a:rPr>
              <a:t>Michel Candelier - CEFR Web Conference - 28-29 March 2014</a:t>
            </a:r>
          </a:p>
        </p:txBody>
      </p:sp>
      <p:sp>
        <p:nvSpPr>
          <p:cNvPr id="79874" name="Titel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706438"/>
          </a:xfrm>
          <a:solidFill>
            <a:srgbClr val="D9D9D9"/>
          </a:solidFill>
          <a:ln w="28575">
            <a:solidFill>
              <a:srgbClr val="000000"/>
            </a:solidFill>
          </a:ln>
        </p:spPr>
        <p:txBody>
          <a:bodyPr/>
          <a:lstStyle/>
          <a:p>
            <a:r>
              <a:rPr lang="en-GB" sz="2400" b="1" i="1" smtClean="0">
                <a:solidFill>
                  <a:srgbClr val="000000"/>
                </a:solidFill>
                <a:cs typeface="Arial" charset="0"/>
              </a:rPr>
              <a:t/>
            </a:r>
            <a:br>
              <a:rPr lang="en-GB" sz="2400" b="1" i="1" smtClean="0">
                <a:solidFill>
                  <a:srgbClr val="000000"/>
                </a:solidFill>
                <a:cs typeface="Arial" charset="0"/>
              </a:rPr>
            </a:br>
            <a:r>
              <a:rPr lang="en-GB" sz="2400" b="1" smtClean="0">
                <a:solidFill>
                  <a:srgbClr val="000000"/>
                </a:solidFill>
                <a:cs typeface="Arial" charset="0"/>
              </a:rPr>
              <a:t>FREPA – A training kit</a:t>
            </a:r>
            <a:r>
              <a:rPr lang="de-DE" sz="2400" smtClean="0">
                <a:solidFill>
                  <a:srgbClr val="000000"/>
                </a:solidFill>
                <a:cs typeface="Arial" charset="0"/>
              </a:rPr>
              <a:t/>
            </a:r>
            <a:br>
              <a:rPr lang="de-DE" sz="2400" smtClean="0">
                <a:solidFill>
                  <a:srgbClr val="000000"/>
                </a:solidFill>
                <a:cs typeface="Arial" charset="0"/>
              </a:rPr>
            </a:br>
            <a:endParaRPr lang="de-DE" sz="2400" smtClean="0"/>
          </a:p>
        </p:txBody>
      </p:sp>
      <p:sp>
        <p:nvSpPr>
          <p:cNvPr id="66562" name="Foliennummernplatzhalter 2"/>
          <p:cNvSpPr txBox="1">
            <a:spLocks noGrp="1"/>
          </p:cNvSpPr>
          <p:nvPr/>
        </p:nvSpPr>
        <p:spPr bwMode="auto">
          <a:xfrm>
            <a:off x="6588125" y="6381750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  <a:extLst/>
        </p:spPr>
        <p:txBody>
          <a:bodyPr/>
          <a:lstStyle/>
          <a:p>
            <a:pPr algn="r">
              <a:defRPr/>
            </a:pPr>
            <a:fld id="{B7BA1302-1DA1-4C99-A206-E098D9CB47A2}" type="slidenum">
              <a:rPr lang="fr-FR" sz="1400">
                <a:solidFill>
                  <a:srgbClr val="000000"/>
                </a:solidFill>
                <a:latin typeface="+mn-lt"/>
              </a:rPr>
              <a:pPr algn="r">
                <a:defRPr/>
              </a:pPr>
              <a:t>25</a:t>
            </a:fld>
            <a:endParaRPr lang="fr-FR" sz="14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79213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052513"/>
            <a:ext cx="3851275" cy="29448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9215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052513"/>
            <a:ext cx="3960812" cy="29892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9216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284538"/>
            <a:ext cx="3960812" cy="2857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9217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50" y="3284538"/>
            <a:ext cx="3816350" cy="28559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9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9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9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9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79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9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5"/>
          <p:cNvSpPr>
            <a:spLocks noChangeArrowheads="1"/>
          </p:cNvSpPr>
          <p:nvPr/>
        </p:nvSpPr>
        <p:spPr bwMode="auto">
          <a:xfrm>
            <a:off x="323850" y="2592388"/>
            <a:ext cx="8569325" cy="1484312"/>
          </a:xfrm>
          <a:prstGeom prst="rect">
            <a:avLst/>
          </a:prstGeom>
          <a:solidFill>
            <a:srgbClr val="DDDDDD"/>
          </a:solidFill>
          <a:ln w="1908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4400" b="1">
                <a:solidFill>
                  <a:srgbClr val="800000"/>
                </a:solidFill>
                <a:latin typeface="Times New Roman" pitchFamily="18" charset="0"/>
                <a:cs typeface="DejaVu Sans" pitchFamily="34" charset="0"/>
              </a:rPr>
              <a:t>FREPA as a complement </a:t>
            </a:r>
            <a:br>
              <a:rPr lang="en-GB" sz="4400" b="1">
                <a:solidFill>
                  <a:srgbClr val="800000"/>
                </a:solidFill>
                <a:latin typeface="Times New Roman" pitchFamily="18" charset="0"/>
                <a:cs typeface="DejaVu Sans" pitchFamily="34" charset="0"/>
              </a:rPr>
            </a:br>
            <a:r>
              <a:rPr lang="en-GB" sz="4400" b="1">
                <a:solidFill>
                  <a:srgbClr val="800000"/>
                </a:solidFill>
                <a:latin typeface="Times New Roman" pitchFamily="18" charset="0"/>
                <a:cs typeface="DejaVu Sans" pitchFamily="34" charset="0"/>
              </a:rPr>
              <a:t>to the CEFR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smtClean="0"/>
              <a:t>Michel Candelier - CEFR Web Conference - 28-29 March 2014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88125" y="6381750"/>
            <a:ext cx="2133600" cy="476250"/>
          </a:xfrm>
        </p:spPr>
        <p:txBody>
          <a:bodyPr/>
          <a:lstStyle/>
          <a:p>
            <a:pPr>
              <a:defRPr/>
            </a:pPr>
            <a:fld id="{2AD0AC3E-ED97-4FE4-8125-88D83ECCBD49}" type="slidenum">
              <a:rPr lang="fr-FR"/>
              <a:pPr>
                <a:defRPr/>
              </a:pPr>
              <a:t>27</a:t>
            </a:fld>
            <a:endParaRPr lang="fr-FR"/>
          </a:p>
        </p:txBody>
      </p:sp>
      <p:sp>
        <p:nvSpPr>
          <p:cNvPr id="81923" name="Titel 1"/>
          <p:cNvSpPr>
            <a:spLocks/>
          </p:cNvSpPr>
          <p:nvPr/>
        </p:nvSpPr>
        <p:spPr bwMode="auto">
          <a:xfrm>
            <a:off x="457200" y="274638"/>
            <a:ext cx="8229600" cy="1498600"/>
          </a:xfrm>
          <a:prstGeom prst="rect">
            <a:avLst/>
          </a:prstGeom>
          <a:solidFill>
            <a:srgbClr val="D9D9D9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fr-FR" sz="2800" b="1">
                <a:solidFill>
                  <a:srgbClr val="000000"/>
                </a:solidFill>
              </a:rPr>
              <a:t>Plurilingual and pluricultural competence</a:t>
            </a:r>
            <a:br>
              <a:rPr lang="fr-FR" sz="2800" b="1">
                <a:solidFill>
                  <a:srgbClr val="000000"/>
                </a:solidFill>
              </a:rPr>
            </a:br>
            <a:r>
              <a:rPr lang="fr-FR" sz="2800" b="1">
                <a:solidFill>
                  <a:srgbClr val="000000"/>
                </a:solidFill>
              </a:rPr>
              <a:t>and</a:t>
            </a:r>
            <a:br>
              <a:rPr lang="fr-FR" sz="2800" b="1">
                <a:solidFill>
                  <a:srgbClr val="000000"/>
                </a:solidFill>
              </a:rPr>
            </a:br>
            <a:r>
              <a:rPr lang="fr-FR" sz="2800" b="1">
                <a:solidFill>
                  <a:srgbClr val="000000"/>
                </a:solidFill>
              </a:rPr>
              <a:t>Pluralistic approaches</a:t>
            </a:r>
            <a:endParaRPr lang="de-DE" sz="2800">
              <a:solidFill>
                <a:schemeClr val="tx2"/>
              </a:solidFill>
            </a:endParaRPr>
          </a:p>
        </p:txBody>
      </p:sp>
      <p:grpSp>
        <p:nvGrpSpPr>
          <p:cNvPr id="82962" name="Group 18"/>
          <p:cNvGrpSpPr>
            <a:grpSpLocks/>
          </p:cNvGrpSpPr>
          <p:nvPr/>
        </p:nvGrpSpPr>
        <p:grpSpPr bwMode="auto">
          <a:xfrm>
            <a:off x="971550" y="2420938"/>
            <a:ext cx="7129463" cy="850900"/>
            <a:chOff x="612" y="1525"/>
            <a:chExt cx="4491" cy="536"/>
          </a:xfrm>
        </p:grpSpPr>
        <p:sp>
          <p:nvSpPr>
            <p:cNvPr id="81933" name="Text Box 16"/>
            <p:cNvSpPr txBox="1">
              <a:spLocks noChangeArrowheads="1"/>
            </p:cNvSpPr>
            <p:nvPr/>
          </p:nvSpPr>
          <p:spPr bwMode="auto">
            <a:xfrm>
              <a:off x="612" y="1525"/>
              <a:ext cx="1089" cy="53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400" b="1"/>
                <a:t>CEFR </a:t>
              </a:r>
              <a:br>
                <a:rPr lang="fr-FR" sz="2400" b="1"/>
              </a:br>
              <a:r>
                <a:rPr lang="fr-FR" sz="2400" b="1"/>
                <a:t>Chapter 8</a:t>
              </a:r>
            </a:p>
          </p:txBody>
        </p:sp>
        <p:sp>
          <p:nvSpPr>
            <p:cNvPr id="81934" name="Text Box 17"/>
            <p:cNvSpPr txBox="1">
              <a:spLocks noChangeArrowheads="1"/>
            </p:cNvSpPr>
            <p:nvPr/>
          </p:nvSpPr>
          <p:spPr bwMode="auto">
            <a:xfrm>
              <a:off x="1927" y="1525"/>
              <a:ext cx="3176" cy="536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400" b="1" i="1"/>
                <a:t>… encompassing the full range of languages available to him/her</a:t>
              </a:r>
            </a:p>
          </p:txBody>
        </p:sp>
      </p:grpSp>
      <p:grpSp>
        <p:nvGrpSpPr>
          <p:cNvPr id="82978" name="Group 34"/>
          <p:cNvGrpSpPr>
            <a:grpSpLocks/>
          </p:cNvGrpSpPr>
          <p:nvPr/>
        </p:nvGrpSpPr>
        <p:grpSpPr bwMode="auto">
          <a:xfrm>
            <a:off x="1042988" y="3213100"/>
            <a:ext cx="7129462" cy="1282700"/>
            <a:chOff x="657" y="2886"/>
            <a:chExt cx="4491" cy="808"/>
          </a:xfrm>
        </p:grpSpPr>
        <p:sp>
          <p:nvSpPr>
            <p:cNvPr id="81930" name="Line 31"/>
            <p:cNvSpPr>
              <a:spLocks noChangeShapeType="1"/>
            </p:cNvSpPr>
            <p:nvPr/>
          </p:nvSpPr>
          <p:spPr bwMode="auto">
            <a:xfrm>
              <a:off x="3288" y="2886"/>
              <a:ext cx="0" cy="27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1931" name="Text Box 32"/>
            <p:cNvSpPr txBox="1">
              <a:spLocks noChangeArrowheads="1"/>
            </p:cNvSpPr>
            <p:nvPr/>
          </p:nvSpPr>
          <p:spPr bwMode="auto">
            <a:xfrm>
              <a:off x="657" y="3158"/>
              <a:ext cx="1089" cy="53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400" b="1"/>
                <a:t>CEFR – </a:t>
              </a:r>
              <a:br>
                <a:rPr lang="fr-FR" sz="2400" b="1"/>
              </a:br>
              <a:r>
                <a:rPr lang="fr-FR" sz="2400" b="1"/>
                <a:t>Chapter 8</a:t>
              </a:r>
            </a:p>
          </p:txBody>
        </p:sp>
        <p:sp>
          <p:nvSpPr>
            <p:cNvPr id="81932" name="Text Box 33"/>
            <p:cNvSpPr txBox="1">
              <a:spLocks noChangeArrowheads="1"/>
            </p:cNvSpPr>
            <p:nvPr/>
          </p:nvSpPr>
          <p:spPr bwMode="auto">
            <a:xfrm>
              <a:off x="1972" y="3158"/>
              <a:ext cx="3176" cy="536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400" b="1" i="1"/>
                <a:t>… deal with more than one language simultaneously</a:t>
              </a:r>
            </a:p>
          </p:txBody>
        </p:sp>
      </p:grpSp>
      <p:grpSp>
        <p:nvGrpSpPr>
          <p:cNvPr id="82971" name="Group 27"/>
          <p:cNvGrpSpPr>
            <a:grpSpLocks/>
          </p:cNvGrpSpPr>
          <p:nvPr/>
        </p:nvGrpSpPr>
        <p:grpSpPr bwMode="auto">
          <a:xfrm>
            <a:off x="971550" y="4365625"/>
            <a:ext cx="7129463" cy="1284288"/>
            <a:chOff x="612" y="2067"/>
            <a:chExt cx="4491" cy="809"/>
          </a:xfrm>
        </p:grpSpPr>
        <p:sp>
          <p:nvSpPr>
            <p:cNvPr id="81927" name="Text Box 28"/>
            <p:cNvSpPr txBox="1">
              <a:spLocks noChangeArrowheads="1"/>
            </p:cNvSpPr>
            <p:nvPr/>
          </p:nvSpPr>
          <p:spPr bwMode="auto">
            <a:xfrm>
              <a:off x="612" y="2341"/>
              <a:ext cx="1089" cy="53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400" b="1"/>
                <a:t>Guide</a:t>
              </a:r>
              <a:br>
                <a:rPr lang="fr-FR" sz="2400" b="1"/>
              </a:br>
              <a:r>
                <a:rPr lang="fr-FR" sz="2400" b="1"/>
                <a:t>2003/7</a:t>
              </a:r>
            </a:p>
          </p:txBody>
        </p:sp>
        <p:sp>
          <p:nvSpPr>
            <p:cNvPr id="81928" name="Text Box 29"/>
            <p:cNvSpPr txBox="1">
              <a:spLocks noChangeArrowheads="1"/>
            </p:cNvSpPr>
            <p:nvPr/>
          </p:nvSpPr>
          <p:spPr bwMode="auto">
            <a:xfrm>
              <a:off x="1927" y="2340"/>
              <a:ext cx="3176" cy="536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400" b="1" i="1"/>
                <a:t>… not dealt with in isolation … treated as a single competence</a:t>
              </a:r>
            </a:p>
          </p:txBody>
        </p:sp>
        <p:sp>
          <p:nvSpPr>
            <p:cNvPr id="81929" name="Line 30"/>
            <p:cNvSpPr>
              <a:spLocks noChangeShapeType="1"/>
            </p:cNvSpPr>
            <p:nvPr/>
          </p:nvSpPr>
          <p:spPr bwMode="auto">
            <a:xfrm>
              <a:off x="3288" y="2067"/>
              <a:ext cx="0" cy="27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2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82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82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smtClean="0"/>
              <a:t>Michel Candelier - CEFR Web Conference - 28-29 March 2014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F48B71-EEBF-42A3-A9E7-1A98C2CF2A02}" type="slidenum">
              <a:rPr lang="fr-FR"/>
              <a:pPr>
                <a:defRPr/>
              </a:pPr>
              <a:t>28</a:t>
            </a:fld>
            <a:endParaRPr lang="fr-FR"/>
          </a:p>
        </p:txBody>
      </p:sp>
      <p:sp>
        <p:nvSpPr>
          <p:cNvPr id="82947" name="Titel 1"/>
          <p:cNvSpPr>
            <a:spLocks/>
          </p:cNvSpPr>
          <p:nvPr/>
        </p:nvSpPr>
        <p:spPr bwMode="auto">
          <a:xfrm>
            <a:off x="457200" y="274638"/>
            <a:ext cx="8229600" cy="1714500"/>
          </a:xfrm>
          <a:prstGeom prst="rect">
            <a:avLst/>
          </a:prstGeom>
          <a:solidFill>
            <a:srgbClr val="D9D9D9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fr-FR" sz="2800" b="1">
                <a:solidFill>
                  <a:srgbClr val="000000"/>
                </a:solidFill>
              </a:rPr>
              <a:t>The contribution of FREPA </a:t>
            </a:r>
            <a:br>
              <a:rPr lang="fr-FR" sz="2800" b="1">
                <a:solidFill>
                  <a:srgbClr val="000000"/>
                </a:solidFill>
              </a:rPr>
            </a:br>
            <a:r>
              <a:rPr lang="fr-FR" sz="2800" b="1">
                <a:solidFill>
                  <a:srgbClr val="000000"/>
                </a:solidFill>
              </a:rPr>
              <a:t>to complementing the CEFR</a:t>
            </a:r>
            <a:br>
              <a:rPr lang="fr-FR" sz="2800" b="1">
                <a:solidFill>
                  <a:srgbClr val="000000"/>
                </a:solidFill>
              </a:rPr>
            </a:br>
            <a:r>
              <a:rPr lang="fr-FR" sz="2800" b="1">
                <a:solidFill>
                  <a:srgbClr val="000000"/>
                </a:solidFill>
              </a:rPr>
              <a:t>In which domains?</a:t>
            </a:r>
            <a:r>
              <a:rPr lang="fr-FR" sz="2400" b="1">
                <a:solidFill>
                  <a:srgbClr val="000000"/>
                </a:solidFill>
              </a:rPr>
              <a:t> </a:t>
            </a:r>
            <a:endParaRPr lang="de-DE" sz="2400">
              <a:solidFill>
                <a:schemeClr val="tx2"/>
              </a:solidFill>
            </a:endParaRP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971550" y="2565400"/>
            <a:ext cx="7200900" cy="8509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/>
              <a:t>Sets </a:t>
            </a:r>
            <a:r>
              <a:rPr lang="en-US" sz="2400" b="1"/>
              <a:t>of descriptors for plurilingual and intercultural competences</a:t>
            </a:r>
            <a:endParaRPr lang="fr-FR" sz="2400" b="1"/>
          </a:p>
        </p:txBody>
      </p:sp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971550" y="3789363"/>
            <a:ext cx="7200900" cy="850900"/>
          </a:xfrm>
          <a:prstGeom prst="rect">
            <a:avLst/>
          </a:prstGeom>
          <a:solidFill>
            <a:schemeClr val="accent1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/>
              <a:t>For a tool </a:t>
            </a:r>
            <a:r>
              <a:rPr lang="en-US" sz="2400" b="1"/>
              <a:t>helping to develop language learning competences </a:t>
            </a:r>
            <a:endParaRPr lang="fr-FR" sz="2400" b="1"/>
          </a:p>
        </p:txBody>
      </p:sp>
      <p:sp>
        <p:nvSpPr>
          <p:cNvPr id="87047" name="Text Box 7"/>
          <p:cNvSpPr txBox="1">
            <a:spLocks noChangeArrowheads="1"/>
          </p:cNvSpPr>
          <p:nvPr/>
        </p:nvSpPr>
        <p:spPr bwMode="auto">
          <a:xfrm>
            <a:off x="971550" y="5084763"/>
            <a:ext cx="7200900" cy="850900"/>
          </a:xfrm>
          <a:prstGeom prst="rect">
            <a:avLst/>
          </a:prstGeom>
          <a:solidFill>
            <a:schemeClr val="accent1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Basis for a reference tool for teachers’ competences</a:t>
            </a:r>
            <a:endParaRPr lang="fr-FR" sz="2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7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7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5" grpId="0" animBg="1"/>
      <p:bldP spid="87046" grpId="0" animBg="1"/>
      <p:bldP spid="8704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5"/>
          <p:cNvSpPr txBox="1">
            <a:spLocks noGrp="1"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1400">
                <a:solidFill>
                  <a:srgbClr val="000000"/>
                </a:solidFill>
              </a:rPr>
              <a:t>Michel Candelier - CEFR Web Conference - 28-29 March 2014</a:t>
            </a:r>
          </a:p>
        </p:txBody>
      </p:sp>
      <p:sp>
        <p:nvSpPr>
          <p:cNvPr id="3" name="Rectangle 6"/>
          <p:cNvSpPr txBox="1">
            <a:spLocks noGrp="1" noChangeArrowheads="1"/>
          </p:cNvSpPr>
          <p:nvPr/>
        </p:nvSpPr>
        <p:spPr bwMode="auto">
          <a:xfrm>
            <a:off x="6588125" y="6381750"/>
            <a:ext cx="2133600" cy="476250"/>
          </a:xfrm>
          <a:prstGeom prst="rect">
            <a:avLst/>
          </a:prstGeom>
          <a:noFill/>
          <a:extLst/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E00120D-C7AC-49DC-BA1E-86C8080CC804}" type="slidenum">
              <a:rPr lang="fr-FR" sz="1400">
                <a:solidFill>
                  <a:srgbClr val="000000"/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29</a:t>
            </a:fld>
            <a:endParaRPr lang="fr-FR" sz="1400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83971" name="Titel 1"/>
          <p:cNvSpPr>
            <a:spLocks/>
          </p:cNvSpPr>
          <p:nvPr/>
        </p:nvSpPr>
        <p:spPr bwMode="auto">
          <a:xfrm>
            <a:off x="457200" y="274638"/>
            <a:ext cx="8229600" cy="1714500"/>
          </a:xfrm>
          <a:prstGeom prst="rect">
            <a:avLst/>
          </a:prstGeom>
          <a:solidFill>
            <a:srgbClr val="D9D9D9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fr-FR" sz="2800" b="1">
                <a:solidFill>
                  <a:srgbClr val="000000"/>
                </a:solidFill>
              </a:rPr>
              <a:t>First empirical steps :</a:t>
            </a:r>
            <a:br>
              <a:rPr lang="fr-FR" sz="2800" b="1">
                <a:solidFill>
                  <a:srgbClr val="000000"/>
                </a:solidFill>
              </a:rPr>
            </a:br>
            <a:r>
              <a:rPr lang="en-US" sz="2800" b="1">
                <a:solidFill>
                  <a:srgbClr val="000000"/>
                </a:solidFill>
              </a:rPr>
              <a:t>Which elements of the CEFR can be linked </a:t>
            </a:r>
            <a:br>
              <a:rPr lang="en-US" sz="2800" b="1">
                <a:solidFill>
                  <a:srgbClr val="000000"/>
                </a:solidFill>
              </a:rPr>
            </a:br>
            <a:r>
              <a:rPr lang="en-US" sz="2800" b="1">
                <a:solidFill>
                  <a:srgbClr val="000000"/>
                </a:solidFill>
              </a:rPr>
              <a:t>to FREPA descriptors ?</a:t>
            </a:r>
            <a:endParaRPr lang="de-DE" sz="2800" b="1">
              <a:solidFill>
                <a:srgbClr val="000000"/>
              </a:solidFill>
            </a:endParaRPr>
          </a:p>
        </p:txBody>
      </p:sp>
      <p:grpSp>
        <p:nvGrpSpPr>
          <p:cNvPr id="83972" name="Group 12"/>
          <p:cNvGrpSpPr>
            <a:grpSpLocks/>
          </p:cNvGrpSpPr>
          <p:nvPr/>
        </p:nvGrpSpPr>
        <p:grpSpPr bwMode="auto">
          <a:xfrm>
            <a:off x="6588125" y="2565400"/>
            <a:ext cx="2233613" cy="3384550"/>
            <a:chOff x="4150" y="1616"/>
            <a:chExt cx="1407" cy="2132"/>
          </a:xfrm>
        </p:grpSpPr>
        <p:sp>
          <p:nvSpPr>
            <p:cNvPr id="83982" name="Text Box 8"/>
            <p:cNvSpPr txBox="1">
              <a:spLocks noChangeArrowheads="1"/>
            </p:cNvSpPr>
            <p:nvPr/>
          </p:nvSpPr>
          <p:spPr bwMode="auto">
            <a:xfrm>
              <a:off x="4150" y="1616"/>
              <a:ext cx="1407" cy="50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b="1"/>
                <a:t>FREPA</a:t>
              </a:r>
            </a:p>
            <a:p>
              <a:pPr algn="ctr">
                <a:spcBef>
                  <a:spcPct val="50000"/>
                </a:spcBef>
              </a:pPr>
              <a:r>
                <a:rPr lang="fr-FR" b="1"/>
                <a:t>DESCRIPTORS</a:t>
              </a:r>
            </a:p>
          </p:txBody>
        </p:sp>
        <p:pic>
          <p:nvPicPr>
            <p:cNvPr id="83983" name="Picture 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170" y="2160"/>
              <a:ext cx="1386" cy="158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</p:grpSp>
      <p:grpSp>
        <p:nvGrpSpPr>
          <p:cNvPr id="196628" name="Group 20"/>
          <p:cNvGrpSpPr>
            <a:grpSpLocks/>
          </p:cNvGrpSpPr>
          <p:nvPr/>
        </p:nvGrpSpPr>
        <p:grpSpPr bwMode="auto">
          <a:xfrm>
            <a:off x="468313" y="4005263"/>
            <a:ext cx="6119812" cy="1798637"/>
            <a:chOff x="295" y="2704"/>
            <a:chExt cx="3855" cy="1133"/>
          </a:xfrm>
        </p:grpSpPr>
        <p:pic>
          <p:nvPicPr>
            <p:cNvPr id="83980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5" y="2704"/>
              <a:ext cx="3402" cy="1133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83981" name="Line 14"/>
            <p:cNvSpPr>
              <a:spLocks noChangeShapeType="1"/>
            </p:cNvSpPr>
            <p:nvPr/>
          </p:nvSpPr>
          <p:spPr bwMode="auto">
            <a:xfrm flipV="1">
              <a:off x="3742" y="2840"/>
              <a:ext cx="408" cy="590"/>
            </a:xfrm>
            <a:prstGeom prst="line">
              <a:avLst/>
            </a:prstGeom>
            <a:noFill/>
            <a:ln w="76200">
              <a:solidFill>
                <a:srgbClr val="CC0066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96627" name="Group 19"/>
          <p:cNvGrpSpPr>
            <a:grpSpLocks/>
          </p:cNvGrpSpPr>
          <p:nvPr/>
        </p:nvGrpSpPr>
        <p:grpSpPr bwMode="auto">
          <a:xfrm>
            <a:off x="468313" y="2133600"/>
            <a:ext cx="6119812" cy="1728788"/>
            <a:chOff x="295" y="1525"/>
            <a:chExt cx="3855" cy="1089"/>
          </a:xfrm>
        </p:grpSpPr>
        <p:pic>
          <p:nvPicPr>
            <p:cNvPr id="83978" name="Picture 1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5" y="1525"/>
              <a:ext cx="3401" cy="99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3979" name="Line 18"/>
            <p:cNvSpPr>
              <a:spLocks noChangeShapeType="1"/>
            </p:cNvSpPr>
            <p:nvPr/>
          </p:nvSpPr>
          <p:spPr bwMode="auto">
            <a:xfrm>
              <a:off x="3696" y="1979"/>
              <a:ext cx="454" cy="635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 type="diamond" w="med" len="med"/>
              <a:tailEnd type="diamond" w="med" len="med"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96631" name="Group 23"/>
          <p:cNvGrpSpPr>
            <a:grpSpLocks/>
          </p:cNvGrpSpPr>
          <p:nvPr/>
        </p:nvGrpSpPr>
        <p:grpSpPr bwMode="auto">
          <a:xfrm>
            <a:off x="5795963" y="4941888"/>
            <a:ext cx="792162" cy="1582737"/>
            <a:chOff x="3651" y="3113"/>
            <a:chExt cx="499" cy="997"/>
          </a:xfrm>
        </p:grpSpPr>
        <p:sp>
          <p:nvSpPr>
            <p:cNvPr id="83976" name="Line 21"/>
            <p:cNvSpPr>
              <a:spLocks noChangeShapeType="1"/>
            </p:cNvSpPr>
            <p:nvPr/>
          </p:nvSpPr>
          <p:spPr bwMode="auto">
            <a:xfrm flipH="1">
              <a:off x="3651" y="3113"/>
              <a:ext cx="499" cy="816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3977" name="Line 22"/>
            <p:cNvSpPr>
              <a:spLocks noChangeShapeType="1"/>
            </p:cNvSpPr>
            <p:nvPr/>
          </p:nvSpPr>
          <p:spPr bwMode="auto">
            <a:xfrm flipH="1">
              <a:off x="3833" y="3430"/>
              <a:ext cx="272" cy="680"/>
            </a:xfrm>
            <a:prstGeom prst="line">
              <a:avLst/>
            </a:prstGeom>
            <a:noFill/>
            <a:ln w="76200">
              <a:solidFill>
                <a:srgbClr val="993300"/>
              </a:solidFill>
              <a:prstDash val="sysDot"/>
              <a:round/>
              <a:headEnd type="diamond" w="med" len="med"/>
              <a:tailEnd type="diamond" w="med" len="med"/>
            </a:ln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9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19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19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smtClean="0"/>
              <a:t>Michel Candelier - CEFR Web Conference - 28-29 March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30943B-F78F-4D7B-966C-56E7447AA7F4}" type="slidenum">
              <a:rPr lang="fr-FR"/>
              <a:pPr>
                <a:defRPr/>
              </a:pPr>
              <a:t>3</a:t>
            </a:fld>
            <a:endParaRPr lang="fr-FR"/>
          </a:p>
        </p:txBody>
      </p:sp>
      <p:pic>
        <p:nvPicPr>
          <p:cNvPr id="5632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260350"/>
            <a:ext cx="7921625" cy="65976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787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2311400"/>
            <a:ext cx="7920037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Text Box 8"/>
          <p:cNvSpPr txBox="1">
            <a:spLocks noChangeArrowheads="1"/>
          </p:cNvSpPr>
          <p:nvPr/>
        </p:nvSpPr>
        <p:spPr bwMode="auto">
          <a:xfrm>
            <a:off x="3563938" y="333375"/>
            <a:ext cx="4248150" cy="4699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>
                <a:hlinkClick r:id="rId4"/>
              </a:rPr>
              <a:t>http://carap.ecml.at/ </a:t>
            </a:r>
            <a:r>
              <a:rPr lang="fr-FR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7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7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5"/>
          <p:cNvSpPr txBox="1">
            <a:spLocks noGrp="1"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1400">
                <a:solidFill>
                  <a:srgbClr val="000000"/>
                </a:solidFill>
              </a:rPr>
              <a:t>Michel Candelier - CEFR Web Conference - 28-29 March 2014</a:t>
            </a:r>
          </a:p>
        </p:txBody>
      </p:sp>
      <p:sp>
        <p:nvSpPr>
          <p:cNvPr id="3" name="Rectangle 6"/>
          <p:cNvSpPr txBox="1"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/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1E35446-0D07-483E-9D7F-86B728CA6583}" type="slidenum">
              <a:rPr lang="fr-FR" sz="1400">
                <a:solidFill>
                  <a:srgbClr val="000000"/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30</a:t>
            </a:fld>
            <a:endParaRPr lang="fr-FR" sz="1400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84995" name="Rectangle 5"/>
          <p:cNvSpPr>
            <a:spLocks noChangeArrowheads="1"/>
          </p:cNvSpPr>
          <p:nvPr/>
        </p:nvSpPr>
        <p:spPr bwMode="auto">
          <a:xfrm>
            <a:off x="395288" y="2565400"/>
            <a:ext cx="8351837" cy="1916113"/>
          </a:xfrm>
          <a:prstGeom prst="rect">
            <a:avLst/>
          </a:prstGeom>
          <a:solidFill>
            <a:srgbClr val="DDDDDD"/>
          </a:solidFill>
          <a:ln w="1908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4400" b="1">
                <a:solidFill>
                  <a:srgbClr val="800000"/>
                </a:solidFill>
                <a:latin typeface="Times New Roman" pitchFamily="18" charset="0"/>
                <a:cs typeface="DejaVu Sans" pitchFamily="34" charset="0"/>
              </a:rPr>
              <a:t>Disseminating pluralistic approaches and FREPA: Experiences and reflections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5"/>
          <p:cNvSpPr txBox="1">
            <a:spLocks noGrp="1"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1400">
                <a:solidFill>
                  <a:srgbClr val="000000"/>
                </a:solidFill>
              </a:rPr>
              <a:t>Michel Candelier - CEFR Web Conference - 28-29 March 2014</a:t>
            </a:r>
          </a:p>
        </p:txBody>
      </p:sp>
      <p:sp>
        <p:nvSpPr>
          <p:cNvPr id="3" name="Rectangle 6"/>
          <p:cNvSpPr txBox="1">
            <a:spLocks noGrp="1" noChangeArrowheads="1"/>
          </p:cNvSpPr>
          <p:nvPr/>
        </p:nvSpPr>
        <p:spPr bwMode="auto">
          <a:xfrm>
            <a:off x="6588125" y="6381750"/>
            <a:ext cx="2133600" cy="476250"/>
          </a:xfrm>
          <a:prstGeom prst="rect">
            <a:avLst/>
          </a:prstGeom>
          <a:noFill/>
          <a:extLst/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FB04719-A0A3-4791-BFFD-AE594578725D}" type="slidenum">
              <a:rPr lang="fr-FR" sz="1400">
                <a:solidFill>
                  <a:srgbClr val="000000"/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31</a:t>
            </a:fld>
            <a:endParaRPr lang="fr-FR" sz="1400">
              <a:solidFill>
                <a:srgbClr val="000000"/>
              </a:solidFill>
              <a:latin typeface="+mn-lt"/>
              <a:cs typeface="+mn-cs"/>
            </a:endParaRPr>
          </a:p>
        </p:txBody>
      </p:sp>
      <p:grpSp>
        <p:nvGrpSpPr>
          <p:cNvPr id="86019" name="Group 6"/>
          <p:cNvGrpSpPr>
            <a:grpSpLocks/>
          </p:cNvGrpSpPr>
          <p:nvPr/>
        </p:nvGrpSpPr>
        <p:grpSpPr bwMode="auto">
          <a:xfrm>
            <a:off x="0" y="-26988"/>
            <a:ext cx="9144000" cy="4103688"/>
            <a:chOff x="612" y="346"/>
            <a:chExt cx="4491" cy="2105"/>
          </a:xfrm>
        </p:grpSpPr>
        <p:pic>
          <p:nvPicPr>
            <p:cNvPr id="86021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12" y="346"/>
              <a:ext cx="4491" cy="1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22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2" y="1525"/>
              <a:ext cx="4491" cy="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6020" name="Text Box 7"/>
          <p:cNvSpPr txBox="1">
            <a:spLocks noChangeArrowheads="1"/>
          </p:cNvSpPr>
          <p:nvPr/>
        </p:nvSpPr>
        <p:spPr bwMode="auto">
          <a:xfrm>
            <a:off x="900113" y="4365625"/>
            <a:ext cx="7343775" cy="203993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fr-FR" sz="2400"/>
              <a:t>Training events in Armenia, Croatia, Lithuania, </a:t>
            </a:r>
            <a:br>
              <a:rPr lang="fr-FR" sz="2400"/>
            </a:br>
            <a:r>
              <a:rPr lang="fr-FR" sz="2400"/>
              <a:t>  Malta, Poland.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FR" sz="2400"/>
              <a:t>17 country pages, in the language(s) of the country.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FR" sz="2400"/>
              <a:t> </a:t>
            </a:r>
            <a:r>
              <a:rPr lang="fr-FR" sz="2800" b="1"/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5"/>
          <p:cNvSpPr txBox="1">
            <a:spLocks noGrp="1"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1400">
                <a:solidFill>
                  <a:srgbClr val="000000"/>
                </a:solidFill>
              </a:rPr>
              <a:t>Michel Candelier - CEFR Web Conference - 28-29 March 2014</a:t>
            </a:r>
          </a:p>
        </p:txBody>
      </p:sp>
      <p:sp>
        <p:nvSpPr>
          <p:cNvPr id="3" name="Rectangle 6"/>
          <p:cNvSpPr txBox="1">
            <a:spLocks noGrp="1" noChangeArrowheads="1"/>
          </p:cNvSpPr>
          <p:nvPr/>
        </p:nvSpPr>
        <p:spPr bwMode="auto">
          <a:xfrm>
            <a:off x="6588125" y="6381750"/>
            <a:ext cx="2133600" cy="476250"/>
          </a:xfrm>
          <a:prstGeom prst="rect">
            <a:avLst/>
          </a:prstGeom>
          <a:noFill/>
          <a:extLst/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21B6144-A911-4434-A499-0E8D9680AF75}" type="slidenum">
              <a:rPr lang="fr-FR" sz="1400">
                <a:solidFill>
                  <a:srgbClr val="000000"/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32</a:t>
            </a:fld>
            <a:endParaRPr lang="fr-FR" sz="1400">
              <a:solidFill>
                <a:srgbClr val="000000"/>
              </a:solidFill>
              <a:latin typeface="+mn-lt"/>
              <a:cs typeface="+mn-cs"/>
            </a:endParaRPr>
          </a:p>
        </p:txBody>
      </p:sp>
      <p:grpSp>
        <p:nvGrpSpPr>
          <p:cNvPr id="87043" name="Group 6"/>
          <p:cNvGrpSpPr>
            <a:grpSpLocks/>
          </p:cNvGrpSpPr>
          <p:nvPr/>
        </p:nvGrpSpPr>
        <p:grpSpPr bwMode="auto">
          <a:xfrm>
            <a:off x="0" y="-26988"/>
            <a:ext cx="9144000" cy="4103688"/>
            <a:chOff x="612" y="346"/>
            <a:chExt cx="4491" cy="2105"/>
          </a:xfrm>
        </p:grpSpPr>
        <p:pic>
          <p:nvPicPr>
            <p:cNvPr id="87047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12" y="346"/>
              <a:ext cx="4491" cy="1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048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2" y="1525"/>
              <a:ext cx="4491" cy="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7044" name="Text Box 7"/>
          <p:cNvSpPr txBox="1">
            <a:spLocks noChangeArrowheads="1"/>
          </p:cNvSpPr>
          <p:nvPr/>
        </p:nvSpPr>
        <p:spPr bwMode="auto">
          <a:xfrm>
            <a:off x="900113" y="4365625"/>
            <a:ext cx="7343775" cy="203993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fr-FR" sz="2400"/>
              <a:t>Training events in Armenia, Croatia, Lithuania, </a:t>
            </a:r>
            <a:br>
              <a:rPr lang="fr-FR" sz="2400"/>
            </a:br>
            <a:r>
              <a:rPr lang="fr-FR" sz="2400"/>
              <a:t>  Malta, Poland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FR" sz="2400"/>
              <a:t>17 country pages, in the language(s) of the country.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FR" sz="2400"/>
              <a:t> </a:t>
            </a:r>
            <a:r>
              <a:rPr lang="fr-FR" sz="2800" b="1"/>
              <a:t>…</a:t>
            </a:r>
          </a:p>
        </p:txBody>
      </p:sp>
      <p:pic>
        <p:nvPicPr>
          <p:cNvPr id="19047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6075"/>
            <a:ext cx="9144000" cy="651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7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2988" y="3009900"/>
            <a:ext cx="8101012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90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0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0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5"/>
          <p:cNvSpPr txBox="1">
            <a:spLocks noGrp="1"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1400">
                <a:solidFill>
                  <a:srgbClr val="000000"/>
                </a:solidFill>
              </a:rPr>
              <a:t>Michel Candelier - CEFR Web Conference - 28-29 March 2014</a:t>
            </a:r>
          </a:p>
        </p:txBody>
      </p:sp>
      <p:sp>
        <p:nvSpPr>
          <p:cNvPr id="3" name="Rectangle 6"/>
          <p:cNvSpPr txBox="1"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/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E1BD8DD-9E80-419E-9E87-C3AF3CA0B20F}" type="slidenum">
              <a:rPr lang="fr-FR" sz="1400">
                <a:solidFill>
                  <a:srgbClr val="000000"/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33</a:t>
            </a:fld>
            <a:endParaRPr lang="fr-FR" sz="1400">
              <a:solidFill>
                <a:srgbClr val="000000"/>
              </a:solidFill>
              <a:latin typeface="+mn-lt"/>
              <a:cs typeface="+mn-cs"/>
            </a:endParaRPr>
          </a:p>
        </p:txBody>
      </p:sp>
      <p:pic>
        <p:nvPicPr>
          <p:cNvPr id="8806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8" name="Text Box 5"/>
          <p:cNvSpPr txBox="1">
            <a:spLocks noChangeArrowheads="1"/>
          </p:cNvSpPr>
          <p:nvPr/>
        </p:nvSpPr>
        <p:spPr bwMode="auto">
          <a:xfrm>
            <a:off x="900113" y="4622800"/>
            <a:ext cx="7343775" cy="13985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fr-FR" sz="2400"/>
              <a:t> 2014: 8 countries : Armenia, Finland, France, Germany, Malta, Poland, Slovenia, Slovakia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FR" sz="2400"/>
              <a:t> 2013: Iceland.</a:t>
            </a:r>
            <a:endParaRPr lang="fr-FR" sz="2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4"/>
          <p:cNvSpPr txBox="1">
            <a:spLocks noGrp="1"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GB" sz="1400">
                <a:solidFill>
                  <a:srgbClr val="000000"/>
                </a:solidFill>
              </a:rPr>
              <a:t>Michel Candelier - CEFR Web Conference - 28-29 March 2014</a:t>
            </a:r>
          </a:p>
        </p:txBody>
      </p:sp>
      <p:sp>
        <p:nvSpPr>
          <p:cNvPr id="10" name="Rectangle 5"/>
          <p:cNvSpPr txBox="1"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/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FE4FD39-CBBC-45C3-9590-2DDFAC989051}" type="slidenum">
              <a:rPr lang="en-GB" sz="1400">
                <a:solidFill>
                  <a:srgbClr val="000000"/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34</a:t>
            </a:fld>
            <a:endParaRPr lang="en-GB" sz="1400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890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38150" y="549275"/>
            <a:ext cx="8494713" cy="3311525"/>
          </a:xfrm>
          <a:solidFill>
            <a:schemeClr val="bg1"/>
          </a:solidFill>
          <a:ln w="19080">
            <a:solidFill>
              <a:srgbClr val="C00000"/>
            </a:solidFill>
          </a:ln>
        </p:spPr>
        <p:txBody>
          <a:bodyPr/>
          <a:lstStyle/>
          <a:p>
            <a:r>
              <a:rPr lang="en-US" sz="2800" b="1" smtClean="0"/>
              <a:t>European Portfolio for Student Teachers of Languages (EPOSTL)</a:t>
            </a:r>
            <a:br>
              <a:rPr lang="en-US" sz="2800" b="1" smtClean="0"/>
            </a:br>
            <a:r>
              <a:rPr lang="en-GB" sz="2800" smtClean="0"/>
              <a:t>“Crossing continents: EPOSTL around the world”</a:t>
            </a:r>
            <a:r>
              <a:rPr lang="de-DE" sz="2800" smtClean="0"/>
              <a:t/>
            </a:r>
            <a:br>
              <a:rPr lang="de-DE" sz="2800" smtClean="0"/>
            </a:br>
            <a:r>
              <a:rPr lang="en-US" sz="2800" b="1" smtClean="0"/>
              <a:t/>
            </a:r>
            <a:br>
              <a:rPr lang="en-US" sz="2800" b="1" smtClean="0"/>
            </a:br>
            <a:r>
              <a:rPr lang="en-US" sz="2800" b="1" i="1" smtClean="0"/>
              <a:t>Describing language teacher competences with FREPA-descriptors? – Preliminary thoughts</a:t>
            </a:r>
            <a:br>
              <a:rPr lang="en-US" sz="2800" b="1" i="1" smtClean="0"/>
            </a:br>
            <a:r>
              <a:rPr lang="en-US" sz="1800" b="1" i="1" smtClean="0"/>
              <a:t/>
            </a:r>
            <a:br>
              <a:rPr lang="en-US" sz="1800" b="1" i="1" smtClean="0"/>
            </a:br>
            <a:r>
              <a:rPr lang="en-US" sz="1800" b="1" i="1" smtClean="0"/>
              <a:t>Graz, </a:t>
            </a:r>
            <a:r>
              <a:rPr lang="en-US" sz="1800" b="1" smtClean="0"/>
              <a:t>18 – 19 February 2014</a:t>
            </a:r>
            <a:endParaRPr lang="de-DE" sz="1800" smtClean="0"/>
          </a:p>
        </p:txBody>
      </p:sp>
      <p:sp>
        <p:nvSpPr>
          <p:cNvPr id="89092" name="Text Box 10"/>
          <p:cNvSpPr txBox="1">
            <a:spLocks noChangeArrowheads="1"/>
          </p:cNvSpPr>
          <p:nvPr/>
        </p:nvSpPr>
        <p:spPr bwMode="auto">
          <a:xfrm>
            <a:off x="352425" y="4076700"/>
            <a:ext cx="8569325" cy="1508125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/>
              <a:t>Anna Schröder-Sura</a:t>
            </a:r>
          </a:p>
          <a:p>
            <a:pPr algn="ctr">
              <a:spcBef>
                <a:spcPct val="50000"/>
              </a:spcBef>
            </a:pPr>
            <a:r>
              <a:rPr lang="fr-FR" sz="1600"/>
              <a:t>anna.schroeder-sura@romanistik.uni-giessen.de</a:t>
            </a:r>
          </a:p>
          <a:p>
            <a:pPr algn="ctr">
              <a:spcBef>
                <a:spcPct val="50000"/>
              </a:spcBef>
            </a:pPr>
            <a:r>
              <a:rPr lang="de-DE" sz="1600"/>
              <a:t>Justus-Liebig-Universität Gießen, Germany</a:t>
            </a:r>
          </a:p>
          <a:p>
            <a:pPr algn="ctr">
              <a:spcBef>
                <a:spcPct val="50000"/>
              </a:spcBef>
            </a:pPr>
            <a:r>
              <a:rPr lang="de-DE" sz="1600"/>
              <a:t>FREPA Team member, ECML, Graz</a:t>
            </a:r>
            <a:endParaRPr lang="fr-FR" sz="1600"/>
          </a:p>
        </p:txBody>
      </p:sp>
      <p:grpSp>
        <p:nvGrpSpPr>
          <p:cNvPr id="89093" name="Group 16"/>
          <p:cNvGrpSpPr>
            <a:grpSpLocks/>
          </p:cNvGrpSpPr>
          <p:nvPr/>
        </p:nvGrpSpPr>
        <p:grpSpPr bwMode="auto">
          <a:xfrm>
            <a:off x="0" y="6165850"/>
            <a:ext cx="6948488" cy="692150"/>
            <a:chOff x="0" y="3748"/>
            <a:chExt cx="5760" cy="572"/>
          </a:xfrm>
        </p:grpSpPr>
        <p:sp>
          <p:nvSpPr>
            <p:cNvPr id="89098" name="Rectangle 9"/>
            <p:cNvSpPr>
              <a:spLocks noChangeArrowheads="1"/>
            </p:cNvSpPr>
            <p:nvPr/>
          </p:nvSpPr>
          <p:spPr bwMode="auto">
            <a:xfrm>
              <a:off x="0" y="3748"/>
              <a:ext cx="5760" cy="572"/>
            </a:xfrm>
            <a:prstGeom prst="rect">
              <a:avLst/>
            </a:prstGeom>
            <a:solidFill>
              <a:srgbClr val="94C66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49263">
                <a:lnSpc>
                  <a:spcPct val="74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fr-FR" sz="2400">
                <a:solidFill>
                  <a:srgbClr val="FFFFFF"/>
                </a:solidFill>
              </a:endParaRPr>
            </a:p>
          </p:txBody>
        </p:sp>
        <p:pic>
          <p:nvPicPr>
            <p:cNvPr id="89099" name="Picture 8" descr="logo-carap_Def_22-0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4" y="3799"/>
              <a:ext cx="1543" cy="479"/>
            </a:xfrm>
            <a:prstGeom prst="rect">
              <a:avLst/>
            </a:prstGeom>
            <a:gradFill rotWithShape="1">
              <a:gsLst>
                <a:gs pos="0">
                  <a:srgbClr val="FFFFCC">
                    <a:alpha val="34000"/>
                  </a:srgbClr>
                </a:gs>
                <a:gs pos="100000">
                  <a:srgbClr val="29292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</p:pic>
        <p:pic>
          <p:nvPicPr>
            <p:cNvPr id="89100" name="Picture 1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73" y="3748"/>
              <a:ext cx="3787" cy="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909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13588" y="6113463"/>
            <a:ext cx="19589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1" name="Rectangle 2"/>
          <p:cNvSpPr>
            <a:spLocks noChangeArrowheads="1"/>
          </p:cNvSpPr>
          <p:nvPr/>
        </p:nvSpPr>
        <p:spPr bwMode="auto">
          <a:xfrm rot="-256623">
            <a:off x="323850" y="620713"/>
            <a:ext cx="8496300" cy="936625"/>
          </a:xfrm>
          <a:prstGeom prst="rect">
            <a:avLst/>
          </a:prstGeom>
          <a:solidFill>
            <a:srgbClr val="D9D9D9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fr-FR" sz="2400" b="1"/>
              <a:t>1- Subdividing the EPOSTL competences wtih reference to FREPA descriptors?</a:t>
            </a:r>
            <a:endParaRPr lang="fr-FR" sz="2400">
              <a:solidFill>
                <a:schemeClr val="tx2"/>
              </a:solidFill>
            </a:endParaRPr>
          </a:p>
        </p:txBody>
      </p:sp>
      <p:sp>
        <p:nvSpPr>
          <p:cNvPr id="93192" name="Titel 1"/>
          <p:cNvSpPr>
            <a:spLocks/>
          </p:cNvSpPr>
          <p:nvPr/>
        </p:nvSpPr>
        <p:spPr bwMode="auto">
          <a:xfrm rot="443815">
            <a:off x="468313" y="2565400"/>
            <a:ext cx="8229600" cy="561975"/>
          </a:xfrm>
          <a:prstGeom prst="rect">
            <a:avLst/>
          </a:prstGeom>
          <a:solidFill>
            <a:srgbClr val="D9D9D9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>
                <a:solidFill>
                  <a:schemeClr val="tx2"/>
                </a:solidFill>
              </a:rPr>
              <a:t>2- Adding competences to some sections?</a:t>
            </a:r>
            <a:endParaRPr lang="fr-FR"/>
          </a:p>
        </p:txBody>
      </p:sp>
      <p:sp>
        <p:nvSpPr>
          <p:cNvPr id="93193" name="Titel 1"/>
          <p:cNvSpPr>
            <a:spLocks/>
          </p:cNvSpPr>
          <p:nvPr/>
        </p:nvSpPr>
        <p:spPr bwMode="auto">
          <a:xfrm rot="-880651">
            <a:off x="611188" y="4581525"/>
            <a:ext cx="8229600" cy="777875"/>
          </a:xfrm>
          <a:prstGeom prst="rect">
            <a:avLst/>
          </a:prstGeom>
          <a:solidFill>
            <a:srgbClr val="D9D9D9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de-DE" sz="2400" b="1">
                <a:solidFill>
                  <a:schemeClr val="tx2"/>
                </a:solidFill>
              </a:rPr>
              <a:t>3- Adding a new categorie „Plurilingual and intercultural education“?</a:t>
            </a:r>
            <a:endParaRPr lang="fr-FR" sz="44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93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93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93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3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3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3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3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1" grpId="0" animBg="1"/>
      <p:bldP spid="93192" grpId="0" animBg="1"/>
      <p:bldP spid="9319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5"/>
          <p:cNvSpPr txBox="1">
            <a:spLocks noGrp="1"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1400">
                <a:solidFill>
                  <a:srgbClr val="000000"/>
                </a:solidFill>
              </a:rPr>
              <a:t>Michel Candelier - CEFR Web Conference - 28-29 March 2014</a:t>
            </a:r>
          </a:p>
        </p:txBody>
      </p:sp>
      <p:sp>
        <p:nvSpPr>
          <p:cNvPr id="8" name="Rectangle 6"/>
          <p:cNvSpPr txBox="1"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/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8849797-437A-4D19-ABDE-E29052FC8828}" type="slidenum">
              <a:rPr lang="fr-FR" sz="1400">
                <a:solidFill>
                  <a:srgbClr val="000000"/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35</a:t>
            </a:fld>
            <a:endParaRPr lang="fr-FR" sz="1400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90113" name="Foliennummernplatzhalter 2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  <a:extLst/>
        </p:spPr>
        <p:txBody>
          <a:bodyPr/>
          <a:lstStyle/>
          <a:p>
            <a:pPr algn="r">
              <a:defRPr/>
            </a:pPr>
            <a:fld id="{51EFC33B-761A-4750-A10C-D5044C8CDA88}" type="slidenum">
              <a:rPr lang="fr-FR" sz="1400">
                <a:solidFill>
                  <a:srgbClr val="000000"/>
                </a:solidFill>
                <a:latin typeface="+mn-lt"/>
              </a:rPr>
              <a:pPr algn="r">
                <a:defRPr/>
              </a:pPr>
              <a:t>35</a:t>
            </a:fld>
            <a:endParaRPr lang="fr-FR" sz="140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91140" name="Group 8"/>
          <p:cNvGrpSpPr>
            <a:grpSpLocks/>
          </p:cNvGrpSpPr>
          <p:nvPr/>
        </p:nvGrpSpPr>
        <p:grpSpPr bwMode="auto">
          <a:xfrm>
            <a:off x="-34925" y="188913"/>
            <a:ext cx="9178925" cy="6669087"/>
            <a:chOff x="-22" y="119"/>
            <a:chExt cx="5782" cy="4201"/>
          </a:xfrm>
        </p:grpSpPr>
        <p:pic>
          <p:nvPicPr>
            <p:cNvPr id="91156" name="Picture 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22" y="346"/>
              <a:ext cx="5760" cy="1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1157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731"/>
              <a:ext cx="5760" cy="2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1158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90" y="119"/>
              <a:ext cx="1133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9456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03688" y="3352800"/>
            <a:ext cx="5076825" cy="3505200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194582" name="Group 22"/>
          <p:cNvGraphicFramePr>
            <a:graphicFrameLocks noGrp="1"/>
          </p:cNvGraphicFramePr>
          <p:nvPr/>
        </p:nvGraphicFramePr>
        <p:xfrm>
          <a:off x="611188" y="1603375"/>
          <a:ext cx="8027987" cy="3697288"/>
        </p:xfrm>
        <a:graphic>
          <a:graphicData uri="http://schemas.openxmlformats.org/drawingml/2006/table">
            <a:tbl>
              <a:tblPr/>
              <a:tblGrid>
                <a:gridCol w="4014787"/>
                <a:gridCol w="4013200"/>
              </a:tblGrid>
              <a:tr h="869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FREPA descriptors </a:t>
                      </a:r>
                      <a:endParaRPr kumimoji="0" lang="fr-FR" altLang="de-DE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Descriptors for Théo </a:t>
                      </a:r>
                      <a:br>
                        <a:rPr kumimoji="0" lang="fr-FR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fr-FR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(7-8 year old learner)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414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S 2.5.1 </a:t>
                      </a:r>
                      <a:r>
                        <a:rPr kumimoji="0" lang="en-US" altLang="ja-JP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Can identify languages on the basis of phonological evidence</a:t>
                      </a:r>
                      <a:endParaRPr kumimoji="0" lang="fr-FR" altLang="de-DE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 I can recognise at least four languages  while listening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41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S 2.1.3 </a:t>
                      </a:r>
                      <a:r>
                        <a:rPr kumimoji="0" lang="en-US" altLang="ja-JP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Can identify (or recognise) a morpheme or a word while listening</a:t>
                      </a:r>
                      <a:endParaRPr kumimoji="0" lang="fr-FR" altLang="de-DE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ja-JP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2. I can recognise words in a language that I havent’t learnt while listening</a:t>
                      </a:r>
                      <a:endParaRPr kumimoji="0" lang="fr-FR" alt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4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9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2" name="Text Box 3"/>
          <p:cNvSpPr txBox="1">
            <a:spLocks noChangeArrowheads="1"/>
          </p:cNvSpPr>
          <p:nvPr/>
        </p:nvSpPr>
        <p:spPr bwMode="auto">
          <a:xfrm>
            <a:off x="8604250" y="6388100"/>
            <a:ext cx="539750" cy="469900"/>
          </a:xfrm>
          <a:prstGeom prst="rect">
            <a:avLst/>
          </a:prstGeom>
          <a:solidFill>
            <a:srgbClr val="FE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fld id="{F167EEE2-AE1E-4EC5-A680-2972964042E3}" type="slidenum">
              <a:rPr lang="fr-FR" sz="2400" b="1">
                <a:solidFill>
                  <a:schemeClr val="accent2"/>
                </a:solidFill>
              </a:rPr>
              <a:pPr algn="ctr" eaLnBrk="0" hangingPunct="0">
                <a:spcBef>
                  <a:spcPct val="50000"/>
                </a:spcBef>
              </a:pPr>
              <a:t>36</a:t>
            </a:fld>
            <a:endParaRPr lang="fr-FR" sz="2400" b="1">
              <a:solidFill>
                <a:schemeClr val="accent2"/>
              </a:solidFill>
            </a:endParaRPr>
          </a:p>
        </p:txBody>
      </p:sp>
      <p:pic>
        <p:nvPicPr>
          <p:cNvPr id="19866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3041650"/>
            <a:ext cx="8353425" cy="34115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ChangeArrowheads="1"/>
          </p:cNvSpPr>
          <p:nvPr/>
        </p:nvSpPr>
        <p:spPr bwMode="auto">
          <a:xfrm>
            <a:off x="3362325" y="571500"/>
            <a:ext cx="9144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AT"/>
          </a:p>
        </p:txBody>
      </p:sp>
      <p:pic>
        <p:nvPicPr>
          <p:cNvPr id="942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1500"/>
            <a:ext cx="2419350" cy="5715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421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125" y="5300663"/>
            <a:ext cx="2073275" cy="896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4212" name="Text Box 5"/>
          <p:cNvSpPr txBox="1">
            <a:spLocks noChangeArrowheads="1"/>
          </p:cNvSpPr>
          <p:nvPr/>
        </p:nvSpPr>
        <p:spPr bwMode="auto">
          <a:xfrm>
            <a:off x="5940425" y="549275"/>
            <a:ext cx="2952750" cy="4540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r" defTabSz="449263">
              <a:buClr>
                <a:srgbClr val="99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b="1">
                <a:latin typeface="Times New Roman" pitchFamily="18" charset="0"/>
              </a:rPr>
              <a:t>dank u wel </a:t>
            </a:r>
          </a:p>
          <a:p>
            <a:pPr algn="r" defTabSz="449263">
              <a:buClr>
                <a:srgbClr val="99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b="1">
                <a:latin typeface="Times New Roman" pitchFamily="18" charset="0"/>
              </a:rPr>
              <a:t>gmadlobth</a:t>
            </a:r>
          </a:p>
          <a:p>
            <a:pPr algn="r" defTabSz="449263">
              <a:buClr>
                <a:srgbClr val="99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b="1">
                <a:latin typeface="Times New Roman" pitchFamily="18" charset="0"/>
              </a:rPr>
              <a:t>obrigado </a:t>
            </a:r>
          </a:p>
          <a:p>
            <a:pPr algn="r" defTabSz="449263">
              <a:buClr>
                <a:srgbClr val="99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b="1">
                <a:latin typeface="Times New Roman" pitchFamily="18" charset="0"/>
              </a:rPr>
              <a:t>спасибо </a:t>
            </a:r>
          </a:p>
          <a:p>
            <a:pPr algn="r" defTabSz="449263">
              <a:buClr>
                <a:srgbClr val="8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b="1">
                <a:latin typeface="Times New Roman" pitchFamily="18" charset="0"/>
              </a:rPr>
              <a:t>tanemirt </a:t>
            </a:r>
          </a:p>
          <a:p>
            <a:pPr algn="r" defTabSz="449263">
              <a:buClr>
                <a:srgbClr val="99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b="1">
                <a:latin typeface="Times New Roman" pitchFamily="18" charset="0"/>
              </a:rPr>
              <a:t>Ευχαριστώ</a:t>
            </a:r>
          </a:p>
          <a:p>
            <a:pPr algn="r" defTabSz="449263">
              <a:buClr>
                <a:srgbClr val="99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b="1">
                <a:latin typeface="Times New Roman" pitchFamily="18" charset="0"/>
              </a:rPr>
              <a:t>enkosi  </a:t>
            </a:r>
          </a:p>
          <a:p>
            <a:pPr algn="r" defTabSz="449263">
              <a:buClr>
                <a:srgbClr val="99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b="1">
                <a:latin typeface="Times New Roman" pitchFamily="18" charset="0"/>
              </a:rPr>
              <a:t>kiitos </a:t>
            </a:r>
          </a:p>
          <a:p>
            <a:pPr algn="r" defTabSz="449263">
              <a:buClr>
                <a:srgbClr val="99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b="1">
                <a:latin typeface="Times New Roman" pitchFamily="18" charset="0"/>
              </a:rPr>
              <a:t>misaotra</a:t>
            </a:r>
            <a:r>
              <a:rPr lang="en-GB" sz="3600" b="1"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smtClean="0"/>
              <a:t>Michel Candelier - CEFR Web Conference - 28-29 March 2014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73B10E-7F79-4270-8399-F4B9F9A5D58D}" type="slidenum">
              <a:rPr lang="fr-FR"/>
              <a:pPr>
                <a:defRPr/>
              </a:pPr>
              <a:t>4</a:t>
            </a:fld>
            <a:endParaRPr lang="fr-FR"/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260350"/>
            <a:ext cx="7921625" cy="65976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3563938" y="333375"/>
            <a:ext cx="4248150" cy="4699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>
                <a:hlinkClick r:id="rId3"/>
              </a:rPr>
              <a:t>http://carap.ecml.at/ </a:t>
            </a:r>
            <a:r>
              <a:rPr lang="fr-FR"/>
              <a:t> </a:t>
            </a:r>
          </a:p>
        </p:txBody>
      </p:sp>
      <p:pic>
        <p:nvPicPr>
          <p:cNvPr id="5734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2311400"/>
            <a:ext cx="7920037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51163" y="1508125"/>
            <a:ext cx="6192837" cy="534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5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2060575"/>
            <a:ext cx="2519363" cy="27368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7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smtClean="0"/>
              <a:t>Michel Candelier - CEFR Web Conference - 28-29 March 2014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412B78-6807-445F-850E-25192394D101}" type="slidenum">
              <a:rPr lang="fr-FR"/>
              <a:pPr>
                <a:defRPr/>
              </a:pPr>
              <a:t>5</a:t>
            </a:fld>
            <a:endParaRPr lang="fr-FR"/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260350"/>
            <a:ext cx="7921625" cy="65976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2122488"/>
            <a:ext cx="7920037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Text Box 4"/>
          <p:cNvSpPr txBox="1">
            <a:spLocks noChangeArrowheads="1"/>
          </p:cNvSpPr>
          <p:nvPr/>
        </p:nvSpPr>
        <p:spPr bwMode="auto">
          <a:xfrm>
            <a:off x="3563938" y="333375"/>
            <a:ext cx="4248150" cy="4699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>
                <a:hlinkClick r:id="rId4"/>
              </a:rPr>
              <a:t>http://carap.ecml.at/ </a:t>
            </a:r>
            <a:r>
              <a:rPr lang="fr-FR"/>
              <a:t> </a:t>
            </a:r>
          </a:p>
        </p:txBody>
      </p:sp>
      <p:pic>
        <p:nvPicPr>
          <p:cNvPr id="5837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51163" y="1508125"/>
            <a:ext cx="6192837" cy="534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5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2060575"/>
            <a:ext cx="2519363" cy="27368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9927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9388" y="1773238"/>
            <a:ext cx="8713787" cy="9048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9928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59113" y="4149725"/>
            <a:ext cx="57610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99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-0.16528 -0.0150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" y="-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9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smtClean="0"/>
              <a:t>Michel Candelier - CEFR Web Conference - 28-29 March 2014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90D26-46E9-4996-91A2-3DF331827250}" type="slidenum">
              <a:rPr lang="fr-FR"/>
              <a:pPr>
                <a:defRPr/>
              </a:pPr>
              <a:t>6</a:t>
            </a:fld>
            <a:endParaRPr lang="fr-FR"/>
          </a:p>
        </p:txBody>
      </p:sp>
      <p:pic>
        <p:nvPicPr>
          <p:cNvPr id="5939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52400"/>
            <a:ext cx="7775575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3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4221163"/>
            <a:ext cx="7092950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smtClean="0"/>
              <a:t>Michel Candelier - CEFR Web Conference - 28-29 March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C03BF5-9F49-4F4D-B075-42BD5E222D92}" type="slidenum">
              <a:rPr lang="fr-FR"/>
              <a:pPr>
                <a:defRPr/>
              </a:pPr>
              <a:t>7</a:t>
            </a:fld>
            <a:endParaRPr lang="fr-FR"/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52400"/>
            <a:ext cx="7775575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333375"/>
            <a:ext cx="7777162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2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79613" y="1341438"/>
            <a:ext cx="7164387" cy="66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4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smtClean="0"/>
              <a:t>Michel Candelier - CEFR Web Conference - 28-29 March 2014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419CC6-599C-4C27-8CA2-477CA50D6126}" type="slidenum">
              <a:rPr lang="fr-FR"/>
              <a:pPr>
                <a:defRPr/>
              </a:pPr>
              <a:t>8</a:t>
            </a:fld>
            <a:endParaRPr lang="fr-FR"/>
          </a:p>
        </p:txBody>
      </p:sp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88913"/>
            <a:ext cx="7127875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836613"/>
            <a:ext cx="7129462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3001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79613" y="6024563"/>
            <a:ext cx="7164387" cy="83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3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smtClean="0"/>
              <a:t>Michel Candelier - CEFR Web Conference - 28-29 March 2014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58339-62CE-4C19-BC9A-87794EA2D632}" type="slidenum">
              <a:rPr lang="fr-FR"/>
              <a:pPr>
                <a:defRPr/>
              </a:pPr>
              <a:t>9</a:t>
            </a:fld>
            <a:endParaRPr lang="fr-FR"/>
          </a:p>
        </p:txBody>
      </p:sp>
      <p:pic>
        <p:nvPicPr>
          <p:cNvPr id="6246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4425" y="0"/>
            <a:ext cx="7129463" cy="36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3468688"/>
            <a:ext cx="7127875" cy="338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0"/>
            <a:ext cx="7129462" cy="36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3573463"/>
            <a:ext cx="7127875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2471" name="Group 11"/>
          <p:cNvGrpSpPr>
            <a:grpSpLocks/>
          </p:cNvGrpSpPr>
          <p:nvPr/>
        </p:nvGrpSpPr>
        <p:grpSpPr bwMode="auto">
          <a:xfrm>
            <a:off x="1116013" y="0"/>
            <a:ext cx="7129462" cy="6858000"/>
            <a:chOff x="703" y="0"/>
            <a:chExt cx="4491" cy="4320"/>
          </a:xfrm>
        </p:grpSpPr>
        <p:pic>
          <p:nvPicPr>
            <p:cNvPr id="62472" name="Picture 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03" y="0"/>
              <a:ext cx="4491" cy="2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73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03" y="2251"/>
              <a:ext cx="4490" cy="20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rganigramme hiérarchique">
  <a:themeElements>
    <a:clrScheme name="Organigramme hiérarchiqu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rganigramme hiérarchiqu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rganigramme hiérarchiq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gramme hiérarchiqu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gramme hiérarchiqu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gramme hiérarchiqu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gramme hiérarchiqu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gramme hiérarchiqu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rganigramme hiérarchique">
  <a:themeElements>
    <a:clrScheme name="Organigramme hiérarchiqu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rganigramme hiérarchiqu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rganigramme hiérarchiq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gramme hiérarchiqu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gramme hiérarchiqu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gramme hiérarchiqu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gramme hiérarchiqu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gramme hiérarchiqu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Organigramme hiérarchique">
  <a:themeElements>
    <a:clrScheme name="Organigramme hiérarchiqu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rganigramme hiérarchiqu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rganigramme hiérarchiq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gramme hiérarchiqu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gramme hiérarchiqu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gramme hiérarchiqu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gramme hiérarchiqu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gramme hiérarchiqu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rganigramme hiérarchique">
  <a:themeElements>
    <a:clrScheme name="Organigramme hiérarchiqu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rganigramme hiérarchiqu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rganigramme hiérarchiq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gramme hiérarchiqu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gramme hiérarchiqu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gramme hiérarchiqu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gramme hiérarchiqu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ganigramme hiérarchiqu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ganigramme hiérarchiqu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3977</TotalTime>
  <Words>983</Words>
  <Application>Microsoft Office PowerPoint</Application>
  <PresentationFormat>Affichage à l'écran (4:3)</PresentationFormat>
  <Paragraphs>177</Paragraphs>
  <Slides>37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Modèle de conception</vt:lpstr>
      </vt:variant>
      <vt:variant>
        <vt:i4>50</vt:i4>
      </vt:variant>
      <vt:variant>
        <vt:lpstr>Titres des diapositives</vt:lpstr>
      </vt:variant>
      <vt:variant>
        <vt:i4>37</vt:i4>
      </vt:variant>
    </vt:vector>
  </HeadingPairs>
  <TitlesOfParts>
    <vt:vector size="95" baseType="lpstr">
      <vt:lpstr>Arial</vt:lpstr>
      <vt:lpstr>Calibri</vt:lpstr>
      <vt:lpstr>Times New Roman</vt:lpstr>
      <vt:lpstr>DejaVu Sans</vt:lpstr>
      <vt:lpstr>Arial Rounded MT Bold</vt:lpstr>
      <vt:lpstr>ＭＳ Ｐゴシック</vt:lpstr>
      <vt:lpstr>Arial Unicode MS</vt:lpstr>
      <vt:lpstr>Arial Narrow</vt:lpstr>
      <vt:lpstr>Organigramme hiérarchique</vt:lpstr>
      <vt:lpstr>1_Organigramme hiérarchique</vt:lpstr>
      <vt:lpstr>4_Organigramme hiérarchique</vt:lpstr>
      <vt:lpstr>3_Organigramme hiérarchique</vt:lpstr>
      <vt:lpstr>Organigramme hiérarchique</vt:lpstr>
      <vt:lpstr>Organigramme hiérarchique</vt:lpstr>
      <vt:lpstr>Organigramme hiérarchique</vt:lpstr>
      <vt:lpstr>Organigramme hiérarchique</vt:lpstr>
      <vt:lpstr>Organigramme hiérarchique</vt:lpstr>
      <vt:lpstr>Organigramme hiérarchique</vt:lpstr>
      <vt:lpstr>Organigramme hiérarchique</vt:lpstr>
      <vt:lpstr>Organigramme hiérarchique</vt:lpstr>
      <vt:lpstr>Organigramme hiérarchique</vt:lpstr>
      <vt:lpstr>Organigramme hiérarchique</vt:lpstr>
      <vt:lpstr>Organigramme hiérarchique</vt:lpstr>
      <vt:lpstr>1_Organigramme hiérarchique</vt:lpstr>
      <vt:lpstr>1_Organigramme hiérarchique</vt:lpstr>
      <vt:lpstr>1_Organigramme hiérarchique</vt:lpstr>
      <vt:lpstr>1_Organigramme hiérarchique</vt:lpstr>
      <vt:lpstr>1_Organigramme hiérarchique</vt:lpstr>
      <vt:lpstr>1_Organigramme hiérarchique</vt:lpstr>
      <vt:lpstr>1_Organigramme hiérarchique</vt:lpstr>
      <vt:lpstr>1_Organigramme hiérarchique</vt:lpstr>
      <vt:lpstr>1_Organigramme hiérarchique</vt:lpstr>
      <vt:lpstr>1_Organigramme hiérarchique</vt:lpstr>
      <vt:lpstr>1_Organigramme hiérarchique</vt:lpstr>
      <vt:lpstr>1_Organigramme hiérarchique</vt:lpstr>
      <vt:lpstr>1_Organigramme hiérarchique</vt:lpstr>
      <vt:lpstr>4_Organigramme hiérarchique</vt:lpstr>
      <vt:lpstr>4_Organigramme hiérarchique</vt:lpstr>
      <vt:lpstr>4_Organigramme hiérarchique</vt:lpstr>
      <vt:lpstr>4_Organigramme hiérarchique</vt:lpstr>
      <vt:lpstr>4_Organigramme hiérarchique</vt:lpstr>
      <vt:lpstr>4_Organigramme hiérarchique</vt:lpstr>
      <vt:lpstr>4_Organigramme hiérarchique</vt:lpstr>
      <vt:lpstr>4_Organigramme hiérarchique</vt:lpstr>
      <vt:lpstr>4_Organigramme hiérarchique</vt:lpstr>
      <vt:lpstr>4_Organigramme hiérarchique</vt:lpstr>
      <vt:lpstr>3_Organigramme hiérarchique</vt:lpstr>
      <vt:lpstr>3_Organigramme hiérarchique</vt:lpstr>
      <vt:lpstr>3_Organigramme hiérarchique</vt:lpstr>
      <vt:lpstr>3_Organigramme hiérarchique</vt:lpstr>
      <vt:lpstr>3_Organigramme hiérarchique</vt:lpstr>
      <vt:lpstr>3_Organigramme hiérarchique</vt:lpstr>
      <vt:lpstr>3_Organigramme hiérarchique</vt:lpstr>
      <vt:lpstr>3_Organigramme hiérarchique</vt:lpstr>
      <vt:lpstr>3_Organigramme hiérarchique</vt:lpstr>
      <vt:lpstr>3_Organigramme hiérarchique</vt:lpstr>
      <vt:lpstr>3_Organigramme hiérarchique</vt:lpstr>
      <vt:lpstr>3_Organigramme hiérarchique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FREPA – Table of competences</vt:lpstr>
      <vt:lpstr>Diapositive 22</vt:lpstr>
      <vt:lpstr>Diapositive 23</vt:lpstr>
      <vt:lpstr>FREPA – Online teaching materials</vt:lpstr>
      <vt:lpstr> FREPA – A training kit 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European Portfolio for Student Teachers of Languages (EPOSTL) “Crossing continents: EPOSTL around the world”  Describing language teacher competences with FREPA-descriptors? – Preliminary thoughts  Graz, 18 – 19 February 2014</vt:lpstr>
      <vt:lpstr>Diapositive 35</vt:lpstr>
      <vt:lpstr>Diapositive 36</vt:lpstr>
      <vt:lpstr>Diapositive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Anna</dc:creator>
  <cp:lastModifiedBy>Mich</cp:lastModifiedBy>
  <cp:revision>132</cp:revision>
  <dcterms:created xsi:type="dcterms:W3CDTF">2014-02-11T21:38:14Z</dcterms:created>
  <dcterms:modified xsi:type="dcterms:W3CDTF">2014-08-16T16:05:12Z</dcterms:modified>
</cp:coreProperties>
</file>