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65"/>
  </p:notesMasterIdLst>
  <p:handoutMasterIdLst>
    <p:handoutMasterId r:id="rId66"/>
  </p:handoutMasterIdLst>
  <p:sldIdLst>
    <p:sldId id="537" r:id="rId2"/>
    <p:sldId id="622" r:id="rId3"/>
    <p:sldId id="623" r:id="rId4"/>
    <p:sldId id="624" r:id="rId5"/>
    <p:sldId id="625" r:id="rId6"/>
    <p:sldId id="531" r:id="rId7"/>
    <p:sldId id="541" r:id="rId8"/>
    <p:sldId id="542" r:id="rId9"/>
    <p:sldId id="543" r:id="rId10"/>
    <p:sldId id="544" r:id="rId11"/>
    <p:sldId id="545" r:id="rId12"/>
    <p:sldId id="546" r:id="rId13"/>
    <p:sldId id="589" r:id="rId14"/>
    <p:sldId id="548" r:id="rId15"/>
    <p:sldId id="549" r:id="rId16"/>
    <p:sldId id="626" r:id="rId17"/>
    <p:sldId id="551" r:id="rId18"/>
    <p:sldId id="552" r:id="rId19"/>
    <p:sldId id="553" r:id="rId20"/>
    <p:sldId id="627" r:id="rId21"/>
    <p:sldId id="555" r:id="rId22"/>
    <p:sldId id="556" r:id="rId23"/>
    <p:sldId id="557" r:id="rId24"/>
    <p:sldId id="558" r:id="rId25"/>
    <p:sldId id="559" r:id="rId26"/>
    <p:sldId id="560" r:id="rId27"/>
    <p:sldId id="561" r:id="rId28"/>
    <p:sldId id="562" r:id="rId29"/>
    <p:sldId id="563" r:id="rId30"/>
    <p:sldId id="564" r:id="rId31"/>
    <p:sldId id="565" r:id="rId32"/>
    <p:sldId id="566" r:id="rId33"/>
    <p:sldId id="590" r:id="rId34"/>
    <p:sldId id="591" r:id="rId35"/>
    <p:sldId id="592" r:id="rId36"/>
    <p:sldId id="593" r:id="rId37"/>
    <p:sldId id="594" r:id="rId38"/>
    <p:sldId id="595" r:id="rId39"/>
    <p:sldId id="596" r:id="rId40"/>
    <p:sldId id="597" r:id="rId41"/>
    <p:sldId id="598" r:id="rId42"/>
    <p:sldId id="599" r:id="rId43"/>
    <p:sldId id="628" r:id="rId44"/>
    <p:sldId id="601" r:id="rId45"/>
    <p:sldId id="602" r:id="rId46"/>
    <p:sldId id="603" r:id="rId47"/>
    <p:sldId id="604" r:id="rId48"/>
    <p:sldId id="605" r:id="rId49"/>
    <p:sldId id="606" r:id="rId50"/>
    <p:sldId id="607" r:id="rId51"/>
    <p:sldId id="608" r:id="rId52"/>
    <p:sldId id="609" r:id="rId53"/>
    <p:sldId id="611" r:id="rId54"/>
    <p:sldId id="612" r:id="rId55"/>
    <p:sldId id="613" r:id="rId56"/>
    <p:sldId id="614" r:id="rId57"/>
    <p:sldId id="615" r:id="rId58"/>
    <p:sldId id="616" r:id="rId59"/>
    <p:sldId id="617" r:id="rId60"/>
    <p:sldId id="618" r:id="rId61"/>
    <p:sldId id="619" r:id="rId62"/>
    <p:sldId id="620" r:id="rId63"/>
    <p:sldId id="621" r:id="rId64"/>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FEFFCC"/>
    <a:srgbClr val="A6A6A6"/>
    <a:srgbClr val="DDDDDD"/>
    <a:srgbClr val="FF0066"/>
    <a:srgbClr val="000099"/>
    <a:srgbClr val="006600"/>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2866" autoAdjust="0"/>
    <p:restoredTop sz="90618" autoAdjust="0"/>
  </p:normalViewPr>
  <p:slideViewPr>
    <p:cSldViewPr>
      <p:cViewPr>
        <p:scale>
          <a:sx n="50" d="100"/>
          <a:sy n="50" d="100"/>
        </p:scale>
        <p:origin x="-186" y="-2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39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fr-FR"/>
          </a:p>
        </p:txBody>
      </p:sp>
      <p:sp>
        <p:nvSpPr>
          <p:cNvPr id="41165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045A4B5A-F3DB-477B-9CA1-C3DE88874BF9}" type="datetimeFigureOut">
              <a:rPr lang="fr-FR"/>
              <a:pPr>
                <a:defRPr/>
              </a:pPr>
              <a:t>10/09/2013</a:t>
            </a:fld>
            <a:endParaRPr lang="fr-FR"/>
          </a:p>
        </p:txBody>
      </p:sp>
      <p:sp>
        <p:nvSpPr>
          <p:cNvPr id="41165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fr-FR"/>
          </a:p>
        </p:txBody>
      </p:sp>
      <p:sp>
        <p:nvSpPr>
          <p:cNvPr id="41165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1C5A8DB-8036-4AD1-AFC9-1C8B5D5E0457}"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fr-FR"/>
          </a:p>
        </p:txBody>
      </p:sp>
      <p:sp>
        <p:nvSpPr>
          <p:cNvPr id="109571"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fr-FR"/>
          </a:p>
        </p:txBody>
      </p:sp>
      <p:sp>
        <p:nvSpPr>
          <p:cNvPr id="13316"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p:spPr>
      </p:sp>
      <p:sp>
        <p:nvSpPr>
          <p:cNvPr id="109573"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09574"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fr-FR"/>
          </a:p>
        </p:txBody>
      </p:sp>
      <p:sp>
        <p:nvSpPr>
          <p:cNvPr id="109575"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BFDE77A-48F3-4104-9CFC-9119BD2B6B6A}"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96842D7C-F36C-4A3B-BB1F-65EE8FA084A3}" type="slidenum">
              <a:rPr lang="fr-FR" sz="1200"/>
              <a:pPr algn="r"/>
              <a:t>6</a:t>
            </a:fld>
            <a:endParaRPr lang="fr-FR" sz="1200"/>
          </a:p>
        </p:txBody>
      </p:sp>
      <p:sp>
        <p:nvSpPr>
          <p:cNvPr id="24579"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24580"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917575" y="744538"/>
            <a:ext cx="4962525" cy="3722687"/>
          </a:xfrm>
          <a:ln/>
        </p:spPr>
      </p:sp>
      <p:sp>
        <p:nvSpPr>
          <p:cNvPr id="43010" name="Rectangle 3"/>
          <p:cNvSpPr>
            <a:spLocks noGrp="1" noChangeArrowheads="1"/>
          </p:cNvSpPr>
          <p:nvPr>
            <p:ph type="body" idx="1"/>
          </p:nvPr>
        </p:nvSpPr>
        <p:spPr>
          <a:xfrm>
            <a:off x="906463" y="4714875"/>
            <a:ext cx="4984750" cy="4467225"/>
          </a:xfrm>
          <a:noFill/>
        </p:spPr>
        <p:txBody>
          <a:bodyPr/>
          <a:lstStyle/>
          <a:p>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917575" y="744538"/>
            <a:ext cx="4962525" cy="3722687"/>
          </a:xfrm>
          <a:ln/>
        </p:spPr>
      </p:sp>
      <p:sp>
        <p:nvSpPr>
          <p:cNvPr id="130051" name="Rectangle 3"/>
          <p:cNvSpPr>
            <a:spLocks noGrp="1" noChangeArrowheads="1"/>
          </p:cNvSpPr>
          <p:nvPr>
            <p:ph type="body" idx="1"/>
          </p:nvPr>
        </p:nvSpPr>
        <p:spPr>
          <a:xfrm>
            <a:off x="906463" y="4714875"/>
            <a:ext cx="4984750" cy="4467225"/>
          </a:xfrm>
          <a:noFill/>
        </p:spPr>
        <p:txBody>
          <a:bodyPr/>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47107"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49155"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51203"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p:spPr>
        <p:txBody>
          <a:bodyPr wrap="none" anchor="ctr"/>
          <a:lstStyle/>
          <a:p>
            <a:endParaRPr lang="fr-FR"/>
          </a:p>
        </p:txBody>
      </p:sp>
      <p:sp>
        <p:nvSpPr>
          <p:cNvPr id="132099" name="Rectangle 3"/>
          <p:cNvSpPr txBox="1">
            <a:spLocks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133475" y="744538"/>
            <a:ext cx="4530725" cy="3722687"/>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55299" name="Rectangle 3"/>
          <p:cNvSpPr>
            <a:spLocks noGrp="1" noChangeArrowheads="1"/>
          </p:cNvSpPr>
          <p:nvPr>
            <p:ph type="body"/>
          </p:nvPr>
        </p:nvSpPr>
        <p:spPr>
          <a:xfrm>
            <a:off x="681038" y="4714875"/>
            <a:ext cx="5430837" cy="4467225"/>
          </a:xfrm>
          <a:noFill/>
        </p:spPr>
        <p:txBody>
          <a:bodyPr wrap="none" anchor="ctr"/>
          <a:lstStyle/>
          <a:p>
            <a:pPr defTabSz="449263"/>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133475" y="744538"/>
            <a:ext cx="4530725" cy="3722687"/>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57347" name="Rectangle 3"/>
          <p:cNvSpPr>
            <a:spLocks noGrp="1" noChangeArrowheads="1"/>
          </p:cNvSpPr>
          <p:nvPr>
            <p:ph type="body"/>
          </p:nvPr>
        </p:nvSpPr>
        <p:spPr>
          <a:xfrm>
            <a:off x="681038" y="4714875"/>
            <a:ext cx="5429250" cy="4467225"/>
          </a:xfrm>
          <a:noFill/>
        </p:spPr>
        <p:txBody>
          <a:bodyPr wrap="none" anchor="ctr"/>
          <a:lstStyle/>
          <a:p>
            <a:pPr defTabSz="449263"/>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135063" y="744538"/>
            <a:ext cx="452755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59395"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914400"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61443"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26627"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2"/>
          <p:cNvSpPr txBox="1">
            <a:spLocks noGrp="1" noChangeArrowheads="1"/>
          </p:cNvSpPr>
          <p:nvPr/>
        </p:nvSpPr>
        <p:spPr bwMode="auto">
          <a:xfrm>
            <a:off x="3851275" y="9431338"/>
            <a:ext cx="2938463" cy="487362"/>
          </a:xfrm>
          <a:prstGeom prst="rect">
            <a:avLst/>
          </a:prstGeom>
          <a:noFill/>
          <a:ln w="9525">
            <a:noFill/>
            <a:round/>
            <a:headEnd/>
            <a:tailEnd/>
          </a:ln>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A667923-4071-4B45-A75D-AAE5DE0E412A}" type="slidenum">
              <a:rPr lang="en-GB" sz="1200">
                <a:solidFill>
                  <a:srgbClr val="000000"/>
                </a:solidFill>
                <a:latin typeface="Times New Roman" pitchFamily="18"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en-GB" sz="1200">
              <a:solidFill>
                <a:srgbClr val="000000"/>
              </a:solidFill>
              <a:latin typeface="Times New Roman" pitchFamily="18" charset="0"/>
            </a:endParaRPr>
          </a:p>
        </p:txBody>
      </p:sp>
      <p:sp>
        <p:nvSpPr>
          <p:cNvPr id="63491"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63492"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917575" y="744538"/>
            <a:ext cx="4962525" cy="3722687"/>
          </a:xfrm>
          <a:ln/>
        </p:spPr>
      </p:sp>
      <p:sp>
        <p:nvSpPr>
          <p:cNvPr id="6553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917575" y="744538"/>
            <a:ext cx="4962525" cy="3722687"/>
          </a:xfrm>
          <a:ln/>
        </p:spPr>
      </p:sp>
      <p:sp>
        <p:nvSpPr>
          <p:cNvPr id="6758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917575" y="744538"/>
            <a:ext cx="4962525" cy="3722687"/>
          </a:xfrm>
          <a:ln/>
        </p:spPr>
      </p:sp>
      <p:sp>
        <p:nvSpPr>
          <p:cNvPr id="6963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2"/>
          <p:cNvSpPr txBox="1">
            <a:spLocks noGrp="1" noChangeArrowheads="1"/>
          </p:cNvSpPr>
          <p:nvPr/>
        </p:nvSpPr>
        <p:spPr bwMode="auto">
          <a:xfrm>
            <a:off x="3851275" y="9431338"/>
            <a:ext cx="2938463" cy="487362"/>
          </a:xfrm>
          <a:prstGeom prst="rect">
            <a:avLst/>
          </a:prstGeom>
          <a:noFill/>
          <a:ln w="9525">
            <a:noFill/>
            <a:round/>
            <a:headEnd/>
            <a:tailEnd/>
          </a:ln>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22FD148-E551-49EE-9DA2-C40EE0DFB8B8}" type="slidenum">
              <a:rPr lang="en-GB" sz="1200">
                <a:solidFill>
                  <a:srgbClr val="000000"/>
                </a:solidFill>
                <a:latin typeface="Times New Roman" pitchFamily="18"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29</a:t>
            </a:fld>
            <a:endParaRPr lang="en-GB" sz="1200">
              <a:solidFill>
                <a:srgbClr val="000000"/>
              </a:solidFill>
              <a:latin typeface="Times New Roman" pitchFamily="18" charset="0"/>
            </a:endParaRPr>
          </a:p>
        </p:txBody>
      </p:sp>
      <p:sp>
        <p:nvSpPr>
          <p:cNvPr id="71683"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71684"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76803"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865188" y="739775"/>
            <a:ext cx="4935537" cy="3702050"/>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78851"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865188" y="739775"/>
            <a:ext cx="4935537" cy="3702050"/>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80899" name="Rectangle 3"/>
          <p:cNvSpPr>
            <a:spLocks noGrp="1" noChangeArrowheads="1"/>
          </p:cNvSpPr>
          <p:nvPr>
            <p:ph type="body"/>
          </p:nvPr>
        </p:nvSpPr>
        <p:spPr>
          <a:xfrm>
            <a:off x="906463" y="4714875"/>
            <a:ext cx="4973637" cy="4465638"/>
          </a:xfrm>
          <a:noFill/>
        </p:spPr>
        <p:txBody>
          <a:bodyPr wrap="none" anchor="ct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865188" y="739775"/>
            <a:ext cx="4935537" cy="3702050"/>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82947" name="Rectangle 3"/>
          <p:cNvSpPr>
            <a:spLocks noGrp="1" noChangeArrowheads="1"/>
          </p:cNvSpPr>
          <p:nvPr>
            <p:ph type="body"/>
          </p:nvPr>
        </p:nvSpPr>
        <p:spPr>
          <a:xfrm>
            <a:off x="906463" y="4714875"/>
            <a:ext cx="4973637" cy="4465638"/>
          </a:xfrm>
          <a:noFill/>
        </p:spPr>
        <p:txBody>
          <a:bodyPr wrap="none" anchor="ct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87043"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2"/>
          <p:cNvSpPr txBox="1">
            <a:spLocks noGrp="1" noChangeArrowheads="1"/>
          </p:cNvSpPr>
          <p:nvPr/>
        </p:nvSpPr>
        <p:spPr bwMode="auto">
          <a:xfrm>
            <a:off x="3851275" y="9431338"/>
            <a:ext cx="2938463" cy="487362"/>
          </a:xfrm>
          <a:prstGeom prst="rect">
            <a:avLst/>
          </a:prstGeom>
          <a:noFill/>
          <a:ln w="9525">
            <a:noFill/>
            <a:round/>
            <a:headEnd/>
            <a:tailEnd/>
          </a:ln>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9DFBBC5-C513-4790-BDBF-49F1C4C3AA76}" type="slidenum">
              <a:rPr lang="en-GB" sz="1200">
                <a:solidFill>
                  <a:srgbClr val="000000"/>
                </a:solidFill>
                <a:latin typeface="Times New Roman" pitchFamily="18"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en-GB" sz="1200">
              <a:solidFill>
                <a:srgbClr val="000000"/>
              </a:solidFill>
              <a:latin typeface="Times New Roman" pitchFamily="18" charset="0"/>
            </a:endParaRPr>
          </a:p>
        </p:txBody>
      </p:sp>
      <p:sp>
        <p:nvSpPr>
          <p:cNvPr id="28675"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28676"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2"/>
          <p:cNvSpPr txBox="1">
            <a:spLocks noGrp="1" noChangeArrowheads="1"/>
          </p:cNvSpPr>
          <p:nvPr/>
        </p:nvSpPr>
        <p:spPr bwMode="auto">
          <a:xfrm>
            <a:off x="3851275" y="9431338"/>
            <a:ext cx="2938463" cy="487362"/>
          </a:xfrm>
          <a:prstGeom prst="rect">
            <a:avLst/>
          </a:prstGeom>
          <a:noFill/>
          <a:ln w="9525">
            <a:noFill/>
            <a:round/>
            <a:headEnd/>
            <a:tailEnd/>
          </a:ln>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E9A00CC-786B-4D03-B985-9A5ED85B5794}" type="slidenum">
              <a:rPr lang="en-GB" sz="1200">
                <a:solidFill>
                  <a:srgbClr val="000000"/>
                </a:solidFill>
                <a:latin typeface="Times New Roman" pitchFamily="18"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40</a:t>
            </a:fld>
            <a:endParaRPr lang="en-GB" sz="1200">
              <a:solidFill>
                <a:srgbClr val="000000"/>
              </a:solidFill>
              <a:latin typeface="Times New Roman" pitchFamily="18" charset="0"/>
            </a:endParaRPr>
          </a:p>
        </p:txBody>
      </p:sp>
      <p:sp>
        <p:nvSpPr>
          <p:cNvPr id="89091"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89092"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2"/>
          <p:cNvSpPr txBox="1">
            <a:spLocks noGrp="1" noChangeArrowheads="1"/>
          </p:cNvSpPr>
          <p:nvPr/>
        </p:nvSpPr>
        <p:spPr bwMode="auto">
          <a:xfrm>
            <a:off x="3851275" y="9431338"/>
            <a:ext cx="2938463" cy="487362"/>
          </a:xfrm>
          <a:prstGeom prst="rect">
            <a:avLst/>
          </a:prstGeom>
          <a:noFill/>
          <a:ln w="9525">
            <a:noFill/>
            <a:round/>
            <a:headEnd/>
            <a:tailEnd/>
          </a:ln>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D0FBB4A-9552-4FEA-B386-C7CCD0117883}" type="slidenum">
              <a:rPr lang="en-GB" sz="1200">
                <a:solidFill>
                  <a:srgbClr val="000000"/>
                </a:solidFill>
                <a:latin typeface="Times New Roman" pitchFamily="18"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41</a:t>
            </a:fld>
            <a:endParaRPr lang="en-GB" sz="1200">
              <a:solidFill>
                <a:srgbClr val="000000"/>
              </a:solidFill>
              <a:latin typeface="Times New Roman" pitchFamily="18" charset="0"/>
            </a:endParaRPr>
          </a:p>
        </p:txBody>
      </p:sp>
      <p:sp>
        <p:nvSpPr>
          <p:cNvPr id="91139"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91140"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2"/>
          <p:cNvSpPr txBox="1">
            <a:spLocks noGrp="1" noChangeArrowheads="1"/>
          </p:cNvSpPr>
          <p:nvPr/>
        </p:nvSpPr>
        <p:spPr bwMode="auto">
          <a:xfrm>
            <a:off x="3851275" y="9431338"/>
            <a:ext cx="2938463" cy="487362"/>
          </a:xfrm>
          <a:prstGeom prst="rect">
            <a:avLst/>
          </a:prstGeom>
          <a:noFill/>
          <a:ln w="9525">
            <a:noFill/>
            <a:round/>
            <a:headEnd/>
            <a:tailEnd/>
          </a:ln>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4E37DCE-45A1-4DE1-B91F-0941CF8FE7D2}" type="slidenum">
              <a:rPr lang="en-GB" sz="1200">
                <a:solidFill>
                  <a:srgbClr val="000000"/>
                </a:solidFill>
                <a:latin typeface="Times New Roman" pitchFamily="18"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42</a:t>
            </a:fld>
            <a:endParaRPr lang="en-GB" sz="1200">
              <a:solidFill>
                <a:srgbClr val="000000"/>
              </a:solidFill>
              <a:latin typeface="Times New Roman" pitchFamily="18" charset="0"/>
            </a:endParaRPr>
          </a:p>
        </p:txBody>
      </p:sp>
      <p:sp>
        <p:nvSpPr>
          <p:cNvPr id="93187"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93188"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12"/>
          <p:cNvSpPr txBox="1">
            <a:spLocks noGrp="1" noChangeArrowheads="1"/>
          </p:cNvSpPr>
          <p:nvPr/>
        </p:nvSpPr>
        <p:spPr bwMode="auto">
          <a:xfrm>
            <a:off x="3851275" y="9431338"/>
            <a:ext cx="2938463" cy="487362"/>
          </a:xfrm>
          <a:prstGeom prst="rect">
            <a:avLst/>
          </a:prstGeom>
          <a:noFill/>
          <a:ln w="9525">
            <a:noFill/>
            <a:round/>
            <a:headEnd/>
            <a:tailEnd/>
          </a:ln>
          <a:effectLst/>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0B81859-ECDF-4020-916A-B254F20E6698}" type="slidenum">
              <a:rPr lang="en-GB" sz="1200">
                <a:solidFill>
                  <a:srgbClr val="000000"/>
                </a:solidFill>
                <a:latin typeface="Times New Roman" pitchFamily="18" charset="0"/>
                <a:cs typeface="DejaVu Sans" pitchFamily="34"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43</a:t>
            </a:fld>
            <a:endParaRPr lang="en-GB" sz="1200">
              <a:solidFill>
                <a:srgbClr val="000000"/>
              </a:solidFill>
              <a:latin typeface="Times New Roman" pitchFamily="18" charset="0"/>
              <a:cs typeface="DejaVu Sans" pitchFamily="34" charset="0"/>
            </a:endParaRPr>
          </a:p>
        </p:txBody>
      </p:sp>
      <p:sp>
        <p:nvSpPr>
          <p:cNvPr id="134147"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cs typeface="DejaVu Sans" pitchFamily="34" charset="0"/>
            </a:endParaRPr>
          </a:p>
        </p:txBody>
      </p:sp>
      <p:sp>
        <p:nvSpPr>
          <p:cNvPr id="134148" name="Rectangle 3"/>
          <p:cNvSpPr>
            <a:spLocks noChangeArrowheads="1"/>
          </p:cNvSpPr>
          <p:nvPr>
            <p:ph type="body"/>
          </p:nvPr>
        </p:nvSpPr>
        <p:spPr>
          <a:xfrm>
            <a:off x="906463" y="4714875"/>
            <a:ext cx="4978400" cy="4465638"/>
          </a:xfrm>
          <a:noFill/>
        </p:spPr>
        <p:txBody>
          <a:bodyPr wrap="none" lIns="92520" tIns="46080" rIns="92520" bIns="46080" anchor="ctr"/>
          <a:lstStyle/>
          <a:p>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Espace réservé de l'image des diapositives 1"/>
          <p:cNvSpPr>
            <a:spLocks noGrp="1" noRot="1" noChangeAspect="1" noTextEdit="1"/>
          </p:cNvSpPr>
          <p:nvPr>
            <p:ph type="sldImg"/>
          </p:nvPr>
        </p:nvSpPr>
        <p:spPr>
          <a:xfrm>
            <a:off x="917575" y="744538"/>
            <a:ext cx="4962525" cy="3722687"/>
          </a:xfrm>
          <a:ln/>
        </p:spPr>
      </p:sp>
      <p:sp>
        <p:nvSpPr>
          <p:cNvPr id="104450" name="Espace réservé des commentaires 2"/>
          <p:cNvSpPr>
            <a:spLocks noGrp="1"/>
          </p:cNvSpPr>
          <p:nvPr>
            <p:ph type="body" idx="1"/>
          </p:nvPr>
        </p:nvSpPr>
        <p:spPr>
          <a:noFill/>
        </p:spPr>
        <p:txBody>
          <a:bodyPr/>
          <a:lstStyle/>
          <a:p>
            <a:pPr>
              <a:spcBef>
                <a:spcPct val="0"/>
              </a:spcBef>
            </a:pPr>
            <a:endParaRPr lang="en-US" smtClean="0">
              <a:ea typeface="ＭＳ Ｐゴシック" pitchFamily="34" charset="-128"/>
            </a:endParaRPr>
          </a:p>
        </p:txBody>
      </p:sp>
      <p:sp>
        <p:nvSpPr>
          <p:cNvPr id="104451" name="Espace réservé du numéro de diapositive 3"/>
          <p:cNvSpPr txBox="1">
            <a:spLocks noGrp="1"/>
          </p:cNvSpPr>
          <p:nvPr/>
        </p:nvSpPr>
        <p:spPr bwMode="auto">
          <a:xfrm>
            <a:off x="3849688" y="9428163"/>
            <a:ext cx="2946400" cy="496887"/>
          </a:xfrm>
          <a:prstGeom prst="rect">
            <a:avLst/>
          </a:prstGeom>
          <a:noFill/>
          <a:ln w="9525">
            <a:noFill/>
            <a:miter lim="800000"/>
            <a:headEnd/>
            <a:tailEnd/>
          </a:ln>
        </p:spPr>
        <p:txBody>
          <a:bodyPr anchor="b"/>
          <a:lstStyle/>
          <a:p>
            <a:pPr algn="r"/>
            <a:fld id="{15FFC56B-7F72-440E-90FC-5F89DBA3B923}" type="slidenum">
              <a:rPr lang="fr-FR" sz="1200">
                <a:solidFill>
                  <a:srgbClr val="000000"/>
                </a:solidFill>
                <a:latin typeface="Calibri" pitchFamily="34" charset="0"/>
                <a:ea typeface="ＭＳ Ｐゴシック" pitchFamily="34" charset="-128"/>
              </a:rPr>
              <a:pPr algn="r"/>
              <a:t>51</a:t>
            </a:fld>
            <a:endParaRPr lang="fr-FR"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ce réservé de l'image des diapositives 1"/>
          <p:cNvSpPr>
            <a:spLocks noGrp="1" noRot="1" noChangeAspect="1" noTextEdit="1"/>
          </p:cNvSpPr>
          <p:nvPr>
            <p:ph type="sldImg"/>
          </p:nvPr>
        </p:nvSpPr>
        <p:spPr>
          <a:xfrm>
            <a:off x="917575" y="744538"/>
            <a:ext cx="4962525" cy="3722687"/>
          </a:xfrm>
          <a:ln/>
        </p:spPr>
      </p:sp>
      <p:sp>
        <p:nvSpPr>
          <p:cNvPr id="106498" name="Espace réservé des commentaires 2"/>
          <p:cNvSpPr>
            <a:spLocks noGrp="1"/>
          </p:cNvSpPr>
          <p:nvPr>
            <p:ph type="body" idx="1"/>
          </p:nvPr>
        </p:nvSpPr>
        <p:spPr>
          <a:noFill/>
        </p:spPr>
        <p:txBody>
          <a:bodyPr/>
          <a:lstStyle/>
          <a:p>
            <a:pPr>
              <a:spcBef>
                <a:spcPct val="0"/>
              </a:spcBef>
            </a:pPr>
            <a:endParaRPr lang="en-US" smtClean="0">
              <a:ea typeface="ＭＳ Ｐゴシック" pitchFamily="34" charset="-128"/>
            </a:endParaRPr>
          </a:p>
        </p:txBody>
      </p:sp>
      <p:sp>
        <p:nvSpPr>
          <p:cNvPr id="106499" name="Espace réservé du numéro de diapositive 3"/>
          <p:cNvSpPr txBox="1">
            <a:spLocks noGrp="1"/>
          </p:cNvSpPr>
          <p:nvPr/>
        </p:nvSpPr>
        <p:spPr bwMode="auto">
          <a:xfrm>
            <a:off x="3849688" y="9428163"/>
            <a:ext cx="2946400" cy="496887"/>
          </a:xfrm>
          <a:prstGeom prst="rect">
            <a:avLst/>
          </a:prstGeom>
          <a:noFill/>
          <a:ln w="9525">
            <a:noFill/>
            <a:miter lim="800000"/>
            <a:headEnd/>
            <a:tailEnd/>
          </a:ln>
        </p:spPr>
        <p:txBody>
          <a:bodyPr anchor="b"/>
          <a:lstStyle/>
          <a:p>
            <a:pPr algn="r"/>
            <a:fld id="{76F38974-881E-48F0-ABE4-6D0A15EC3169}" type="slidenum">
              <a:rPr lang="fr-FR" sz="1200">
                <a:solidFill>
                  <a:srgbClr val="000000"/>
                </a:solidFill>
                <a:latin typeface="Calibri" pitchFamily="34" charset="0"/>
                <a:ea typeface="ＭＳ Ｐゴシック" pitchFamily="34" charset="-128"/>
              </a:rPr>
              <a:pPr algn="r"/>
              <a:t>52</a:t>
            </a:fld>
            <a:endParaRPr lang="fr-FR"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FBE967B9-0A7E-4B04-8BBA-805384F5100F}" type="slidenum">
              <a:rPr lang="fr-FR" sz="1200"/>
              <a:pPr algn="r"/>
              <a:t>55</a:t>
            </a:fld>
            <a:endParaRPr lang="fr-FR" sz="1200"/>
          </a:p>
        </p:txBody>
      </p:sp>
      <p:sp>
        <p:nvSpPr>
          <p:cNvPr id="111618" name="Rectangle 2"/>
          <p:cNvSpPr>
            <a:spLocks noGrp="1" noRot="1" noChangeAspect="1" noChangeArrowheads="1" noTextEdit="1"/>
          </p:cNvSpPr>
          <p:nvPr>
            <p:ph type="sldImg"/>
          </p:nvPr>
        </p:nvSpPr>
        <p:spPr>
          <a:xfrm>
            <a:off x="917575" y="744538"/>
            <a:ext cx="4962525" cy="3722687"/>
          </a:xfrm>
          <a:ln/>
        </p:spPr>
      </p:sp>
      <p:sp>
        <p:nvSpPr>
          <p:cNvPr id="11161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5E67A8C0-C354-4F6F-AE24-82983DC02FF4}" type="slidenum">
              <a:rPr lang="fr-FR" sz="1200"/>
              <a:pPr algn="r"/>
              <a:t>56</a:t>
            </a:fld>
            <a:endParaRPr lang="fr-FR" sz="1200"/>
          </a:p>
        </p:txBody>
      </p:sp>
      <p:sp>
        <p:nvSpPr>
          <p:cNvPr id="113666" name="Rectangle 2"/>
          <p:cNvSpPr>
            <a:spLocks noGrp="1" noRot="1" noChangeAspect="1" noChangeArrowheads="1" noTextEdit="1"/>
          </p:cNvSpPr>
          <p:nvPr>
            <p:ph type="sldImg"/>
          </p:nvPr>
        </p:nvSpPr>
        <p:spPr>
          <a:xfrm>
            <a:off x="917575" y="744538"/>
            <a:ext cx="4962525" cy="3722687"/>
          </a:xfrm>
          <a:ln/>
        </p:spPr>
      </p:sp>
      <p:sp>
        <p:nvSpPr>
          <p:cNvPr id="11366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327D14AE-F37C-4340-9DA4-065FE6285A77}" type="slidenum">
              <a:rPr lang="fr-FR" sz="1200"/>
              <a:pPr algn="r"/>
              <a:t>57</a:t>
            </a:fld>
            <a:endParaRPr lang="fr-FR" sz="1200"/>
          </a:p>
        </p:txBody>
      </p:sp>
      <p:sp>
        <p:nvSpPr>
          <p:cNvPr id="115714" name="Rectangle 2"/>
          <p:cNvSpPr>
            <a:spLocks noGrp="1" noRot="1" noChangeAspect="1" noChangeArrowheads="1" noTextEdit="1"/>
          </p:cNvSpPr>
          <p:nvPr>
            <p:ph type="sldImg"/>
          </p:nvPr>
        </p:nvSpPr>
        <p:spPr>
          <a:xfrm>
            <a:off x="917575" y="744538"/>
            <a:ext cx="4962525" cy="3722687"/>
          </a:xfrm>
          <a:ln/>
        </p:spPr>
      </p:sp>
      <p:sp>
        <p:nvSpPr>
          <p:cNvPr id="11571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4BE8848A-84A7-43F3-A5B9-E09C222A63E6}" type="slidenum">
              <a:rPr lang="fr-FR" sz="1200"/>
              <a:pPr algn="r"/>
              <a:t>58</a:t>
            </a:fld>
            <a:endParaRPr lang="fr-FR" sz="1200"/>
          </a:p>
        </p:txBody>
      </p:sp>
      <p:sp>
        <p:nvSpPr>
          <p:cNvPr id="117762" name="Rectangle 2"/>
          <p:cNvSpPr>
            <a:spLocks noGrp="1" noRot="1" noChangeAspect="1" noChangeArrowheads="1" noTextEdit="1"/>
          </p:cNvSpPr>
          <p:nvPr>
            <p:ph type="sldImg"/>
          </p:nvPr>
        </p:nvSpPr>
        <p:spPr>
          <a:xfrm>
            <a:off x="917575" y="744538"/>
            <a:ext cx="4962525" cy="3722687"/>
          </a:xfrm>
          <a:ln/>
        </p:spPr>
      </p:sp>
      <p:sp>
        <p:nvSpPr>
          <p:cNvPr id="11776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2"/>
          <p:cNvSpPr txBox="1">
            <a:spLocks noGrp="1" noChangeArrowheads="1"/>
          </p:cNvSpPr>
          <p:nvPr/>
        </p:nvSpPr>
        <p:spPr bwMode="auto">
          <a:xfrm>
            <a:off x="3851275" y="9431338"/>
            <a:ext cx="2938463" cy="487362"/>
          </a:xfrm>
          <a:prstGeom prst="rect">
            <a:avLst/>
          </a:prstGeom>
          <a:noFill/>
          <a:ln w="9525">
            <a:noFill/>
            <a:round/>
            <a:headEnd/>
            <a:tailEnd/>
          </a:ln>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23CB546-01E6-4B3B-A552-5FB028F47969}" type="slidenum">
              <a:rPr lang="en-GB" sz="1200">
                <a:solidFill>
                  <a:srgbClr val="000000"/>
                </a:solidFill>
                <a:latin typeface="Times New Roman" pitchFamily="18"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en-GB" sz="1200">
              <a:solidFill>
                <a:srgbClr val="000000"/>
              </a:solidFill>
              <a:latin typeface="Times New Roman" pitchFamily="18" charset="0"/>
            </a:endParaRPr>
          </a:p>
        </p:txBody>
      </p:sp>
      <p:sp>
        <p:nvSpPr>
          <p:cNvPr id="30723"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30724"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1D89DACF-719E-451F-99C6-FC5B96CA4E49}" type="slidenum">
              <a:rPr lang="fr-FR" sz="1200"/>
              <a:pPr algn="r"/>
              <a:t>59</a:t>
            </a:fld>
            <a:endParaRPr lang="fr-FR" sz="1200"/>
          </a:p>
        </p:txBody>
      </p:sp>
      <p:sp>
        <p:nvSpPr>
          <p:cNvPr id="119810" name="Rectangle 2"/>
          <p:cNvSpPr>
            <a:spLocks noGrp="1" noRot="1" noChangeAspect="1" noChangeArrowheads="1" noTextEdit="1"/>
          </p:cNvSpPr>
          <p:nvPr>
            <p:ph type="sldImg"/>
          </p:nvPr>
        </p:nvSpPr>
        <p:spPr>
          <a:xfrm>
            <a:off x="917575" y="744538"/>
            <a:ext cx="4962525" cy="3722687"/>
          </a:xfrm>
          <a:ln/>
        </p:spPr>
      </p:sp>
      <p:sp>
        <p:nvSpPr>
          <p:cNvPr id="11981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2"/>
          <p:cNvSpPr txBox="1">
            <a:spLocks noGrp="1" noChangeArrowheads="1"/>
          </p:cNvSpPr>
          <p:nvPr/>
        </p:nvSpPr>
        <p:spPr bwMode="auto">
          <a:xfrm>
            <a:off x="3851275" y="9431338"/>
            <a:ext cx="2938463" cy="487362"/>
          </a:xfrm>
          <a:prstGeom prst="rect">
            <a:avLst/>
          </a:prstGeom>
          <a:noFill/>
          <a:ln w="9525">
            <a:noFill/>
            <a:round/>
            <a:headEnd/>
            <a:tailEnd/>
          </a:ln>
        </p:spPr>
        <p:txBody>
          <a:bodyPr lIns="92520" tIns="46080" rIns="92520" bIns="46080" anchor="b"/>
          <a:lstStyle/>
          <a:p>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CD6B7F6-0D08-4042-A5E9-9A95515AF1F4}" type="slidenum">
              <a:rPr lang="en-GB" sz="1200">
                <a:solidFill>
                  <a:srgbClr val="000000"/>
                </a:solidFill>
                <a:latin typeface="Times New Roman" pitchFamily="18" charset="0"/>
              </a:rPr>
              <a:pPr algn="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GB" sz="1200">
              <a:solidFill>
                <a:srgbClr val="000000"/>
              </a:solidFill>
              <a:latin typeface="Times New Roman" pitchFamily="18" charset="0"/>
            </a:endParaRPr>
          </a:p>
        </p:txBody>
      </p:sp>
      <p:sp>
        <p:nvSpPr>
          <p:cNvPr id="32771"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32772"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34819"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36867"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38915" name="Rectangle 3"/>
          <p:cNvSpPr>
            <a:spLocks noGrp="1" noChangeArrowheads="1"/>
          </p:cNvSpPr>
          <p:nvPr>
            <p:ph type="body"/>
          </p:nvPr>
        </p:nvSpPr>
        <p:spPr>
          <a:xfrm>
            <a:off x="906463" y="4714875"/>
            <a:ext cx="4978400" cy="4465638"/>
          </a:xfrm>
          <a:noFill/>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917575" y="744538"/>
            <a:ext cx="4962525" cy="3722687"/>
          </a:xfrm>
          <a:ln/>
        </p:spPr>
      </p:sp>
      <p:sp>
        <p:nvSpPr>
          <p:cNvPr id="40962" name="Rectangle 3"/>
          <p:cNvSpPr>
            <a:spLocks noGrp="1" noChangeArrowheads="1"/>
          </p:cNvSpPr>
          <p:nvPr>
            <p:ph type="body" idx="1"/>
          </p:nvPr>
        </p:nvSpPr>
        <p:spPr>
          <a:xfrm>
            <a:off x="906463" y="4714875"/>
            <a:ext cx="4984750" cy="4467225"/>
          </a:xfrm>
          <a:noFill/>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A1DE8E8-BF3C-4BFD-A7DC-F22FB304E6AC}"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5B2036A-942D-4947-B0EC-9AD94429F0A4}"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3654581-CCD5-4850-8F11-22EEF01C2837}"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7052966-5C15-4820-8B27-41D8B45D75D2}"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6CE5EAF-9A08-4EAE-BABC-3F0508C28A4A}"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93A1163-5562-48E9-8CE1-BE426A06BC88}"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E876EBF0-FA7E-47D4-9066-9CC969246DEE}"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52828A22-8416-4F47-B9D6-C215464A2174}"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3C1CF31F-993E-468F-A639-1D42631F33B2}"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71B35E6-175C-4C52-8750-B69B8436182D}"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F987BA3-F8ED-4826-A5C6-49661F3229D3}"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 du masque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de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1CF32C3-0D1E-4076-8F2F-38C11EE6C962}" type="slidenum">
              <a:rPr lang="fr-FR"/>
              <a:pPr>
                <a:defRPr/>
              </a:pPr>
              <a:t>‹N°›</a:t>
            </a:fld>
            <a:endParaRPr lang="fr-FR"/>
          </a:p>
        </p:txBody>
      </p:sp>
      <p:pic>
        <p:nvPicPr>
          <p:cNvPr id="1031" name="Picture 7" descr="Fond_ppt"/>
          <p:cNvPicPr>
            <a:picLocks noChangeAspect="1" noChangeArrowheads="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 id="2147483669" r:id="rId2"/>
    <p:sldLayoutId id="2147483668" r:id="rId3"/>
    <p:sldLayoutId id="2147483667" r:id="rId4"/>
    <p:sldLayoutId id="2147483666" r:id="rId5"/>
    <p:sldLayoutId id="2147483665" r:id="rId6"/>
    <p:sldLayoutId id="2147483664" r:id="rId7"/>
    <p:sldLayoutId id="2147483663" r:id="rId8"/>
    <p:sldLayoutId id="2147483662" r:id="rId9"/>
    <p:sldLayoutId id="2147483661"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www.sceren.com/cyber-librairie-cndp.aspx?l=les-langues-du-monde-au-quotidien-cycle-2&amp;prod=486589" TargetMode="Externa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www.eurocomslav.de/BIN/inhalt.htm"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hyperlink" Target="http://carap.ecml.at/LinkClick.aspx?fileticket=4pirTyFFRsE=&amp;tabid=3063&amp;language=fr-F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de-DE" smtClean="0"/>
          </a:p>
        </p:txBody>
      </p:sp>
      <p:pic>
        <p:nvPicPr>
          <p:cNvPr id="15362" name="Picture 3"/>
          <p:cNvPicPr>
            <a:picLocks noGrp="1" noChangeAspect="1" noChangeArrowheads="1"/>
          </p:cNvPicPr>
          <p:nvPr>
            <p:ph type="ctrTitle" idx="4294967295"/>
          </p:nvPr>
        </p:nvPicPr>
        <p:blipFill>
          <a:blip r:embed="rId2"/>
          <a:srcRect/>
          <a:stretch>
            <a:fillRect/>
          </a:stretch>
        </p:blipFill>
        <p:spPr>
          <a:xfrm>
            <a:off x="0" y="0"/>
            <a:ext cx="9144000" cy="6858000"/>
          </a:xfrm>
        </p:spPr>
      </p:pic>
      <p:sp>
        <p:nvSpPr>
          <p:cNvPr id="451588" name="Text Box 5"/>
          <p:cNvSpPr txBox="1">
            <a:spLocks noChangeArrowheads="1"/>
          </p:cNvSpPr>
          <p:nvPr/>
        </p:nvSpPr>
        <p:spPr bwMode="auto">
          <a:xfrm rot="-1722214">
            <a:off x="1258888" y="1844675"/>
            <a:ext cx="3313112" cy="366713"/>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15364" name="Text Box 6"/>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451590" name="Text Box 7"/>
          <p:cNvSpPr txBox="1">
            <a:spLocks noChangeArrowheads="1"/>
          </p:cNvSpPr>
          <p:nvPr/>
        </p:nvSpPr>
        <p:spPr bwMode="auto">
          <a:xfrm rot="2843847">
            <a:off x="6229350" y="957263"/>
            <a:ext cx="2879725" cy="1066800"/>
          </a:xfrm>
          <a:prstGeom prst="rect">
            <a:avLst/>
          </a:prstGeom>
          <a:noFill/>
          <a:ln w="9525">
            <a:noFill/>
            <a:miter lim="800000"/>
            <a:headEnd/>
            <a:tailEnd/>
          </a:ln>
        </p:spPr>
        <p:txBody>
          <a:bodyPr>
            <a:spAutoFit/>
          </a:bodyPr>
          <a:lstStyle/>
          <a:p>
            <a:pPr algn="ctr" eaLnBrk="0" hangingPunct="0">
              <a:spcBef>
                <a:spcPct val="50000"/>
              </a:spcBef>
            </a:pPr>
            <a:r>
              <a:rPr lang="fr-FR" sz="3200" b="1">
                <a:solidFill>
                  <a:srgbClr val="990033"/>
                </a:solidFill>
              </a:rPr>
              <a:t>Michel Candelier</a:t>
            </a:r>
          </a:p>
        </p:txBody>
      </p:sp>
      <p:sp>
        <p:nvSpPr>
          <p:cNvPr id="451591" name="Text Box 8"/>
          <p:cNvSpPr txBox="1">
            <a:spLocks noChangeArrowheads="1"/>
          </p:cNvSpPr>
          <p:nvPr/>
        </p:nvSpPr>
        <p:spPr bwMode="auto">
          <a:xfrm>
            <a:off x="-36513" y="5172075"/>
            <a:ext cx="9144001" cy="1712913"/>
          </a:xfrm>
          <a:prstGeom prst="rect">
            <a:avLst/>
          </a:prstGeom>
          <a:gradFill rotWithShape="1">
            <a:gsLst>
              <a:gs pos="0">
                <a:schemeClr val="tx1">
                  <a:gamma/>
                  <a:tint val="22353"/>
                  <a:invGamma/>
                </a:schemeClr>
              </a:gs>
              <a:gs pos="100000">
                <a:schemeClr val="tx1">
                  <a:alpha val="41000"/>
                </a:schemeClr>
              </a:gs>
            </a:gsLst>
            <a:lin ang="5400000" scaled="1"/>
          </a:gradFill>
          <a:ln w="9525">
            <a:noFill/>
            <a:miter lim="800000"/>
            <a:headEnd/>
            <a:tailEnd/>
          </a:ln>
          <a:effectLst/>
        </p:spPr>
        <p:txBody>
          <a:bodyPr/>
          <a:lstStyle/>
          <a:p>
            <a:pPr algn="ctr" eaLnBrk="0" hangingPunct="0">
              <a:defRPr/>
            </a:pPr>
            <a:endParaRPr lang="fr-FR" sz="3600" b="1">
              <a:solidFill>
                <a:srgbClr val="000066"/>
              </a:solidFill>
            </a:endParaRPr>
          </a:p>
          <a:p>
            <a:pPr algn="ctr" eaLnBrk="0" hangingPunct="0">
              <a:defRPr/>
            </a:pPr>
            <a:endParaRPr lang="fr-FR" sz="3600" b="1">
              <a:solidFill>
                <a:srgbClr val="000066"/>
              </a:solidFill>
            </a:endParaRPr>
          </a:p>
        </p:txBody>
      </p:sp>
      <p:sp>
        <p:nvSpPr>
          <p:cNvPr id="451592" name="Text Box 8"/>
          <p:cNvSpPr txBox="1">
            <a:spLocks noChangeArrowheads="1"/>
          </p:cNvSpPr>
          <p:nvPr/>
        </p:nvSpPr>
        <p:spPr bwMode="auto">
          <a:xfrm>
            <a:off x="0" y="5187950"/>
            <a:ext cx="9144000" cy="1066800"/>
          </a:xfrm>
          <a:prstGeom prst="rect">
            <a:avLst/>
          </a:prstGeom>
          <a:noFill/>
          <a:ln w="9525">
            <a:noFill/>
            <a:miter lim="800000"/>
            <a:headEnd/>
            <a:tailEnd/>
          </a:ln>
        </p:spPr>
        <p:txBody>
          <a:bodyPr>
            <a:spAutoFit/>
          </a:bodyPr>
          <a:lstStyle/>
          <a:p>
            <a:pPr algn="ctr" eaLnBrk="0" hangingPunct="0">
              <a:spcBef>
                <a:spcPct val="50000"/>
              </a:spcBef>
            </a:pPr>
            <a:r>
              <a:rPr lang="en-US" sz="3200" b="1">
                <a:solidFill>
                  <a:srgbClr val="000066"/>
                </a:solidFill>
              </a:rPr>
              <a:t>FREPA – Բազմալեզու և միջմշակութային կարողությունների մշակման գործիքակազմ</a:t>
            </a:r>
            <a:endParaRPr lang="fr-FR" sz="3200" b="1">
              <a:solidFill>
                <a:srgbClr val="000066"/>
              </a:solidFill>
            </a:endParaRPr>
          </a:p>
        </p:txBody>
      </p:sp>
      <p:sp>
        <p:nvSpPr>
          <p:cNvPr id="451593" name="Text Box 7"/>
          <p:cNvSpPr txBox="1">
            <a:spLocks noChangeArrowheads="1"/>
          </p:cNvSpPr>
          <p:nvPr/>
        </p:nvSpPr>
        <p:spPr bwMode="auto">
          <a:xfrm rot="-1760026">
            <a:off x="-612775" y="346075"/>
            <a:ext cx="4322763" cy="1066800"/>
          </a:xfrm>
          <a:prstGeom prst="rect">
            <a:avLst/>
          </a:prstGeom>
          <a:noFill/>
          <a:ln w="9525">
            <a:noFill/>
            <a:miter lim="800000"/>
            <a:headEnd/>
            <a:tailEnd/>
          </a:ln>
        </p:spPr>
        <p:txBody>
          <a:bodyPr>
            <a:spAutoFit/>
          </a:bodyPr>
          <a:lstStyle/>
          <a:p>
            <a:pPr algn="ctr" eaLnBrk="0" hangingPunct="0">
              <a:spcBef>
                <a:spcPct val="50000"/>
              </a:spcBef>
            </a:pPr>
            <a:r>
              <a:rPr lang="fr-FR" sz="3200" b="1">
                <a:solidFill>
                  <a:srgbClr val="7F0000"/>
                </a:solidFill>
              </a:rPr>
              <a:t>Anna </a:t>
            </a:r>
            <a:br>
              <a:rPr lang="fr-FR" sz="3200" b="1">
                <a:solidFill>
                  <a:srgbClr val="7F0000"/>
                </a:solidFill>
              </a:rPr>
            </a:br>
            <a:r>
              <a:rPr lang="fr-FR" sz="3200" b="1">
                <a:solidFill>
                  <a:srgbClr val="7F0000"/>
                </a:solidFill>
              </a:rPr>
              <a:t>Schröder-Sura</a:t>
            </a:r>
          </a:p>
        </p:txBody>
      </p:sp>
      <p:grpSp>
        <p:nvGrpSpPr>
          <p:cNvPr id="2" name="Group 10"/>
          <p:cNvGrpSpPr>
            <a:grpSpLocks/>
          </p:cNvGrpSpPr>
          <p:nvPr/>
        </p:nvGrpSpPr>
        <p:grpSpPr bwMode="auto">
          <a:xfrm>
            <a:off x="684213" y="2062163"/>
            <a:ext cx="2808287" cy="1727200"/>
            <a:chOff x="431" y="1253"/>
            <a:chExt cx="1769" cy="1088"/>
          </a:xfrm>
        </p:grpSpPr>
        <p:sp>
          <p:nvSpPr>
            <p:cNvPr id="15374" name="AutoShape 11"/>
            <p:cNvSpPr>
              <a:spLocks noChangeArrowheads="1"/>
            </p:cNvSpPr>
            <p:nvPr/>
          </p:nvSpPr>
          <p:spPr bwMode="auto">
            <a:xfrm>
              <a:off x="431" y="1253"/>
              <a:ext cx="1769" cy="1088"/>
            </a:xfrm>
            <a:prstGeom prst="wedgeRoundRectCallout">
              <a:avLst>
                <a:gd name="adj1" fmla="val 29139"/>
                <a:gd name="adj2" fmla="val -94852"/>
                <a:gd name="adj3" fmla="val 16667"/>
              </a:avLst>
            </a:prstGeom>
            <a:solidFill>
              <a:srgbClr val="FECCCC"/>
            </a:solidFill>
            <a:ln w="9360">
              <a:solidFill>
                <a:srgbClr val="000000"/>
              </a:solidFill>
              <a:miter lim="800000"/>
              <a:headEnd/>
              <a:tailEnd/>
            </a:ln>
          </p:spPr>
          <p:txBody>
            <a:bodyPr wrap="none" anchor="ctr"/>
            <a:lstStyle/>
            <a:p>
              <a:pPr eaLnBrk="0" hangingPunct="0"/>
              <a:endParaRPr lang="en-US"/>
            </a:p>
          </p:txBody>
        </p:sp>
        <p:sp>
          <p:nvSpPr>
            <p:cNvPr id="15375" name="Text Box 12"/>
            <p:cNvSpPr txBox="1">
              <a:spLocks noChangeArrowheads="1"/>
            </p:cNvSpPr>
            <p:nvPr/>
          </p:nvSpPr>
          <p:spPr bwMode="auto">
            <a:xfrm>
              <a:off x="431" y="1344"/>
              <a:ext cx="1678" cy="285"/>
            </a:xfrm>
            <a:prstGeom prst="rect">
              <a:avLst/>
            </a:prstGeom>
            <a:noFill/>
            <a:ln w="9525">
              <a:noFill/>
              <a:round/>
              <a:headEnd/>
              <a:tailEnd/>
            </a:ln>
          </p:spPr>
          <p:txBody>
            <a:bodyPr lIns="90000" tIns="46800" rIns="90000" bIns="46800">
              <a:spAutoFit/>
            </a:bodyPr>
            <a:lstStyle/>
            <a:p>
              <a:pPr algn="ctr">
                <a:lnSpc>
                  <a:spcPct val="74000"/>
                </a:lnSpc>
                <a:spcBef>
                  <a:spcPts val="1500"/>
                </a:spcBef>
                <a:buClr>
                  <a:srgbClr val="000000"/>
                </a:buClr>
                <a:buSzPct val="100000"/>
                <a:buFont typeface="Times New Roman" pitchFamily="18" charset="0"/>
                <a:buNone/>
              </a:pPr>
              <a:r>
                <a:rPr lang="fr-FR" sz="3200" b="1">
                  <a:solidFill>
                    <a:srgbClr val="7F0000"/>
                  </a:solidFill>
                  <a:latin typeface="Times New Roman" pitchFamily="18" charset="0"/>
                </a:rPr>
                <a:t>Giessen</a:t>
              </a:r>
              <a:endParaRPr lang="fr-FR" sz="3200" b="1" i="1">
                <a:solidFill>
                  <a:srgbClr val="336600"/>
                </a:solidFill>
                <a:latin typeface="Times New Roman" pitchFamily="18" charset="0"/>
              </a:endParaRPr>
            </a:p>
          </p:txBody>
        </p:sp>
        <p:pic>
          <p:nvPicPr>
            <p:cNvPr id="15376" name="Picture 2"/>
            <p:cNvPicPr>
              <a:picLocks noChangeAspect="1" noChangeArrowheads="1"/>
            </p:cNvPicPr>
            <p:nvPr/>
          </p:nvPicPr>
          <p:blipFill>
            <a:blip r:embed="rId3"/>
            <a:srcRect/>
            <a:stretch>
              <a:fillRect/>
            </a:stretch>
          </p:blipFill>
          <p:spPr bwMode="auto">
            <a:xfrm>
              <a:off x="657" y="1706"/>
              <a:ext cx="1275" cy="459"/>
            </a:xfrm>
            <a:prstGeom prst="rect">
              <a:avLst/>
            </a:prstGeom>
            <a:noFill/>
            <a:ln w="9525">
              <a:noFill/>
              <a:miter lim="800000"/>
              <a:headEnd/>
              <a:tailEnd/>
            </a:ln>
          </p:spPr>
        </p:pic>
      </p:grpSp>
      <p:grpSp>
        <p:nvGrpSpPr>
          <p:cNvPr id="3" name="Group 14"/>
          <p:cNvGrpSpPr>
            <a:grpSpLocks/>
          </p:cNvGrpSpPr>
          <p:nvPr/>
        </p:nvGrpSpPr>
        <p:grpSpPr bwMode="auto">
          <a:xfrm>
            <a:off x="4787900" y="2708275"/>
            <a:ext cx="2808288" cy="1727200"/>
            <a:chOff x="2835" y="1434"/>
            <a:chExt cx="1769" cy="1088"/>
          </a:xfrm>
        </p:grpSpPr>
        <p:sp>
          <p:nvSpPr>
            <p:cNvPr id="15371" name="AutoShape 15"/>
            <p:cNvSpPr>
              <a:spLocks noChangeArrowheads="1"/>
            </p:cNvSpPr>
            <p:nvPr/>
          </p:nvSpPr>
          <p:spPr bwMode="auto">
            <a:xfrm>
              <a:off x="2835" y="1434"/>
              <a:ext cx="1769" cy="1088"/>
            </a:xfrm>
            <a:prstGeom prst="wedgeRoundRectCallout">
              <a:avLst>
                <a:gd name="adj1" fmla="val 29139"/>
                <a:gd name="adj2" fmla="val -94852"/>
                <a:gd name="adj3" fmla="val 16667"/>
              </a:avLst>
            </a:prstGeom>
            <a:solidFill>
              <a:srgbClr val="FECCCC"/>
            </a:solidFill>
            <a:ln w="9360">
              <a:solidFill>
                <a:srgbClr val="000000"/>
              </a:solidFill>
              <a:miter lim="800000"/>
              <a:headEnd/>
              <a:tailEnd/>
            </a:ln>
          </p:spPr>
          <p:txBody>
            <a:bodyPr wrap="none" anchor="ctr"/>
            <a:lstStyle/>
            <a:p>
              <a:pPr eaLnBrk="0" hangingPunct="0"/>
              <a:endParaRPr lang="en-US"/>
            </a:p>
          </p:txBody>
        </p:sp>
        <p:sp>
          <p:nvSpPr>
            <p:cNvPr id="15372" name="Text Box 16"/>
            <p:cNvSpPr txBox="1">
              <a:spLocks noChangeArrowheads="1"/>
            </p:cNvSpPr>
            <p:nvPr/>
          </p:nvSpPr>
          <p:spPr bwMode="auto">
            <a:xfrm>
              <a:off x="2835" y="1480"/>
              <a:ext cx="1678" cy="285"/>
            </a:xfrm>
            <a:prstGeom prst="rect">
              <a:avLst/>
            </a:prstGeom>
            <a:noFill/>
            <a:ln w="9525">
              <a:noFill/>
              <a:round/>
              <a:headEnd/>
              <a:tailEnd/>
            </a:ln>
          </p:spPr>
          <p:txBody>
            <a:bodyPr lIns="90000" tIns="46800" rIns="90000" bIns="46800">
              <a:spAutoFit/>
            </a:bodyPr>
            <a:lstStyle/>
            <a:p>
              <a:pPr algn="ctr">
                <a:lnSpc>
                  <a:spcPct val="74000"/>
                </a:lnSpc>
                <a:spcBef>
                  <a:spcPts val="1500"/>
                </a:spcBef>
                <a:buClr>
                  <a:srgbClr val="000000"/>
                </a:buClr>
                <a:buSzPct val="100000"/>
                <a:buFont typeface="Times New Roman" pitchFamily="18" charset="0"/>
                <a:buNone/>
              </a:pPr>
              <a:r>
                <a:rPr lang="fr-FR" sz="3200" b="1">
                  <a:solidFill>
                    <a:srgbClr val="7F0000"/>
                  </a:solidFill>
                  <a:latin typeface="Times New Roman" pitchFamily="18" charset="0"/>
                </a:rPr>
                <a:t>Le Mans</a:t>
              </a:r>
              <a:endParaRPr lang="fr-FR" sz="3200" b="1" i="1">
                <a:solidFill>
                  <a:srgbClr val="336600"/>
                </a:solidFill>
                <a:latin typeface="Times New Roman" pitchFamily="18" charset="0"/>
              </a:endParaRPr>
            </a:p>
          </p:txBody>
        </p:sp>
        <p:pic>
          <p:nvPicPr>
            <p:cNvPr id="15373" name="Picture 4"/>
            <p:cNvPicPr>
              <a:picLocks noChangeAspect="1" noChangeArrowheads="1"/>
            </p:cNvPicPr>
            <p:nvPr/>
          </p:nvPicPr>
          <p:blipFill>
            <a:blip r:embed="rId4"/>
            <a:srcRect/>
            <a:stretch>
              <a:fillRect/>
            </a:stretch>
          </p:blipFill>
          <p:spPr bwMode="auto">
            <a:xfrm>
              <a:off x="3016" y="1842"/>
              <a:ext cx="1361" cy="465"/>
            </a:xfrm>
            <a:prstGeom prst="rect">
              <a:avLst/>
            </a:prstGeom>
            <a:noFill/>
            <a:ln w="9525">
              <a:noFill/>
              <a:round/>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1591"/>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500"/>
                                  </p:stCondLst>
                                  <p:childTnLst>
                                    <p:set>
                                      <p:cBhvr>
                                        <p:cTn id="9" dur="1" fill="hold">
                                          <p:stCondLst>
                                            <p:cond delay="0"/>
                                          </p:stCondLst>
                                        </p:cTn>
                                        <p:tgtEl>
                                          <p:spTgt spid="451592"/>
                                        </p:tgtEl>
                                        <p:attrNameLst>
                                          <p:attrName>style.visibility</p:attrName>
                                        </p:attrNameLst>
                                      </p:cBhvr>
                                      <p:to>
                                        <p:strVal val="visible"/>
                                      </p:to>
                                    </p:set>
                                    <p:animEffect transition="in" filter="wipe(left)">
                                      <p:cBhvr>
                                        <p:cTn id="10" dur="2000"/>
                                        <p:tgtEl>
                                          <p:spTgt spid="451592"/>
                                        </p:tgtEl>
                                      </p:cBhvr>
                                    </p:animEffect>
                                  </p:childTnLst>
                                </p:cTn>
                              </p:par>
                            </p:childTnLst>
                          </p:cTn>
                        </p:par>
                        <p:par>
                          <p:cTn id="11" fill="hold">
                            <p:stCondLst>
                              <p:cond delay="2500"/>
                            </p:stCondLst>
                            <p:childTnLst>
                              <p:par>
                                <p:cTn id="12" presetID="22" presetClass="entr" presetSubtype="4" fill="hold" nodeType="afterEffect">
                                  <p:stCondLst>
                                    <p:cond delay="1500"/>
                                  </p:stCondLst>
                                  <p:childTnLst>
                                    <p:set>
                                      <p:cBhvr>
                                        <p:cTn id="13" dur="1" fill="hold">
                                          <p:stCondLst>
                                            <p:cond delay="0"/>
                                          </p:stCondLst>
                                        </p:cTn>
                                        <p:tgtEl>
                                          <p:spTgt spid="451590">
                                            <p:txEl>
                                              <p:pRg st="0" end="0"/>
                                            </p:txEl>
                                          </p:spTgt>
                                        </p:tgtEl>
                                        <p:attrNameLst>
                                          <p:attrName>style.visibility</p:attrName>
                                        </p:attrNameLst>
                                      </p:cBhvr>
                                      <p:to>
                                        <p:strVal val="visible"/>
                                      </p:to>
                                    </p:set>
                                    <p:animEffect transition="in" filter="wipe(down)">
                                      <p:cBhvr>
                                        <p:cTn id="14" dur="1000"/>
                                        <p:tgtEl>
                                          <p:spTgt spid="451590">
                                            <p:txEl>
                                              <p:pRg st="0" end="0"/>
                                            </p:txEl>
                                          </p:spTgt>
                                        </p:tgtEl>
                                      </p:cBhvr>
                                    </p:animEffect>
                                  </p:childTnLst>
                                </p:cTn>
                              </p:par>
                            </p:childTnLst>
                          </p:cTn>
                        </p:par>
                        <p:par>
                          <p:cTn id="15" fill="hold">
                            <p:stCondLst>
                              <p:cond delay="5000"/>
                            </p:stCondLst>
                            <p:childTnLst>
                              <p:par>
                                <p:cTn id="16" presetID="22" presetClass="entr" presetSubtype="1"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1000"/>
                                        <p:tgtEl>
                                          <p:spTgt spid="3"/>
                                        </p:tgtEl>
                                      </p:cBhvr>
                                    </p:animEffect>
                                  </p:childTnLst>
                                </p:cTn>
                              </p:par>
                            </p:childTnLst>
                          </p:cTn>
                        </p:par>
                        <p:par>
                          <p:cTn id="19" fill="hold">
                            <p:stCondLst>
                              <p:cond delay="7000"/>
                            </p:stCondLst>
                            <p:childTnLst>
                              <p:par>
                                <p:cTn id="20" presetID="22" presetClass="entr" presetSubtype="1" fill="hold" grpId="0" nodeType="afterEffect" nodePh="1">
                                  <p:stCondLst>
                                    <p:cond delay="500"/>
                                  </p:stCondLst>
                                  <p:endCondLst>
                                    <p:cond evt="begin" delay="0">
                                      <p:tn val="20"/>
                                    </p:cond>
                                  </p:endCondLst>
                                  <p:childTnLst>
                                    <p:set>
                                      <p:cBhvr>
                                        <p:cTn id="21" dur="1" fill="hold">
                                          <p:stCondLst>
                                            <p:cond delay="0"/>
                                          </p:stCondLst>
                                        </p:cTn>
                                        <p:tgtEl>
                                          <p:spTgt spid="451588"/>
                                        </p:tgtEl>
                                        <p:attrNameLst>
                                          <p:attrName>style.visibility</p:attrName>
                                        </p:attrNameLst>
                                      </p:cBhvr>
                                      <p:to>
                                        <p:strVal val="visible"/>
                                      </p:to>
                                    </p:set>
                                    <p:animEffect transition="in" filter="wipe(up)">
                                      <p:cBhvr>
                                        <p:cTn id="22" dur="1000"/>
                                        <p:tgtEl>
                                          <p:spTgt spid="451588"/>
                                        </p:tgtEl>
                                      </p:cBhvr>
                                    </p:animEffect>
                                  </p:childTnLst>
                                </p:cTn>
                              </p:par>
                            </p:childTnLst>
                          </p:cTn>
                        </p:par>
                        <p:par>
                          <p:cTn id="23" fill="hold">
                            <p:stCondLst>
                              <p:cond delay="8500"/>
                            </p:stCondLst>
                            <p:childTnLst>
                              <p:par>
                                <p:cTn id="24" presetID="22" presetClass="entr" presetSubtype="1" fill="hold" nodeType="afterEffect">
                                  <p:stCondLst>
                                    <p:cond delay="0"/>
                                  </p:stCondLst>
                                  <p:childTnLst>
                                    <p:set>
                                      <p:cBhvr>
                                        <p:cTn id="25" dur="1" fill="hold">
                                          <p:stCondLst>
                                            <p:cond delay="0"/>
                                          </p:stCondLst>
                                        </p:cTn>
                                        <p:tgtEl>
                                          <p:spTgt spid="451593">
                                            <p:txEl>
                                              <p:pRg st="0" end="0"/>
                                            </p:txEl>
                                          </p:spTgt>
                                        </p:tgtEl>
                                        <p:attrNameLst>
                                          <p:attrName>style.visibility</p:attrName>
                                        </p:attrNameLst>
                                      </p:cBhvr>
                                      <p:to>
                                        <p:strVal val="visible"/>
                                      </p:to>
                                    </p:set>
                                    <p:animEffect transition="in" filter="wipe(up)">
                                      <p:cBhvr>
                                        <p:cTn id="26" dur="1000"/>
                                        <p:tgtEl>
                                          <p:spTgt spid="451593">
                                            <p:txEl>
                                              <p:pRg st="0" end="0"/>
                                            </p:txEl>
                                          </p:spTgt>
                                        </p:tgtEl>
                                      </p:cBhvr>
                                    </p:animEffect>
                                  </p:childTnLst>
                                </p:cTn>
                              </p:par>
                            </p:childTnLst>
                          </p:cTn>
                        </p:par>
                        <p:par>
                          <p:cTn id="27" fill="hold">
                            <p:stCondLst>
                              <p:cond delay="9500"/>
                            </p:stCondLst>
                            <p:childTnLst>
                              <p:par>
                                <p:cTn id="28" presetID="22" presetClass="entr" presetSubtype="1" fill="hold" nodeType="afterEffect">
                                  <p:stCondLst>
                                    <p:cond delay="150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8" grpId="0"/>
      <p:bldP spid="451591" grpId="0" animBg="1"/>
      <p:bldP spid="45159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5" name="AutoShape 11"/>
          <p:cNvSpPr>
            <a:spLocks noChangeArrowheads="1"/>
          </p:cNvSpPr>
          <p:nvPr/>
        </p:nvSpPr>
        <p:spPr bwMode="auto">
          <a:xfrm>
            <a:off x="0" y="2349500"/>
            <a:ext cx="9144000" cy="1871663"/>
          </a:xfrm>
          <a:prstGeom prst="wedgeEllipseCallout">
            <a:avLst>
              <a:gd name="adj1" fmla="val 14046"/>
              <a:gd name="adj2" fmla="val 91477"/>
            </a:avLst>
          </a:prstGeom>
          <a:solidFill>
            <a:srgbClr val="FFCCFF"/>
          </a:solidFill>
          <a:ln w="9525">
            <a:solidFill>
              <a:schemeClr val="tx1"/>
            </a:solidFill>
            <a:miter lim="800000"/>
            <a:headEnd/>
            <a:tailEnd/>
          </a:ln>
        </p:spPr>
        <p:txBody>
          <a:bodyPr/>
          <a:lstStyle/>
          <a:p>
            <a:pPr algn="ctr" eaLnBrk="0" hangingPunct="0"/>
            <a:r>
              <a:rPr lang="en-US" sz="2400" b="1"/>
              <a:t>Ներկայում այս կարողությունը նրան օգնում է կազմել նախադասություններ ճապոներենով: Այն կարող է օգնել  նաև հետագայում այլ լեզուներ սովորելիս:</a:t>
            </a:r>
            <a:endParaRPr lang="fr-FR" sz="2400" b="1"/>
          </a:p>
        </p:txBody>
      </p:sp>
      <p:sp>
        <p:nvSpPr>
          <p:cNvPr id="2" name="AutoShape 11"/>
          <p:cNvSpPr>
            <a:spLocks noChangeArrowheads="1"/>
          </p:cNvSpPr>
          <p:nvPr/>
        </p:nvSpPr>
        <p:spPr bwMode="auto">
          <a:xfrm>
            <a:off x="0" y="0"/>
            <a:ext cx="9144000" cy="1989138"/>
          </a:xfrm>
          <a:prstGeom prst="wedgeEllipseCallout">
            <a:avLst>
              <a:gd name="adj1" fmla="val 28231"/>
              <a:gd name="adj2" fmla="val 55347"/>
            </a:avLst>
          </a:prstGeom>
          <a:solidFill>
            <a:srgbClr val="FFCCFF"/>
          </a:solidFill>
          <a:ln w="9525">
            <a:solidFill>
              <a:schemeClr val="tx1"/>
            </a:solidFill>
            <a:miter lim="800000"/>
            <a:headEnd/>
            <a:tailEnd/>
          </a:ln>
        </p:spPr>
        <p:txBody>
          <a:bodyPr/>
          <a:lstStyle/>
          <a:p>
            <a:pPr algn="ctr" eaLnBrk="0" hangingPunct="0"/>
            <a:r>
              <a:rPr lang="en-US" sz="2400" b="1"/>
              <a:t>Գերմաներեն սովորելիս նա իր բազմալեզու կարողությունների շարքը համալրել է  բայը վերջում դնելով նախադասություններ կազմելու կարողությամբ:</a:t>
            </a:r>
            <a:endParaRPr lang="fr-FR" sz="2400" b="1"/>
          </a:p>
        </p:txBody>
      </p:sp>
      <p:sp>
        <p:nvSpPr>
          <p:cNvPr id="3" name="AutoShape 11"/>
          <p:cNvSpPr>
            <a:spLocks noChangeArrowheads="1"/>
          </p:cNvSpPr>
          <p:nvPr/>
        </p:nvSpPr>
        <p:spPr bwMode="auto">
          <a:xfrm>
            <a:off x="0" y="4437063"/>
            <a:ext cx="9144000" cy="2420937"/>
          </a:xfrm>
          <a:prstGeom prst="wedgeEllipseCallout">
            <a:avLst>
              <a:gd name="adj1" fmla="val -33213"/>
              <a:gd name="adj2" fmla="val -56481"/>
            </a:avLst>
          </a:prstGeom>
          <a:solidFill>
            <a:srgbClr val="FFCCFF"/>
          </a:solidFill>
          <a:ln w="9525">
            <a:solidFill>
              <a:schemeClr val="tx1"/>
            </a:solidFill>
            <a:miter lim="800000"/>
            <a:headEnd/>
            <a:tailEnd/>
          </a:ln>
        </p:spPr>
        <p:txBody>
          <a:bodyPr/>
          <a:lstStyle/>
          <a:p>
            <a:pPr algn="ctr" eaLnBrk="0" hangingPunct="0"/>
            <a:r>
              <a:rPr lang="en-US" sz="2400" b="1">
                <a:solidFill>
                  <a:srgbClr val="000099"/>
                </a:solidFill>
              </a:rPr>
              <a:t>Այսպիսով, նրա բազմալեզու իրազեկությունը համընդհանուր է</a:t>
            </a:r>
            <a:r>
              <a:rPr lang="en-US" sz="2400" b="1"/>
              <a:t>. ճապոներեն խոսելիս նա օգտագործում է կարողություն, </a:t>
            </a:r>
            <a:r>
              <a:rPr lang="en-US" sz="2400" b="1">
                <a:solidFill>
                  <a:srgbClr val="000099"/>
                </a:solidFill>
              </a:rPr>
              <a:t>որն ընդհանուր</a:t>
            </a:r>
            <a:r>
              <a:rPr lang="en-US" sz="2400" b="1"/>
              <a:t> է և' ճապոներենի, և' գերմաներ</a:t>
            </a:r>
            <a:r>
              <a:rPr lang="hy-AM" sz="2400" b="1"/>
              <a:t>են</a:t>
            </a:r>
            <a:r>
              <a:rPr lang="en-US" sz="2400" b="1"/>
              <a:t>ի համար:</a:t>
            </a:r>
            <a:endParaRPr lang="fr-FR" sz="2400" b="1"/>
          </a:p>
        </p:txBody>
      </p:sp>
      <p:sp>
        <p:nvSpPr>
          <p:cNvPr id="31748"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6D360810-D690-4FC2-9C31-C52587F35927}" type="slidenum">
              <a:rPr lang="fr-FR" sz="2400" b="1">
                <a:solidFill>
                  <a:schemeClr val="accent2"/>
                </a:solidFill>
              </a:rPr>
              <a:pPr algn="ctr" eaLnBrk="0" hangingPunct="0">
                <a:spcBef>
                  <a:spcPct val="50000"/>
                </a:spcBef>
              </a:pPr>
              <a:t>10</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500"/>
                            </p:stCondLst>
                            <p:childTnLst>
                              <p:par>
                                <p:cTn id="9" presetID="22" presetClass="entr" presetSubtype="4" fill="hold" grpId="0" nodeType="afterEffect">
                                  <p:stCondLst>
                                    <p:cond delay="2500"/>
                                  </p:stCondLst>
                                  <p:childTnLst>
                                    <p:set>
                                      <p:cBhvr>
                                        <p:cTn id="10" dur="1" fill="hold">
                                          <p:stCondLst>
                                            <p:cond delay="0"/>
                                          </p:stCondLst>
                                        </p:cTn>
                                        <p:tgtEl>
                                          <p:spTgt spid="103435"/>
                                        </p:tgtEl>
                                        <p:attrNameLst>
                                          <p:attrName>style.visibility</p:attrName>
                                        </p:attrNameLst>
                                      </p:cBhvr>
                                      <p:to>
                                        <p:strVal val="visible"/>
                                      </p:to>
                                    </p:set>
                                    <p:animEffect transition="in" filter="wipe(down)">
                                      <p:cBhvr>
                                        <p:cTn id="11" dur="1000"/>
                                        <p:tgtEl>
                                          <p:spTgt spid="103435"/>
                                        </p:tgtEl>
                                      </p:cBhvr>
                                    </p:animEffect>
                                  </p:childTnLst>
                                </p:cTn>
                              </p:par>
                            </p:childTnLst>
                          </p:cTn>
                        </p:par>
                        <p:par>
                          <p:cTn id="12" fill="hold">
                            <p:stCondLst>
                              <p:cond delay="5000"/>
                            </p:stCondLst>
                            <p:childTnLst>
                              <p:par>
                                <p:cTn id="13" presetID="22" presetClass="entr" presetSubtype="1" fill="hold" grpId="0" nodeType="after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5" grpId="0" animBg="1"/>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2"/>
          <p:cNvGrpSpPr>
            <a:grpSpLocks/>
          </p:cNvGrpSpPr>
          <p:nvPr/>
        </p:nvGrpSpPr>
        <p:grpSpPr bwMode="auto">
          <a:xfrm>
            <a:off x="0" y="0"/>
            <a:ext cx="3203575" cy="2952750"/>
            <a:chOff x="2608" y="1026"/>
            <a:chExt cx="2018" cy="1860"/>
          </a:xfrm>
        </p:grpSpPr>
        <p:sp>
          <p:nvSpPr>
            <p:cNvPr id="33800" name="Rectangle 7"/>
            <p:cNvSpPr>
              <a:spLocks noChangeArrowheads="1"/>
            </p:cNvSpPr>
            <p:nvPr/>
          </p:nvSpPr>
          <p:spPr bwMode="auto">
            <a:xfrm>
              <a:off x="2608" y="1026"/>
              <a:ext cx="2018" cy="186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33801" name="Text Box 8"/>
            <p:cNvSpPr txBox="1">
              <a:spLocks noChangeArrowheads="1"/>
            </p:cNvSpPr>
            <p:nvPr/>
          </p:nvSpPr>
          <p:spPr bwMode="auto">
            <a:xfrm>
              <a:off x="2880" y="1644"/>
              <a:ext cx="1542" cy="986"/>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en-US" sz="2400" b="1">
                  <a:solidFill>
                    <a:schemeClr val="bg1"/>
                  </a:solidFill>
                </a:rPr>
                <a:t>Լեզուների և մշակույթների բազմակողմանի մոտեցումներ</a:t>
              </a:r>
              <a:endParaRPr lang="fr-FR" sz="2400" b="1">
                <a:solidFill>
                  <a:schemeClr val="bg1"/>
                </a:solidFill>
              </a:endParaRPr>
            </a:p>
          </p:txBody>
        </p:sp>
        <p:sp>
          <p:nvSpPr>
            <p:cNvPr id="33802" name="Text Box 31"/>
            <p:cNvSpPr txBox="1">
              <a:spLocks noChangeArrowheads="1"/>
            </p:cNvSpPr>
            <p:nvPr/>
          </p:nvSpPr>
          <p:spPr bwMode="auto">
            <a:xfrm>
              <a:off x="3039" y="1190"/>
              <a:ext cx="1134" cy="335"/>
            </a:xfrm>
            <a:prstGeom prst="rect">
              <a:avLst/>
            </a:prstGeom>
            <a:solidFill>
              <a:srgbClr val="FFFF66"/>
            </a:solidFill>
            <a:ln w="12700">
              <a:solidFill>
                <a:schemeClr val="tx1"/>
              </a:solidFill>
              <a:miter lim="800000"/>
              <a:headEnd/>
              <a:tailEnd/>
            </a:ln>
          </p:spPr>
          <p:txBody>
            <a:bodyPr>
              <a:spAutoFit/>
            </a:bodyPr>
            <a:lstStyle/>
            <a:p>
              <a:pPr algn="ctr" eaLnBrk="0" hangingPunct="0">
                <a:spcBef>
                  <a:spcPct val="50000"/>
                </a:spcBef>
              </a:pPr>
              <a:r>
                <a:rPr lang="fr-FR" sz="2800" b="1">
                  <a:solidFill>
                    <a:srgbClr val="0000CC"/>
                  </a:solidFill>
                </a:rPr>
                <a:t>Քայլ 3.</a:t>
              </a:r>
            </a:p>
          </p:txBody>
        </p:sp>
      </p:grpSp>
      <p:pic>
        <p:nvPicPr>
          <p:cNvPr id="33794" name="Picture 6"/>
          <p:cNvPicPr>
            <a:picLocks noChangeAspect="1" noChangeArrowheads="1"/>
          </p:cNvPicPr>
          <p:nvPr/>
        </p:nvPicPr>
        <p:blipFill>
          <a:blip r:embed="rId3"/>
          <a:srcRect/>
          <a:stretch>
            <a:fillRect/>
          </a:stretch>
        </p:blipFill>
        <p:spPr bwMode="auto">
          <a:xfrm>
            <a:off x="179388" y="5153025"/>
            <a:ext cx="1703387" cy="1627188"/>
          </a:xfrm>
          <a:prstGeom prst="rect">
            <a:avLst/>
          </a:prstGeom>
          <a:noFill/>
          <a:ln w="9525">
            <a:noFill/>
            <a:round/>
            <a:headEnd/>
            <a:tailEnd/>
          </a:ln>
        </p:spPr>
      </p:pic>
      <p:grpSp>
        <p:nvGrpSpPr>
          <p:cNvPr id="3" name="Group 7"/>
          <p:cNvGrpSpPr>
            <a:grpSpLocks/>
          </p:cNvGrpSpPr>
          <p:nvPr/>
        </p:nvGrpSpPr>
        <p:grpSpPr bwMode="auto">
          <a:xfrm>
            <a:off x="3348038" y="0"/>
            <a:ext cx="5472112" cy="6858000"/>
            <a:chOff x="2109" y="0"/>
            <a:chExt cx="3651" cy="4320"/>
          </a:xfrm>
        </p:grpSpPr>
        <p:sp>
          <p:nvSpPr>
            <p:cNvPr id="33798" name="AutoShape 8"/>
            <p:cNvSpPr>
              <a:spLocks noChangeArrowheads="1"/>
            </p:cNvSpPr>
            <p:nvPr/>
          </p:nvSpPr>
          <p:spPr bwMode="auto">
            <a:xfrm>
              <a:off x="2109" y="0"/>
              <a:ext cx="3651" cy="4320"/>
            </a:xfrm>
            <a:prstGeom prst="wedgeRoundRectCallout">
              <a:avLst>
                <a:gd name="adj1" fmla="val -78995"/>
                <a:gd name="adj2" fmla="val 31898"/>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33799" name="Text Box 9"/>
            <p:cNvSpPr txBox="1">
              <a:spLocks noChangeArrowheads="1"/>
            </p:cNvSpPr>
            <p:nvPr/>
          </p:nvSpPr>
          <p:spPr bwMode="auto">
            <a:xfrm>
              <a:off x="2245" y="174"/>
              <a:ext cx="3515" cy="2479"/>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latin typeface="Arial Narrow" pitchFamily="34" charset="0"/>
                </a:rPr>
                <a:t>Եթե այս իրազեկությունը համընդհանուր է..., </a:t>
              </a:r>
              <a:r>
                <a:rPr lang="en-US" sz="2800" b="1">
                  <a:solidFill>
                    <a:srgbClr val="000099"/>
                  </a:solidFill>
                  <a:latin typeface="Arial Narrow" pitchFamily="34" charset="0"/>
                </a:rPr>
                <a:t>ապա լեզվի դասավանդումը պետք է օգնի ուսումնառողներին կապեր հաստատել</a:t>
              </a:r>
              <a:r>
                <a:rPr lang="en-US" sz="2800" b="1">
                  <a:latin typeface="Arial Narrow" pitchFamily="34" charset="0"/>
                </a:rPr>
                <a:t> այն </a:t>
              </a:r>
              <a:r>
                <a:rPr lang="en-US" sz="2800" b="1">
                  <a:solidFill>
                    <a:srgbClr val="000099"/>
                  </a:solidFill>
                  <a:latin typeface="Arial Narrow" pitchFamily="34" charset="0"/>
                </a:rPr>
                <a:t>լեզուների միջև</a:t>
              </a:r>
              <a:r>
                <a:rPr lang="en-US" sz="2800" b="1">
                  <a:latin typeface="Arial Narrow" pitchFamily="34" charset="0"/>
                </a:rPr>
                <a:t>, որոնք իրենք գիտեն կամ սովորում են: Մենք պետք է </a:t>
              </a:r>
              <a:r>
                <a:rPr lang="en-US" sz="2800" b="1">
                  <a:solidFill>
                    <a:srgbClr val="000099"/>
                  </a:solidFill>
                  <a:latin typeface="Arial Narrow" pitchFamily="34" charset="0"/>
                </a:rPr>
                <a:t>կամուրջներ կառուցենք լեզուների/մշակույթների միջև:</a:t>
              </a:r>
              <a:endParaRPr lang="en-GB" sz="2800" b="1">
                <a:solidFill>
                  <a:srgbClr val="000099"/>
                </a:solidFill>
                <a:latin typeface="Arial Narrow" pitchFamily="34" charset="0"/>
              </a:endParaRPr>
            </a:p>
          </p:txBody>
        </p:sp>
      </p:grpSp>
      <p:sp>
        <p:nvSpPr>
          <p:cNvPr id="463882" name="Rectangle 10"/>
          <p:cNvSpPr>
            <a:spLocks noChangeArrowheads="1"/>
          </p:cNvSpPr>
          <p:nvPr/>
        </p:nvSpPr>
        <p:spPr bwMode="auto">
          <a:xfrm>
            <a:off x="3563938" y="4149725"/>
            <a:ext cx="5040312" cy="2654300"/>
          </a:xfrm>
          <a:prstGeom prst="rect">
            <a:avLst/>
          </a:prstGeom>
          <a:noFill/>
          <a:ln w="9525">
            <a:noFill/>
            <a:miter lim="800000"/>
            <a:headEnd/>
            <a:tailEnd/>
          </a:ln>
        </p:spPr>
        <p:txBody>
          <a:bodyPr>
            <a:spAutoFit/>
          </a:bodyPr>
          <a:lstStyle/>
          <a:p>
            <a:pPr eaLnBrk="0" hangingPunct="0"/>
            <a:r>
              <a:rPr lang="en-US" sz="2800" b="1">
                <a:latin typeface="Arial Narrow" pitchFamily="34" charset="0"/>
              </a:rPr>
              <a:t>Սա հստակ կերպով նշվում է Եվրոպայում լեզվակրթության քաղաքականության մշակման ուղեցույցում, 2007, 37-38:</a:t>
            </a:r>
            <a:endParaRPr lang="fr-FR" sz="2800" b="1">
              <a:latin typeface="Arial Narrow" pitchFamily="34" charset="0"/>
            </a:endParaRPr>
          </a:p>
        </p:txBody>
      </p:sp>
      <p:sp>
        <p:nvSpPr>
          <p:cNvPr id="33797"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3EFEE1B-2B93-4546-98D4-0C8E9544E082}" type="slidenum">
              <a:rPr lang="fr-FR" sz="2400" b="1">
                <a:solidFill>
                  <a:schemeClr val="accent2"/>
                </a:solidFill>
              </a:rPr>
              <a:pPr algn="ctr" eaLnBrk="0" hangingPunct="0">
                <a:spcBef>
                  <a:spcPct val="50000"/>
                </a:spcBef>
              </a:pPr>
              <a:t>11</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3882"/>
                                        </p:tgtEl>
                                        <p:attrNameLst>
                                          <p:attrName>style.visibility</p:attrName>
                                        </p:attrNameLst>
                                      </p:cBhvr>
                                      <p:to>
                                        <p:strVal val="visible"/>
                                      </p:to>
                                    </p:set>
                                    <p:animEffect transition="in" filter="wipe(up)">
                                      <p:cBhvr>
                                        <p:cTn id="12" dur="1000"/>
                                        <p:tgtEl>
                                          <p:spTgt spid="463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2"/>
          <p:cNvGrpSpPr>
            <a:grpSpLocks/>
          </p:cNvGrpSpPr>
          <p:nvPr/>
        </p:nvGrpSpPr>
        <p:grpSpPr bwMode="auto">
          <a:xfrm>
            <a:off x="647700" y="476250"/>
            <a:ext cx="7848600" cy="1871663"/>
            <a:chOff x="408" y="300"/>
            <a:chExt cx="4944" cy="1179"/>
          </a:xfrm>
        </p:grpSpPr>
        <p:sp>
          <p:nvSpPr>
            <p:cNvPr id="35848" name="Rectangle 3"/>
            <p:cNvSpPr>
              <a:spLocks noChangeArrowheads="1"/>
            </p:cNvSpPr>
            <p:nvPr/>
          </p:nvSpPr>
          <p:spPr bwMode="auto">
            <a:xfrm>
              <a:off x="408" y="300"/>
              <a:ext cx="4944" cy="1179"/>
            </a:xfrm>
            <a:prstGeom prst="rect">
              <a:avLst/>
            </a:prstGeom>
            <a:solidFill>
              <a:srgbClr val="FFFECC"/>
            </a:solidFill>
            <a:ln w="9360">
              <a:solidFill>
                <a:srgbClr val="000000"/>
              </a:solidFill>
              <a:miter lim="800000"/>
              <a:headEnd/>
              <a:tailEnd/>
            </a:ln>
          </p:spPr>
          <p:txBody>
            <a:bodyPr wrap="none" anchor="ctr"/>
            <a:lstStyle/>
            <a:p>
              <a:pPr eaLnBrk="0" hangingPunct="0"/>
              <a:endParaRPr lang="en-US"/>
            </a:p>
          </p:txBody>
        </p:sp>
        <p:sp>
          <p:nvSpPr>
            <p:cNvPr id="35849" name="Text Box 4"/>
            <p:cNvSpPr txBox="1">
              <a:spLocks noChangeArrowheads="1"/>
            </p:cNvSpPr>
            <p:nvPr/>
          </p:nvSpPr>
          <p:spPr bwMode="auto">
            <a:xfrm>
              <a:off x="432" y="391"/>
              <a:ext cx="4800" cy="1042"/>
            </a:xfrm>
            <a:prstGeom prst="rect">
              <a:avLst/>
            </a:prstGeom>
            <a:solidFill>
              <a:srgbClr val="FFFECC"/>
            </a:solidFill>
            <a:ln w="9525">
              <a:noFill/>
              <a:round/>
              <a:headEnd/>
              <a:tailEnd/>
            </a:ln>
          </p:spPr>
          <p:txBody>
            <a:bodyPr lIns="90000" tIns="46800" rIns="90000" bIns="46800">
              <a:spAutoFit/>
            </a:bodyPr>
            <a:lstStyle/>
            <a:p>
              <a:pPr marL="79375" defTabSz="449263">
                <a:lnSpc>
                  <a:spcPct val="80000"/>
                </a:lnSpc>
                <a:buClr>
                  <a:srgbClr val="000000"/>
                </a:buClr>
                <a:buSzPct val="100000"/>
                <a:buFont typeface="Times New Roman" pitchFamily="18" charset="0"/>
                <a:buNone/>
                <a:tabLst>
                  <a:tab pos="793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pPr>
              <a:r>
                <a:rPr lang="en-US" sz="3200" b="1">
                  <a:solidFill>
                    <a:srgbClr val="000000"/>
                  </a:solidFill>
                  <a:latin typeface="Arial Unicode MS" pitchFamily="34" charset="-128"/>
                  <a:ea typeface="Arial Unicode MS" pitchFamily="34" charset="-128"/>
                  <a:cs typeface="DejaVu Sans" pitchFamily="34" charset="0"/>
                </a:rPr>
                <a:t>Բազմալեզու և բազմամշակութային իրազեկության սահմանումը կոչ է անում տարբեր լեզուների ուսուցանումը փոխկապակցել միմյանց հետ […]:</a:t>
              </a:r>
              <a:endParaRPr lang="en-GB" sz="3200" b="1">
                <a:solidFill>
                  <a:srgbClr val="000000"/>
                </a:solidFill>
                <a:latin typeface="Arial Unicode MS" pitchFamily="34" charset="-128"/>
                <a:ea typeface="Arial Unicode MS" pitchFamily="34" charset="-128"/>
                <a:cs typeface="DejaVu Sans" pitchFamily="34" charset="0"/>
              </a:endParaRPr>
            </a:p>
          </p:txBody>
        </p:sp>
      </p:grpSp>
      <p:sp>
        <p:nvSpPr>
          <p:cNvPr id="465925" name="Rectangle 5"/>
          <p:cNvSpPr>
            <a:spLocks noChangeArrowheads="1"/>
          </p:cNvSpPr>
          <p:nvPr/>
        </p:nvSpPr>
        <p:spPr bwMode="auto">
          <a:xfrm>
            <a:off x="468313" y="4005263"/>
            <a:ext cx="8180387" cy="2519362"/>
          </a:xfrm>
          <a:prstGeom prst="rect">
            <a:avLst/>
          </a:prstGeom>
          <a:solidFill>
            <a:srgbClr val="FFFECC"/>
          </a:solidFill>
          <a:ln w="19080">
            <a:solidFill>
              <a:srgbClr val="000000"/>
            </a:solidFill>
            <a:miter lim="800000"/>
            <a:headEnd/>
            <a:tailEnd/>
          </a:ln>
        </p:spPr>
        <p:txBody>
          <a:bodyPr lIns="90000" tIns="46800" rIns="90000" bIns="46800" anchor="ctr"/>
          <a:lstStyle/>
          <a:p>
            <a:pPr defTabSz="449263">
              <a:lnSpc>
                <a:spcPct val="85000"/>
              </a:lnSpc>
              <a:spcBef>
                <a:spcPts val="292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latin typeface="Arial Unicode MS" pitchFamily="34" charset="-128"/>
                <a:ea typeface="Arial Unicode MS" pitchFamily="34" charset="-128"/>
                <a:cs typeface="Arial Unicode MS" pitchFamily="34" charset="-128"/>
              </a:rPr>
              <a:t>[...] Պետք է օգտագործել ամեն մի հնարավորություն՝ խրախուսելու աշակերտներին կիրառել այն լեզուներից ստացած գիտելիքն ու հմտությունները, որոնք նրանց դասավանդվում են կամ պետք է դասավանդվեն: Սա արվում է, որպեսզի երևան գա լեզուների միջև համակցվածությունը [...] և օգնի նրանց հասկանալ, թե ինչպես են օգտագործվում լեզուները, ինչպես նաև հնարավորինս զարգացնել իրենց  բազմալեզու հմտությունները:</a:t>
            </a:r>
            <a:endParaRPr lang="en-GB" sz="2400" b="1">
              <a:latin typeface="Arial Unicode MS" pitchFamily="34" charset="-128"/>
              <a:ea typeface="Arial Unicode MS" pitchFamily="34" charset="-128"/>
              <a:cs typeface="Arial Unicode MS" pitchFamily="34" charset="-128"/>
            </a:endParaRPr>
          </a:p>
        </p:txBody>
      </p:sp>
      <p:pic>
        <p:nvPicPr>
          <p:cNvPr id="465926" name="Picture 6"/>
          <p:cNvPicPr>
            <a:picLocks noChangeAspect="1" noChangeArrowheads="1"/>
          </p:cNvPicPr>
          <p:nvPr/>
        </p:nvPicPr>
        <p:blipFill>
          <a:blip r:embed="rId3"/>
          <a:srcRect/>
          <a:stretch>
            <a:fillRect/>
          </a:stretch>
        </p:blipFill>
        <p:spPr bwMode="auto">
          <a:xfrm>
            <a:off x="323850" y="2349500"/>
            <a:ext cx="1381125" cy="1439863"/>
          </a:xfrm>
          <a:prstGeom prst="rect">
            <a:avLst/>
          </a:prstGeom>
          <a:noFill/>
          <a:ln w="9525">
            <a:noFill/>
            <a:round/>
            <a:headEnd/>
            <a:tailEnd/>
          </a:ln>
        </p:spPr>
      </p:pic>
      <p:grpSp>
        <p:nvGrpSpPr>
          <p:cNvPr id="3" name="Group 7"/>
          <p:cNvGrpSpPr>
            <a:grpSpLocks/>
          </p:cNvGrpSpPr>
          <p:nvPr/>
        </p:nvGrpSpPr>
        <p:grpSpPr bwMode="auto">
          <a:xfrm>
            <a:off x="1835150" y="2349500"/>
            <a:ext cx="7129463" cy="1511300"/>
            <a:chOff x="1156" y="1480"/>
            <a:chExt cx="4491" cy="952"/>
          </a:xfrm>
        </p:grpSpPr>
        <p:sp>
          <p:nvSpPr>
            <p:cNvPr id="35846" name="AutoShape 8"/>
            <p:cNvSpPr>
              <a:spLocks noChangeArrowheads="1"/>
            </p:cNvSpPr>
            <p:nvPr/>
          </p:nvSpPr>
          <p:spPr bwMode="auto">
            <a:xfrm>
              <a:off x="1156" y="1480"/>
              <a:ext cx="4491" cy="952"/>
            </a:xfrm>
            <a:prstGeom prst="wedgeRoundRectCallout">
              <a:avLst>
                <a:gd name="adj1" fmla="val -58995"/>
                <a:gd name="adj2" fmla="val -4727"/>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35847" name="Text Box 9"/>
            <p:cNvSpPr txBox="1">
              <a:spLocks noChangeArrowheads="1"/>
            </p:cNvSpPr>
            <p:nvPr/>
          </p:nvSpPr>
          <p:spPr bwMode="auto">
            <a:xfrm>
              <a:off x="1157" y="1545"/>
              <a:ext cx="4445" cy="710"/>
            </a:xfrm>
            <a:prstGeom prst="rect">
              <a:avLst/>
            </a:prstGeom>
            <a:noFill/>
            <a:ln w="9525">
              <a:noFill/>
              <a:round/>
              <a:headEnd/>
              <a:tailEnd/>
            </a:ln>
          </p:spPr>
          <p:txBody>
            <a:bodyPr lIns="90000" tIns="46800" rIns="90000" bIns="46800">
              <a:spAutoFit/>
            </a:bodyPr>
            <a:lstStyle/>
            <a:p>
              <a:pPr defTabSz="449263">
                <a:lnSpc>
                  <a:spcPct val="8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t>Ավելի հստակ սա նշվում է ԵԽ վերջին փաստաթղթում՝ «Բազմալեզու և միջմշակութային կրթության ուսումնական ծրագրերի մշակման և ներդրման ուղեցույցում»:</a:t>
              </a:r>
              <a:endParaRPr lang="en-GB" sz="2000" b="1"/>
            </a:p>
          </p:txBody>
        </p:sp>
      </p:grpSp>
      <p:sp>
        <p:nvSpPr>
          <p:cNvPr id="35845"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159E53F-7EE2-4ECD-8461-D6A986408863}" type="slidenum">
              <a:rPr lang="fr-FR" sz="2400" b="1">
                <a:solidFill>
                  <a:schemeClr val="accent2"/>
                </a:solidFill>
              </a:rPr>
              <a:pPr algn="ctr" eaLnBrk="0" hangingPunct="0">
                <a:spcBef>
                  <a:spcPct val="50000"/>
                </a:spcBef>
              </a:pPr>
              <a:t>12</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92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65925"/>
                                        </p:tgtEl>
                                        <p:attrNameLst>
                                          <p:attrName>style.visibility</p:attrName>
                                        </p:attrNameLst>
                                      </p:cBhvr>
                                      <p:to>
                                        <p:strVal val="visible"/>
                                      </p:to>
                                    </p:set>
                                    <p:animEffect transition="in" filter="wipe(up)">
                                      <p:cBhvr>
                                        <p:cTn id="15" dur="1000"/>
                                        <p:tgtEl>
                                          <p:spTgt spid="465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
          <p:cNvGrpSpPr>
            <a:grpSpLocks/>
          </p:cNvGrpSpPr>
          <p:nvPr/>
        </p:nvGrpSpPr>
        <p:grpSpPr bwMode="auto">
          <a:xfrm>
            <a:off x="647700" y="476250"/>
            <a:ext cx="7848600" cy="1871663"/>
            <a:chOff x="408" y="300"/>
            <a:chExt cx="4944" cy="1179"/>
          </a:xfrm>
        </p:grpSpPr>
        <p:sp>
          <p:nvSpPr>
            <p:cNvPr id="37899" name="Rectangle 3"/>
            <p:cNvSpPr>
              <a:spLocks noChangeArrowheads="1"/>
            </p:cNvSpPr>
            <p:nvPr/>
          </p:nvSpPr>
          <p:spPr bwMode="auto">
            <a:xfrm>
              <a:off x="408" y="300"/>
              <a:ext cx="4944" cy="1179"/>
            </a:xfrm>
            <a:prstGeom prst="rect">
              <a:avLst/>
            </a:prstGeom>
            <a:solidFill>
              <a:srgbClr val="FFFECC"/>
            </a:solidFill>
            <a:ln w="9360">
              <a:solidFill>
                <a:srgbClr val="000000"/>
              </a:solidFill>
              <a:miter lim="800000"/>
              <a:headEnd/>
              <a:tailEnd/>
            </a:ln>
          </p:spPr>
          <p:txBody>
            <a:bodyPr wrap="none" anchor="ctr"/>
            <a:lstStyle/>
            <a:p>
              <a:pPr eaLnBrk="0" hangingPunct="0"/>
              <a:endParaRPr lang="en-US"/>
            </a:p>
          </p:txBody>
        </p:sp>
        <p:sp>
          <p:nvSpPr>
            <p:cNvPr id="37900" name="Text Box 4"/>
            <p:cNvSpPr txBox="1">
              <a:spLocks noChangeArrowheads="1"/>
            </p:cNvSpPr>
            <p:nvPr/>
          </p:nvSpPr>
          <p:spPr bwMode="auto">
            <a:xfrm>
              <a:off x="432" y="391"/>
              <a:ext cx="4800" cy="1042"/>
            </a:xfrm>
            <a:prstGeom prst="rect">
              <a:avLst/>
            </a:prstGeom>
            <a:solidFill>
              <a:srgbClr val="FFFECC"/>
            </a:solidFill>
            <a:ln w="9525">
              <a:noFill/>
              <a:round/>
              <a:headEnd/>
              <a:tailEnd/>
            </a:ln>
          </p:spPr>
          <p:txBody>
            <a:bodyPr lIns="90000" tIns="46800" rIns="90000" bIns="46800">
              <a:spAutoFit/>
            </a:bodyPr>
            <a:lstStyle/>
            <a:p>
              <a:pPr marL="79375" defTabSz="449263">
                <a:lnSpc>
                  <a:spcPct val="80000"/>
                </a:lnSpc>
                <a:buClr>
                  <a:srgbClr val="000000"/>
                </a:buClr>
                <a:buSzPct val="100000"/>
                <a:buFont typeface="Times New Roman" pitchFamily="18" charset="0"/>
                <a:buNone/>
                <a:tabLst>
                  <a:tab pos="793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Lst>
              </a:pPr>
              <a:r>
                <a:rPr lang="en-US" sz="3200" b="1">
                  <a:solidFill>
                    <a:srgbClr val="000000"/>
                  </a:solidFill>
                  <a:latin typeface="Arial Unicode MS" pitchFamily="34" charset="-128"/>
                  <a:ea typeface="Arial Unicode MS" pitchFamily="34" charset="-128"/>
                  <a:cs typeface="DejaVu Sans" pitchFamily="34" charset="0"/>
                </a:rPr>
                <a:t>Բազմալեզու և բազմամշակութային իրազեկության սահմանումը կոչ է անում տարբեր լեզուների ուսուցանումը փոխկապակցել միմյանց հետ […]:</a:t>
              </a:r>
              <a:endParaRPr lang="en-GB" sz="3200" b="1">
                <a:solidFill>
                  <a:srgbClr val="000000"/>
                </a:solidFill>
                <a:latin typeface="Arial Unicode MS" pitchFamily="34" charset="-128"/>
                <a:ea typeface="Arial Unicode MS" pitchFamily="34" charset="-128"/>
                <a:cs typeface="DejaVu Sans" pitchFamily="34" charset="0"/>
              </a:endParaRPr>
            </a:p>
          </p:txBody>
        </p:sp>
      </p:grpSp>
      <p:sp>
        <p:nvSpPr>
          <p:cNvPr id="37890" name="Rectangle 5"/>
          <p:cNvSpPr>
            <a:spLocks noChangeArrowheads="1"/>
          </p:cNvSpPr>
          <p:nvPr/>
        </p:nvSpPr>
        <p:spPr bwMode="auto">
          <a:xfrm>
            <a:off x="468313" y="4005263"/>
            <a:ext cx="8180387" cy="2519362"/>
          </a:xfrm>
          <a:prstGeom prst="rect">
            <a:avLst/>
          </a:prstGeom>
          <a:solidFill>
            <a:srgbClr val="FFFECC"/>
          </a:solidFill>
          <a:ln w="19080">
            <a:solidFill>
              <a:srgbClr val="000000"/>
            </a:solidFill>
            <a:miter lim="800000"/>
            <a:headEnd/>
            <a:tailEnd/>
          </a:ln>
        </p:spPr>
        <p:txBody>
          <a:bodyPr lIns="90000" tIns="46800" rIns="90000" bIns="46800" anchor="ctr"/>
          <a:lstStyle/>
          <a:p>
            <a:pPr defTabSz="449263">
              <a:lnSpc>
                <a:spcPct val="85000"/>
              </a:lnSpc>
              <a:spcBef>
                <a:spcPts val="292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latin typeface="Arial Unicode MS" pitchFamily="34" charset="-128"/>
                <a:ea typeface="Arial Unicode MS" pitchFamily="34" charset="-128"/>
                <a:cs typeface="Arial Unicode MS" pitchFamily="34" charset="-128"/>
              </a:rPr>
              <a:t>[...] Պետք է օգտագործել ամեն մի հնարավորություն՝ խրախուսելու աշակերտներին կիրառել այն լեզուներից ստացած գիտելիքն ու հմտությունները, որոնք նրանց դասավանդվում են կամ պետք է դասավանդվեն: Սա արվում է, որպեսզի երևան գա լեզուների միջև համակցվածությունը [...] և օգնի նրանց հասկանալ, թե ինչպես են օգտագործվում լեզուները, ինչպես նաև հնարավորինս զարգացնել իրենց  բազմալեզու հմտությունները:</a:t>
            </a:r>
            <a:endParaRPr lang="en-GB" sz="2400" b="1">
              <a:latin typeface="Arial Unicode MS" pitchFamily="34" charset="-128"/>
              <a:ea typeface="Arial Unicode MS" pitchFamily="34" charset="-128"/>
              <a:cs typeface="Arial Unicode MS" pitchFamily="34" charset="-128"/>
            </a:endParaRPr>
          </a:p>
        </p:txBody>
      </p:sp>
      <p:pic>
        <p:nvPicPr>
          <p:cNvPr id="37891" name="Picture 6"/>
          <p:cNvPicPr>
            <a:picLocks noChangeAspect="1" noChangeArrowheads="1"/>
          </p:cNvPicPr>
          <p:nvPr/>
        </p:nvPicPr>
        <p:blipFill>
          <a:blip r:embed="rId3"/>
          <a:srcRect/>
          <a:stretch>
            <a:fillRect/>
          </a:stretch>
        </p:blipFill>
        <p:spPr bwMode="auto">
          <a:xfrm>
            <a:off x="323850" y="2349500"/>
            <a:ext cx="1381125" cy="1439863"/>
          </a:xfrm>
          <a:prstGeom prst="rect">
            <a:avLst/>
          </a:prstGeom>
          <a:noFill/>
          <a:ln w="9525">
            <a:noFill/>
            <a:round/>
            <a:headEnd/>
            <a:tailEnd/>
          </a:ln>
        </p:spPr>
      </p:pic>
      <p:grpSp>
        <p:nvGrpSpPr>
          <p:cNvPr id="37892" name="Group 7"/>
          <p:cNvGrpSpPr>
            <a:grpSpLocks/>
          </p:cNvGrpSpPr>
          <p:nvPr/>
        </p:nvGrpSpPr>
        <p:grpSpPr bwMode="auto">
          <a:xfrm>
            <a:off x="1835150" y="2349500"/>
            <a:ext cx="7129463" cy="1511300"/>
            <a:chOff x="1156" y="1480"/>
            <a:chExt cx="4491" cy="952"/>
          </a:xfrm>
        </p:grpSpPr>
        <p:sp>
          <p:nvSpPr>
            <p:cNvPr id="37897" name="AutoShape 8"/>
            <p:cNvSpPr>
              <a:spLocks noChangeArrowheads="1"/>
            </p:cNvSpPr>
            <p:nvPr/>
          </p:nvSpPr>
          <p:spPr bwMode="auto">
            <a:xfrm>
              <a:off x="1156" y="1480"/>
              <a:ext cx="4491" cy="952"/>
            </a:xfrm>
            <a:prstGeom prst="wedgeRoundRectCallout">
              <a:avLst>
                <a:gd name="adj1" fmla="val -58995"/>
                <a:gd name="adj2" fmla="val -4727"/>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37898" name="Text Box 9"/>
            <p:cNvSpPr txBox="1">
              <a:spLocks noChangeArrowheads="1"/>
            </p:cNvSpPr>
            <p:nvPr/>
          </p:nvSpPr>
          <p:spPr bwMode="auto">
            <a:xfrm>
              <a:off x="1157" y="1545"/>
              <a:ext cx="4445" cy="710"/>
            </a:xfrm>
            <a:prstGeom prst="rect">
              <a:avLst/>
            </a:prstGeom>
            <a:noFill/>
            <a:ln w="9525">
              <a:noFill/>
              <a:round/>
              <a:headEnd/>
              <a:tailEnd/>
            </a:ln>
          </p:spPr>
          <p:txBody>
            <a:bodyPr lIns="90000" tIns="46800" rIns="90000" bIns="46800">
              <a:spAutoFit/>
            </a:bodyPr>
            <a:lstStyle/>
            <a:p>
              <a:pPr defTabSz="449263">
                <a:lnSpc>
                  <a:spcPct val="8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t>Ավելի հստակ սա նշվում է ԵԽ վերջին փաստաթղթում՝ «Բազմալեզու և միջմշակութային կրթության ուսումնական ծրագրերի մշակման և ներդրման ուղեցույցում»:</a:t>
              </a:r>
              <a:endParaRPr lang="en-GB" sz="2000" b="1"/>
            </a:p>
          </p:txBody>
        </p:sp>
      </p:grpSp>
      <p:sp>
        <p:nvSpPr>
          <p:cNvPr id="37893"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1F18343-EE57-4F5C-B792-785CEE672256}" type="slidenum">
              <a:rPr lang="fr-FR" sz="2400" b="1">
                <a:solidFill>
                  <a:schemeClr val="accent2"/>
                </a:solidFill>
              </a:rPr>
              <a:pPr algn="ctr" eaLnBrk="0" hangingPunct="0">
                <a:spcBef>
                  <a:spcPct val="50000"/>
                </a:spcBef>
              </a:pPr>
              <a:t>13</a:t>
            </a:fld>
            <a:endParaRPr lang="fr-FR" sz="2400" b="1">
              <a:solidFill>
                <a:schemeClr val="accent2"/>
              </a:solidFill>
            </a:endParaRPr>
          </a:p>
        </p:txBody>
      </p:sp>
      <p:grpSp>
        <p:nvGrpSpPr>
          <p:cNvPr id="4" name="Group 11"/>
          <p:cNvGrpSpPr>
            <a:grpSpLocks/>
          </p:cNvGrpSpPr>
          <p:nvPr/>
        </p:nvGrpSpPr>
        <p:grpSpPr bwMode="auto">
          <a:xfrm>
            <a:off x="0" y="0"/>
            <a:ext cx="9144000" cy="6858000"/>
            <a:chOff x="340" y="0"/>
            <a:chExt cx="5035" cy="4247"/>
          </a:xfrm>
        </p:grpSpPr>
        <p:pic>
          <p:nvPicPr>
            <p:cNvPr id="37895" name="Picture 12" descr="ANd9GcTxBLaXHD7kjlP4ZS_Dgj9hLlpMw2kPyJLConTO3p8qYh_VMsC7ww"/>
            <p:cNvPicPr>
              <a:picLocks noChangeAspect="1" noChangeArrowheads="1"/>
            </p:cNvPicPr>
            <p:nvPr/>
          </p:nvPicPr>
          <p:blipFill>
            <a:blip r:embed="rId4"/>
            <a:srcRect/>
            <a:stretch>
              <a:fillRect/>
            </a:stretch>
          </p:blipFill>
          <p:spPr bwMode="auto">
            <a:xfrm>
              <a:off x="2925" y="2524"/>
              <a:ext cx="2158" cy="1723"/>
            </a:xfrm>
            <a:prstGeom prst="rect">
              <a:avLst/>
            </a:prstGeom>
            <a:noFill/>
            <a:ln w="9525">
              <a:noFill/>
              <a:miter lim="800000"/>
              <a:headEnd/>
              <a:tailEnd/>
            </a:ln>
          </p:spPr>
        </p:pic>
        <p:sp>
          <p:nvSpPr>
            <p:cNvPr id="37896" name="AutoShape 13"/>
            <p:cNvSpPr>
              <a:spLocks noChangeArrowheads="1"/>
            </p:cNvSpPr>
            <p:nvPr/>
          </p:nvSpPr>
          <p:spPr bwMode="auto">
            <a:xfrm>
              <a:off x="340" y="0"/>
              <a:ext cx="5035" cy="2213"/>
            </a:xfrm>
            <a:prstGeom prst="cloudCallout">
              <a:avLst>
                <a:gd name="adj1" fmla="val 18042"/>
                <a:gd name="adj2" fmla="val 63870"/>
              </a:avLst>
            </a:prstGeom>
            <a:solidFill>
              <a:srgbClr val="FDDFCE"/>
            </a:solidFill>
            <a:ln w="9525">
              <a:solidFill>
                <a:schemeClr val="tx1"/>
              </a:solidFill>
              <a:round/>
              <a:headEnd/>
              <a:tailEnd/>
            </a:ln>
          </p:spPr>
          <p:txBody>
            <a:bodyPr/>
            <a:lstStyle/>
            <a:p>
              <a:pPr eaLnBrk="0" hangingPunct="0"/>
              <a:r>
                <a:rPr lang="en-US" sz="2800" b="1"/>
                <a:t>Բայց ինչպե՞ս կարող ենք դասավանդման ժամանակ միմյանց կապակցել տարբեր լեզուները: Կա՞ն մոտեցումներ, որոնք այս ամենը կիրառելի կդարձնեն:</a:t>
              </a:r>
              <a:endParaRPr lang="fr-FR" sz="2800" b="1"/>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descr="AN00790_"/>
          <p:cNvPicPr>
            <a:picLocks noChangeAspect="1" noChangeArrowheads="1"/>
          </p:cNvPicPr>
          <p:nvPr/>
        </p:nvPicPr>
        <p:blipFill>
          <a:blip r:embed="rId3"/>
          <a:srcRect/>
          <a:stretch>
            <a:fillRect/>
          </a:stretch>
        </p:blipFill>
        <p:spPr bwMode="auto">
          <a:xfrm>
            <a:off x="0" y="3573463"/>
            <a:ext cx="1647825" cy="1735137"/>
          </a:xfrm>
          <a:prstGeom prst="rect">
            <a:avLst/>
          </a:prstGeom>
          <a:noFill/>
          <a:ln w="9525">
            <a:noFill/>
            <a:miter lim="800000"/>
            <a:headEnd/>
            <a:tailEnd/>
          </a:ln>
        </p:spPr>
      </p:pic>
      <p:grpSp>
        <p:nvGrpSpPr>
          <p:cNvPr id="39938" name="Group 2"/>
          <p:cNvGrpSpPr>
            <a:grpSpLocks/>
          </p:cNvGrpSpPr>
          <p:nvPr/>
        </p:nvGrpSpPr>
        <p:grpSpPr bwMode="auto">
          <a:xfrm>
            <a:off x="1476375" y="2106613"/>
            <a:ext cx="7667625" cy="4760912"/>
            <a:chOff x="1020" y="1635"/>
            <a:chExt cx="4740" cy="2690"/>
          </a:xfrm>
        </p:grpSpPr>
        <p:sp>
          <p:nvSpPr>
            <p:cNvPr id="39946" name="AutoShape 3"/>
            <p:cNvSpPr>
              <a:spLocks noChangeArrowheads="1"/>
            </p:cNvSpPr>
            <p:nvPr/>
          </p:nvSpPr>
          <p:spPr bwMode="auto">
            <a:xfrm>
              <a:off x="1020" y="1635"/>
              <a:ext cx="4740" cy="2685"/>
            </a:xfrm>
            <a:prstGeom prst="wedgeRoundRectCallout">
              <a:avLst>
                <a:gd name="adj1" fmla="val -58310"/>
                <a:gd name="adj2" fmla="val -11227"/>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39947" name="Text Box 4"/>
            <p:cNvSpPr txBox="1">
              <a:spLocks noChangeArrowheads="1"/>
            </p:cNvSpPr>
            <p:nvPr/>
          </p:nvSpPr>
          <p:spPr bwMode="auto">
            <a:xfrm>
              <a:off x="1242" y="1894"/>
              <a:ext cx="4450" cy="2431"/>
            </a:xfrm>
            <a:prstGeom prst="rect">
              <a:avLst/>
            </a:prstGeom>
            <a:noFill/>
            <a:ln w="9525">
              <a:noFill/>
              <a:miter lim="800000"/>
              <a:headEnd/>
              <a:tailEnd/>
            </a:ln>
          </p:spPr>
          <p:txBody>
            <a:bodyPr>
              <a:spAutoFit/>
            </a:bodyPr>
            <a:lstStyle/>
            <a:p>
              <a:pPr>
                <a:lnSpc>
                  <a:spcPct val="90000"/>
                </a:lnSpc>
                <a:spcBef>
                  <a:spcPct val="30000"/>
                </a:spcBef>
              </a:pPr>
              <a:r>
                <a:rPr lang="en-US" sz="2400" b="1">
                  <a:latin typeface="Arial Narrow" pitchFamily="34" charset="0"/>
                </a:rPr>
                <a:t>Առանձնացվում է դասավանդման մոտեցումների երկու տեսակ.</a:t>
              </a:r>
              <a:endParaRPr lang="fr-FR" sz="2400" b="1">
                <a:latin typeface="Arial Narrow" pitchFamily="34" charset="0"/>
              </a:endParaRPr>
            </a:p>
            <a:p>
              <a:pPr>
                <a:lnSpc>
                  <a:spcPct val="90000"/>
                </a:lnSpc>
                <a:spcBef>
                  <a:spcPct val="30000"/>
                </a:spcBef>
                <a:buFontTx/>
                <a:buChar char="•"/>
              </a:pPr>
              <a:r>
                <a:rPr lang="fr-FR" sz="2400" b="1">
                  <a:latin typeface="Arial Narrow" pitchFamily="34" charset="0"/>
                </a:rPr>
                <a:t> </a:t>
              </a:r>
              <a:r>
                <a:rPr lang="en-US" sz="2400" b="1" i="1">
                  <a:solidFill>
                    <a:srgbClr val="000099"/>
                  </a:solidFill>
                  <a:latin typeface="Arial Narrow" pitchFamily="34" charset="0"/>
                </a:rPr>
                <a:t>Լեզուների և մշակույթների հանդեպ բազմակողմանի մոտեցումներ.</a:t>
              </a:r>
              <a:r>
                <a:rPr lang="en-US" sz="2400" b="1">
                  <a:solidFill>
                    <a:srgbClr val="000099"/>
                  </a:solidFill>
                  <a:latin typeface="Arial Narrow" pitchFamily="34" charset="0"/>
                </a:rPr>
                <a:t> </a:t>
              </a:r>
              <a:r>
                <a:rPr lang="en-US" sz="2400" b="1">
                  <a:latin typeface="Arial Narrow" pitchFamily="34" charset="0"/>
                </a:rPr>
                <a:t>սա վերաբերում է դիդակտիկ մոտեցումների միջոցով ուսուցման/ուսումնառության գործընթացներին, որոնք ներառում են մի շարք (մեկից ավելի) տարբեր լեզուներ կամ մշակույթներ:</a:t>
              </a:r>
              <a:endParaRPr lang="fr-FR" sz="2400" b="1">
                <a:latin typeface="Arial Narrow" pitchFamily="34" charset="0"/>
              </a:endParaRPr>
            </a:p>
            <a:p>
              <a:pPr>
                <a:lnSpc>
                  <a:spcPct val="90000"/>
                </a:lnSpc>
                <a:spcBef>
                  <a:spcPct val="30000"/>
                </a:spcBef>
                <a:buFontTx/>
                <a:buChar char="•"/>
              </a:pPr>
              <a:r>
                <a:rPr lang="fr-FR" sz="2400" b="1">
                  <a:latin typeface="Arial Narrow" pitchFamily="34" charset="0"/>
                </a:rPr>
                <a:t> </a:t>
              </a:r>
              <a:r>
                <a:rPr lang="en-US" sz="2400" b="1">
                  <a:latin typeface="Arial Narrow" pitchFamily="34" charset="0"/>
                </a:rPr>
                <a:t>Մոտեցումներ, որոնց կարելի է անվանել  </a:t>
              </a:r>
              <a:r>
                <a:rPr lang="en-US" sz="2400" b="1" i="1">
                  <a:solidFill>
                    <a:srgbClr val="000099"/>
                  </a:solidFill>
                  <a:latin typeface="Arial Narrow" pitchFamily="34" charset="0"/>
                </a:rPr>
                <a:t>«եզակի»</a:t>
              </a:r>
              <a:r>
                <a:rPr lang="hy-AM" sz="2400" b="1" i="1">
                  <a:solidFill>
                    <a:srgbClr val="000099"/>
                  </a:solidFill>
                  <a:latin typeface="Arial Narrow" pitchFamily="34" charset="0"/>
                </a:rPr>
                <a:t>՝</a:t>
              </a:r>
              <a:r>
                <a:rPr lang="en-US" sz="2400" b="1">
                  <a:latin typeface="Arial Narrow" pitchFamily="34" charset="0"/>
                </a:rPr>
                <a:t> հաշվի է առնվում միայն մեկ լեզու կամ կոնկրետ մշակույթ, որը դիտարկվում է </a:t>
              </a:r>
              <a:r>
                <a:rPr lang="hy-AM" sz="2400" b="1">
                  <a:latin typeface="Arial Narrow" pitchFamily="34" charset="0"/>
                </a:rPr>
                <a:t> </a:t>
              </a:r>
              <a:r>
                <a:rPr lang="en-US" sz="2400" b="1">
                  <a:latin typeface="Arial Narrow" pitchFamily="34" charset="0"/>
                </a:rPr>
                <a:t>մյուսներից առանձին:</a:t>
              </a:r>
              <a:endParaRPr lang="fr-FR" sz="2400" b="1">
                <a:latin typeface="Arial Narrow" pitchFamily="34" charset="0"/>
              </a:endParaRPr>
            </a:p>
          </p:txBody>
        </p:sp>
      </p:grpSp>
      <p:grpSp>
        <p:nvGrpSpPr>
          <p:cNvPr id="3" name="Group 6"/>
          <p:cNvGrpSpPr>
            <a:grpSpLocks/>
          </p:cNvGrpSpPr>
          <p:nvPr/>
        </p:nvGrpSpPr>
        <p:grpSpPr bwMode="auto">
          <a:xfrm>
            <a:off x="3635375" y="-26988"/>
            <a:ext cx="5508625" cy="2671763"/>
            <a:chOff x="2381" y="164"/>
            <a:chExt cx="3241" cy="1683"/>
          </a:xfrm>
        </p:grpSpPr>
        <p:pic>
          <p:nvPicPr>
            <p:cNvPr id="39944" name="Picture 7"/>
            <p:cNvPicPr>
              <a:picLocks noChangeAspect="1" noChangeArrowheads="1"/>
            </p:cNvPicPr>
            <p:nvPr/>
          </p:nvPicPr>
          <p:blipFill>
            <a:blip r:embed="rId4"/>
            <a:srcRect/>
            <a:stretch>
              <a:fillRect/>
            </a:stretch>
          </p:blipFill>
          <p:spPr bwMode="auto">
            <a:xfrm>
              <a:off x="4967" y="300"/>
              <a:ext cx="655" cy="1547"/>
            </a:xfrm>
            <a:prstGeom prst="rect">
              <a:avLst/>
            </a:prstGeom>
            <a:noFill/>
            <a:ln w="9525">
              <a:noFill/>
              <a:round/>
              <a:headEnd/>
              <a:tailEnd/>
            </a:ln>
          </p:spPr>
        </p:pic>
        <p:sp>
          <p:nvSpPr>
            <p:cNvPr id="39945" name="AutoShape 8"/>
            <p:cNvSpPr>
              <a:spLocks noChangeArrowheads="1"/>
            </p:cNvSpPr>
            <p:nvPr/>
          </p:nvSpPr>
          <p:spPr bwMode="auto">
            <a:xfrm>
              <a:off x="2381" y="164"/>
              <a:ext cx="2359" cy="1480"/>
            </a:xfrm>
            <a:prstGeom prst="wedgeEllipseCallout">
              <a:avLst>
                <a:gd name="adj1" fmla="val 71069"/>
                <a:gd name="adj2" fmla="val -3852"/>
              </a:avLst>
            </a:prstGeom>
            <a:solidFill>
              <a:schemeClr val="accent1"/>
            </a:solidFill>
            <a:ln w="9525">
              <a:solidFill>
                <a:schemeClr val="tx1"/>
              </a:solidFill>
              <a:miter lim="800000"/>
              <a:headEnd/>
              <a:tailEnd/>
            </a:ln>
          </p:spPr>
          <p:txBody>
            <a:bodyPr/>
            <a:lstStyle/>
            <a:p>
              <a:pPr algn="ctr" eaLnBrk="0" hangingPunct="0"/>
              <a:r>
                <a:rPr lang="en-US" sz="2400" b="1"/>
                <a:t>Ո՞ր մոտեցումներն են թույլ տալիս </a:t>
              </a:r>
              <a:r>
                <a:rPr lang="en-US" sz="2400" b="1">
                  <a:solidFill>
                    <a:srgbClr val="000099"/>
                  </a:solidFill>
                </a:rPr>
                <a:t>կապակցել տարբեր լեզուներ:</a:t>
              </a:r>
              <a:endParaRPr lang="fr-FR" sz="2400" b="1">
                <a:solidFill>
                  <a:srgbClr val="000099"/>
                </a:solidFill>
              </a:endParaRPr>
            </a:p>
          </p:txBody>
        </p:sp>
      </p:grpSp>
      <p:grpSp>
        <p:nvGrpSpPr>
          <p:cNvPr id="4" name="Group 9"/>
          <p:cNvGrpSpPr>
            <a:grpSpLocks/>
          </p:cNvGrpSpPr>
          <p:nvPr/>
        </p:nvGrpSpPr>
        <p:grpSpPr bwMode="auto">
          <a:xfrm>
            <a:off x="0" y="0"/>
            <a:ext cx="2627313" cy="2565400"/>
            <a:chOff x="0" y="0"/>
            <a:chExt cx="1792" cy="1766"/>
          </a:xfrm>
        </p:grpSpPr>
        <p:pic>
          <p:nvPicPr>
            <p:cNvPr id="39942" name="Picture 10" descr="ANd9GcTxBLaXHD7kjlP4ZS_Dgj9hLlpMw2kPyJLConTO3p8qYh_VMsC7ww"/>
            <p:cNvPicPr>
              <a:picLocks noChangeAspect="1" noChangeArrowheads="1"/>
            </p:cNvPicPr>
            <p:nvPr/>
          </p:nvPicPr>
          <p:blipFill>
            <a:blip r:embed="rId5"/>
            <a:srcRect/>
            <a:stretch>
              <a:fillRect/>
            </a:stretch>
          </p:blipFill>
          <p:spPr bwMode="auto">
            <a:xfrm>
              <a:off x="0" y="935"/>
              <a:ext cx="1292" cy="831"/>
            </a:xfrm>
            <a:prstGeom prst="rect">
              <a:avLst/>
            </a:prstGeom>
            <a:noFill/>
            <a:ln w="9525">
              <a:noFill/>
              <a:miter lim="800000"/>
              <a:headEnd/>
              <a:tailEnd/>
            </a:ln>
          </p:spPr>
        </p:pic>
        <p:sp>
          <p:nvSpPr>
            <p:cNvPr id="39943" name="AutoShape 11"/>
            <p:cNvSpPr>
              <a:spLocks noChangeArrowheads="1"/>
            </p:cNvSpPr>
            <p:nvPr/>
          </p:nvSpPr>
          <p:spPr bwMode="auto">
            <a:xfrm>
              <a:off x="0" y="0"/>
              <a:ext cx="1792" cy="680"/>
            </a:xfrm>
            <a:prstGeom prst="cloudCallout">
              <a:avLst>
                <a:gd name="adj1" fmla="val 4574"/>
                <a:gd name="adj2" fmla="val 91176"/>
              </a:avLst>
            </a:prstGeom>
            <a:solidFill>
              <a:srgbClr val="FDDFCE"/>
            </a:solidFill>
            <a:ln w="9525">
              <a:solidFill>
                <a:schemeClr val="tx1"/>
              </a:solidFill>
              <a:round/>
              <a:headEnd/>
              <a:tailEnd/>
            </a:ln>
          </p:spPr>
          <p:txBody>
            <a:bodyPr/>
            <a:lstStyle/>
            <a:p>
              <a:pPr algn="ctr" eaLnBrk="0" hangingPunct="0"/>
              <a:r>
                <a:rPr lang="fr-FR" sz="2400" b="1"/>
                <a:t>??</a:t>
              </a:r>
            </a:p>
          </p:txBody>
        </p:sp>
      </p:grpSp>
      <p:sp>
        <p:nvSpPr>
          <p:cNvPr id="39941"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267E3F7-B04F-4F90-A7C3-ECA8D7F40D18}" type="slidenum">
              <a:rPr lang="fr-FR" sz="2400" b="1">
                <a:solidFill>
                  <a:schemeClr val="accent2"/>
                </a:solidFill>
              </a:rPr>
              <a:pPr algn="ctr" eaLnBrk="0" hangingPunct="0">
                <a:spcBef>
                  <a:spcPct val="50000"/>
                </a:spcBef>
              </a:pPr>
              <a:t>14</a:t>
            </a:fld>
            <a:endParaRPr lang="fr-FR" sz="2400" b="1">
              <a:solidFill>
                <a:schemeClr val="accent2"/>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9"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AN00790_"/>
          <p:cNvPicPr>
            <a:picLocks noChangeAspect="1" noChangeArrowheads="1"/>
          </p:cNvPicPr>
          <p:nvPr/>
        </p:nvPicPr>
        <p:blipFill>
          <a:blip r:embed="rId3"/>
          <a:srcRect/>
          <a:stretch>
            <a:fillRect/>
          </a:stretch>
        </p:blipFill>
        <p:spPr bwMode="auto">
          <a:xfrm>
            <a:off x="0" y="3573463"/>
            <a:ext cx="1647825" cy="1735137"/>
          </a:xfrm>
          <a:prstGeom prst="rect">
            <a:avLst/>
          </a:prstGeom>
          <a:noFill/>
          <a:ln w="9525">
            <a:noFill/>
            <a:miter lim="800000"/>
            <a:headEnd/>
            <a:tailEnd/>
          </a:ln>
        </p:spPr>
      </p:pic>
      <p:grpSp>
        <p:nvGrpSpPr>
          <p:cNvPr id="41986" name="Group 10"/>
          <p:cNvGrpSpPr>
            <a:grpSpLocks/>
          </p:cNvGrpSpPr>
          <p:nvPr/>
        </p:nvGrpSpPr>
        <p:grpSpPr bwMode="auto">
          <a:xfrm>
            <a:off x="1476375" y="2106613"/>
            <a:ext cx="7667625" cy="4751387"/>
            <a:chOff x="1020" y="1635"/>
            <a:chExt cx="4740" cy="2685"/>
          </a:xfrm>
        </p:grpSpPr>
        <p:sp>
          <p:nvSpPr>
            <p:cNvPr id="41991" name="AutoShape 11"/>
            <p:cNvSpPr>
              <a:spLocks noChangeArrowheads="1"/>
            </p:cNvSpPr>
            <p:nvPr/>
          </p:nvSpPr>
          <p:spPr bwMode="auto">
            <a:xfrm>
              <a:off x="1020" y="1635"/>
              <a:ext cx="4740" cy="2685"/>
            </a:xfrm>
            <a:prstGeom prst="wedgeRoundRectCallout">
              <a:avLst>
                <a:gd name="adj1" fmla="val -58310"/>
                <a:gd name="adj2" fmla="val -11227"/>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41992" name="Text Box 12"/>
            <p:cNvSpPr txBox="1">
              <a:spLocks noChangeArrowheads="1"/>
            </p:cNvSpPr>
            <p:nvPr/>
          </p:nvSpPr>
          <p:spPr bwMode="auto">
            <a:xfrm>
              <a:off x="1246" y="1777"/>
              <a:ext cx="4446" cy="2404"/>
            </a:xfrm>
            <a:prstGeom prst="rect">
              <a:avLst/>
            </a:prstGeom>
            <a:noFill/>
            <a:ln w="9525">
              <a:noFill/>
              <a:miter lim="800000"/>
              <a:headEnd/>
              <a:tailEnd/>
            </a:ln>
          </p:spPr>
          <p:txBody>
            <a:bodyPr>
              <a:spAutoFit/>
            </a:bodyPr>
            <a:lstStyle/>
            <a:p>
              <a:pPr>
                <a:lnSpc>
                  <a:spcPct val="90000"/>
                </a:lnSpc>
                <a:spcBef>
                  <a:spcPct val="30000"/>
                </a:spcBef>
              </a:pPr>
              <a:r>
                <a:rPr lang="en-US" sz="2400" b="1">
                  <a:latin typeface="Arial Narrow" pitchFamily="34" charset="0"/>
                </a:rPr>
                <a:t>Առանձնացվում է դասավանդման մոտեցումների երկու տեսակ.</a:t>
              </a:r>
              <a:endParaRPr lang="fr-FR" sz="2400" b="1">
                <a:latin typeface="Arial Narrow" pitchFamily="34" charset="0"/>
              </a:endParaRPr>
            </a:p>
            <a:p>
              <a:pPr>
                <a:lnSpc>
                  <a:spcPct val="90000"/>
                </a:lnSpc>
                <a:spcBef>
                  <a:spcPct val="30000"/>
                </a:spcBef>
                <a:buFontTx/>
                <a:buChar char="•"/>
              </a:pPr>
              <a:r>
                <a:rPr lang="fr-FR" sz="2400" b="1">
                  <a:latin typeface="Arial Narrow" pitchFamily="34" charset="0"/>
                </a:rPr>
                <a:t> </a:t>
              </a:r>
              <a:r>
                <a:rPr lang="en-US" sz="2400" b="1" i="1">
                  <a:solidFill>
                    <a:srgbClr val="000099"/>
                  </a:solidFill>
                  <a:latin typeface="Arial Narrow" pitchFamily="34" charset="0"/>
                </a:rPr>
                <a:t>Լեզուների և մշակույթների հանդեպ բազմակողմանի մոտեցումներ.</a:t>
              </a:r>
              <a:r>
                <a:rPr lang="en-US" sz="2400" b="1">
                  <a:solidFill>
                    <a:srgbClr val="000099"/>
                  </a:solidFill>
                  <a:latin typeface="Arial Narrow" pitchFamily="34" charset="0"/>
                </a:rPr>
                <a:t> </a:t>
              </a:r>
              <a:r>
                <a:rPr lang="en-US" sz="2400" b="1">
                  <a:latin typeface="Arial Narrow" pitchFamily="34" charset="0"/>
                </a:rPr>
                <a:t>սա վերաբերում է դիդակտիկ մոտեցումների միջոցով ուսուցման/ուսումնառության գործընթացներին, որոնք ներառում են մի շարք (մեկից ավելի) տարբեր լեզուներ կամ մշակույթներ:</a:t>
              </a:r>
              <a:endParaRPr lang="fr-FR" sz="2400" b="1">
                <a:latin typeface="Arial Narrow" pitchFamily="34" charset="0"/>
              </a:endParaRPr>
            </a:p>
            <a:p>
              <a:pPr>
                <a:lnSpc>
                  <a:spcPct val="90000"/>
                </a:lnSpc>
                <a:spcBef>
                  <a:spcPct val="30000"/>
                </a:spcBef>
                <a:buFontTx/>
                <a:buChar char="•"/>
              </a:pPr>
              <a:r>
                <a:rPr lang="fr-FR" sz="2400" b="1">
                  <a:latin typeface="Arial Narrow" pitchFamily="34" charset="0"/>
                </a:rPr>
                <a:t> </a:t>
              </a:r>
              <a:r>
                <a:rPr lang="en-US" sz="2400" b="1">
                  <a:latin typeface="Arial Narrow" pitchFamily="34" charset="0"/>
                </a:rPr>
                <a:t>Մոտեցումներ, որոնց կարելի է անվանել  </a:t>
              </a:r>
              <a:r>
                <a:rPr lang="en-US" sz="2400" b="1" i="1">
                  <a:solidFill>
                    <a:srgbClr val="000099"/>
                  </a:solidFill>
                  <a:latin typeface="Arial Narrow" pitchFamily="34" charset="0"/>
                </a:rPr>
                <a:t>«եզակի»՝</a:t>
              </a:r>
              <a:r>
                <a:rPr lang="en-US" sz="2400" b="1">
                  <a:latin typeface="Arial Narrow" pitchFamily="34" charset="0"/>
                </a:rPr>
                <a:t> հաշվի է առնվում միայն մեկ լեզու կամ կոնկրետ մշակույթ, որը դիտարկվում է մյուսներից առանձին:</a:t>
              </a:r>
              <a:endParaRPr lang="fr-FR" sz="2400" b="1">
                <a:latin typeface="Arial Narrow" pitchFamily="34" charset="0"/>
              </a:endParaRPr>
            </a:p>
          </p:txBody>
        </p:sp>
      </p:grpSp>
      <p:pic>
        <p:nvPicPr>
          <p:cNvPr id="41987" name="Picture 6" descr="ANd9GcTxBLaXHD7kjlP4ZS_Dgj9hLlpMw2kPyJLConTO3p8qYh_VMsC7ww"/>
          <p:cNvPicPr>
            <a:picLocks noChangeAspect="1" noChangeArrowheads="1"/>
          </p:cNvPicPr>
          <p:nvPr/>
        </p:nvPicPr>
        <p:blipFill>
          <a:blip r:embed="rId4"/>
          <a:srcRect/>
          <a:stretch>
            <a:fillRect/>
          </a:stretch>
        </p:blipFill>
        <p:spPr bwMode="auto">
          <a:xfrm>
            <a:off x="0" y="1484313"/>
            <a:ext cx="2051050" cy="1319212"/>
          </a:xfrm>
          <a:prstGeom prst="rect">
            <a:avLst/>
          </a:prstGeom>
          <a:noFill/>
          <a:ln w="9525">
            <a:noFill/>
            <a:miter lim="800000"/>
            <a:headEnd/>
            <a:tailEnd/>
          </a:ln>
        </p:spPr>
      </p:pic>
      <p:sp>
        <p:nvSpPr>
          <p:cNvPr id="41988" name="AutoShape 8"/>
          <p:cNvSpPr>
            <a:spLocks noChangeArrowheads="1"/>
          </p:cNvSpPr>
          <p:nvPr/>
        </p:nvSpPr>
        <p:spPr bwMode="auto">
          <a:xfrm>
            <a:off x="0" y="0"/>
            <a:ext cx="4140200" cy="1125538"/>
          </a:xfrm>
          <a:prstGeom prst="wedgeEllipseCallout">
            <a:avLst>
              <a:gd name="adj1" fmla="val -16870"/>
              <a:gd name="adj2" fmla="val 98662"/>
            </a:avLst>
          </a:prstGeom>
          <a:solidFill>
            <a:srgbClr val="FDDFCE"/>
          </a:solidFill>
          <a:ln w="9525">
            <a:solidFill>
              <a:schemeClr val="tx1"/>
            </a:solidFill>
            <a:miter lim="800000"/>
            <a:headEnd/>
            <a:tailEnd/>
          </a:ln>
        </p:spPr>
        <p:txBody>
          <a:bodyPr/>
          <a:lstStyle/>
          <a:p>
            <a:pPr algn="ctr" eaLnBrk="0" hangingPunct="0"/>
            <a:r>
              <a:rPr lang="fr-FR" sz="2400" b="1"/>
              <a:t>...բազմակողմանի մոտեցումնե՞րը:</a:t>
            </a:r>
          </a:p>
        </p:txBody>
      </p:sp>
      <p:sp>
        <p:nvSpPr>
          <p:cNvPr id="104475" name="AutoShape 27"/>
          <p:cNvSpPr>
            <a:spLocks noChangeArrowheads="1"/>
          </p:cNvSpPr>
          <p:nvPr/>
        </p:nvSpPr>
        <p:spPr bwMode="auto">
          <a:xfrm>
            <a:off x="3492500" y="0"/>
            <a:ext cx="5651500" cy="3141663"/>
          </a:xfrm>
          <a:prstGeom prst="wedgeRoundRectCallout">
            <a:avLst>
              <a:gd name="adj1" fmla="val -57417"/>
              <a:gd name="adj2" fmla="val -13417"/>
              <a:gd name="adj3" fmla="val 16667"/>
            </a:avLst>
          </a:prstGeom>
          <a:solidFill>
            <a:srgbClr val="FFCCFF"/>
          </a:solidFill>
          <a:ln w="9525">
            <a:solidFill>
              <a:schemeClr val="tx1"/>
            </a:solidFill>
            <a:miter lim="800000"/>
            <a:headEnd/>
            <a:tailEnd/>
          </a:ln>
        </p:spPr>
        <p:txBody>
          <a:bodyPr/>
          <a:lstStyle/>
          <a:p>
            <a:pPr eaLnBrk="0" hangingPunct="0"/>
            <a:r>
              <a:rPr lang="en-US" sz="2400" b="1">
                <a:latin typeface="Arial Narrow" pitchFamily="34" charset="0"/>
              </a:rPr>
              <a:t>Իհարկե </a:t>
            </a:r>
            <a:r>
              <a:rPr lang="en-US" sz="2400" b="1" i="1">
                <a:solidFill>
                  <a:srgbClr val="000099"/>
                </a:solidFill>
                <a:latin typeface="Arial Narrow" pitchFamily="34" charset="0"/>
              </a:rPr>
              <a:t>բազմակողմանի մոտեցումները:</a:t>
            </a:r>
            <a:r>
              <a:rPr lang="en-US" sz="2400" b="1">
                <a:latin typeface="Arial Narrow" pitchFamily="34" charset="0"/>
              </a:rPr>
              <a:t> </a:t>
            </a:r>
          </a:p>
          <a:p>
            <a:pPr eaLnBrk="0" hangingPunct="0"/>
            <a:r>
              <a:rPr lang="en-US" sz="2400" b="1">
                <a:latin typeface="Arial Narrow" pitchFamily="34" charset="0"/>
              </a:rPr>
              <a:t>Ինչպե՞ս կարող եք օգնել ուսումնառողներին միմյանց կապել լեզուները, եթե դասարանային պարապմունքների ժամանակ չեք առնչվում մեկից ավելի լեզուների հետ:</a:t>
            </a:r>
            <a:endParaRPr lang="fr-FR" sz="2400" b="1">
              <a:latin typeface="Arial Narrow" pitchFamily="34" charset="0"/>
            </a:endParaRPr>
          </a:p>
        </p:txBody>
      </p:sp>
      <p:sp>
        <p:nvSpPr>
          <p:cNvPr id="41990"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EE6ADC05-E929-4236-82CB-44F0D484D25C}" type="slidenum">
              <a:rPr lang="fr-FR" sz="2400" b="1">
                <a:solidFill>
                  <a:schemeClr val="accent2"/>
                </a:solidFill>
              </a:rPr>
              <a:pPr algn="ctr" eaLnBrk="0" hangingPunct="0">
                <a:spcBef>
                  <a:spcPct val="50000"/>
                </a:spcBef>
              </a:pPr>
              <a:t>15</a:t>
            </a:fld>
            <a:endParaRPr lang="fr-FR" sz="2400" b="1">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104475"/>
                                        </p:tgtEl>
                                        <p:attrNameLst>
                                          <p:attrName>style.visibility</p:attrName>
                                        </p:attrNameLst>
                                      </p:cBhvr>
                                      <p:to>
                                        <p:strVal val="visible"/>
                                      </p:to>
                                    </p:set>
                                    <p:animEffect transition="in" filter="wipe(left)">
                                      <p:cBhvr>
                                        <p:cTn id="7"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AN00790_"/>
          <p:cNvPicPr>
            <a:picLocks noChangeAspect="1" noChangeArrowheads="1"/>
          </p:cNvPicPr>
          <p:nvPr/>
        </p:nvPicPr>
        <p:blipFill>
          <a:blip r:embed="rId3"/>
          <a:srcRect/>
          <a:stretch>
            <a:fillRect/>
          </a:stretch>
        </p:blipFill>
        <p:spPr bwMode="auto">
          <a:xfrm>
            <a:off x="0" y="3573463"/>
            <a:ext cx="1647825" cy="1735137"/>
          </a:xfrm>
          <a:prstGeom prst="rect">
            <a:avLst/>
          </a:prstGeom>
          <a:noFill/>
        </p:spPr>
      </p:pic>
      <p:grpSp>
        <p:nvGrpSpPr>
          <p:cNvPr id="129027" name="Group 3"/>
          <p:cNvGrpSpPr>
            <a:grpSpLocks/>
          </p:cNvGrpSpPr>
          <p:nvPr/>
        </p:nvGrpSpPr>
        <p:grpSpPr bwMode="auto">
          <a:xfrm>
            <a:off x="1476375" y="2106613"/>
            <a:ext cx="7667625" cy="4751387"/>
            <a:chOff x="1020" y="1635"/>
            <a:chExt cx="4740" cy="2685"/>
          </a:xfrm>
        </p:grpSpPr>
        <p:sp>
          <p:nvSpPr>
            <p:cNvPr id="129028" name="AutoShape 4"/>
            <p:cNvSpPr>
              <a:spLocks noChangeArrowheads="1"/>
            </p:cNvSpPr>
            <p:nvPr/>
          </p:nvSpPr>
          <p:spPr bwMode="auto">
            <a:xfrm>
              <a:off x="1020" y="1635"/>
              <a:ext cx="4740" cy="2685"/>
            </a:xfrm>
            <a:prstGeom prst="wedgeRoundRectCallout">
              <a:avLst>
                <a:gd name="adj1" fmla="val -58310"/>
                <a:gd name="adj2" fmla="val -11227"/>
                <a:gd name="adj3" fmla="val 16667"/>
              </a:avLst>
            </a:prstGeom>
            <a:solidFill>
              <a:srgbClr val="FFFFCC"/>
            </a:solidFill>
            <a:ln w="9525">
              <a:solidFill>
                <a:schemeClr val="tx1"/>
              </a:solidFill>
              <a:miter lim="800000"/>
              <a:headEnd/>
              <a:tailEnd/>
            </a:ln>
            <a:effectLst/>
          </p:spPr>
          <p:txBody>
            <a:bodyPr/>
            <a:lstStyle/>
            <a:p>
              <a:pPr algn="ctr"/>
              <a:endParaRPr lang="en-GB" sz="2400">
                <a:latin typeface="Times New Roman" pitchFamily="18" charset="0"/>
              </a:endParaRPr>
            </a:p>
          </p:txBody>
        </p:sp>
        <p:sp>
          <p:nvSpPr>
            <p:cNvPr id="129029" name="Text Box 5"/>
            <p:cNvSpPr txBox="1">
              <a:spLocks noChangeArrowheads="1"/>
            </p:cNvSpPr>
            <p:nvPr/>
          </p:nvSpPr>
          <p:spPr bwMode="auto">
            <a:xfrm>
              <a:off x="1246" y="1777"/>
              <a:ext cx="4446" cy="2404"/>
            </a:xfrm>
            <a:prstGeom prst="rect">
              <a:avLst/>
            </a:prstGeom>
            <a:noFill/>
            <a:ln w="9525">
              <a:noFill/>
              <a:miter lim="800000"/>
              <a:headEnd/>
              <a:tailEnd/>
            </a:ln>
            <a:effectLst/>
          </p:spPr>
          <p:txBody>
            <a:bodyPr>
              <a:spAutoFit/>
            </a:bodyPr>
            <a:lstStyle/>
            <a:p>
              <a:pPr>
                <a:lnSpc>
                  <a:spcPct val="90000"/>
                </a:lnSpc>
                <a:spcBef>
                  <a:spcPct val="30000"/>
                </a:spcBef>
              </a:pPr>
              <a:r>
                <a:rPr lang="en-US" sz="2400" b="1">
                  <a:latin typeface="Arial Narrow" pitchFamily="34" charset="0"/>
                </a:rPr>
                <a:t>Առանձնացվում է դասավանդման մոտեցումների երկու տեսակ.</a:t>
              </a:r>
              <a:endParaRPr lang="fr-FR" sz="2400" b="1">
                <a:latin typeface="Arial Narrow" pitchFamily="34" charset="0"/>
              </a:endParaRPr>
            </a:p>
            <a:p>
              <a:pPr>
                <a:lnSpc>
                  <a:spcPct val="90000"/>
                </a:lnSpc>
                <a:spcBef>
                  <a:spcPct val="30000"/>
                </a:spcBef>
                <a:buFontTx/>
                <a:buChar char="•"/>
              </a:pPr>
              <a:r>
                <a:rPr lang="fr-FR" sz="2400" b="1">
                  <a:latin typeface="Arial Narrow" pitchFamily="34" charset="0"/>
                </a:rPr>
                <a:t> </a:t>
              </a:r>
              <a:r>
                <a:rPr lang="en-US" sz="2400" b="1" i="1">
                  <a:solidFill>
                    <a:srgbClr val="000099"/>
                  </a:solidFill>
                  <a:latin typeface="Arial Narrow" pitchFamily="34" charset="0"/>
                </a:rPr>
                <a:t>Լեզուների և մշակույթների հանդեպ բազմակողմանի մոտեցումներ.</a:t>
              </a:r>
              <a:r>
                <a:rPr lang="en-US" sz="2400" b="1">
                  <a:solidFill>
                    <a:srgbClr val="000099"/>
                  </a:solidFill>
                  <a:latin typeface="Arial Narrow" pitchFamily="34" charset="0"/>
                </a:rPr>
                <a:t> </a:t>
              </a:r>
              <a:r>
                <a:rPr lang="en-US" sz="2400" b="1">
                  <a:latin typeface="Arial Narrow" pitchFamily="34" charset="0"/>
                </a:rPr>
                <a:t>սա վերաբերում է դիդակտիկ մոտեցումների միջոցով ուսուցման/ուսումնառության գործընթացներին, որոնք ներառում են մի շարք (մեկից ավելի) տարբեր լեզուներ կամ մշակույթներ:</a:t>
              </a:r>
              <a:endParaRPr lang="fr-FR" sz="2400" b="1">
                <a:latin typeface="Arial Narrow" pitchFamily="34" charset="0"/>
              </a:endParaRPr>
            </a:p>
            <a:p>
              <a:pPr>
                <a:lnSpc>
                  <a:spcPct val="90000"/>
                </a:lnSpc>
                <a:spcBef>
                  <a:spcPct val="30000"/>
                </a:spcBef>
                <a:buFontTx/>
                <a:buChar char="•"/>
              </a:pPr>
              <a:r>
                <a:rPr lang="fr-FR" sz="2400" b="1">
                  <a:latin typeface="Arial Narrow" pitchFamily="34" charset="0"/>
                </a:rPr>
                <a:t> </a:t>
              </a:r>
              <a:r>
                <a:rPr lang="en-US" sz="2400" b="1">
                  <a:latin typeface="Arial Narrow" pitchFamily="34" charset="0"/>
                </a:rPr>
                <a:t>Մոտեցումներ, որոնց կարելի է անվանել  </a:t>
              </a:r>
              <a:r>
                <a:rPr lang="en-US" sz="2400" b="1" i="1">
                  <a:solidFill>
                    <a:srgbClr val="000099"/>
                  </a:solidFill>
                  <a:latin typeface="Arial Narrow" pitchFamily="34" charset="0"/>
                </a:rPr>
                <a:t>«եզակի»՝</a:t>
              </a:r>
              <a:r>
                <a:rPr lang="en-US" sz="2400" b="1">
                  <a:latin typeface="Arial Narrow" pitchFamily="34" charset="0"/>
                </a:rPr>
                <a:t> հաշվի է առնվում միայն մեկ լեզու կամ կոնկրետ մշակույթ, որը դիտարկվում է մյուսներից առանձին:</a:t>
              </a:r>
              <a:endParaRPr lang="fr-FR" sz="2400" b="1">
                <a:latin typeface="Arial Narrow" pitchFamily="34" charset="0"/>
              </a:endParaRPr>
            </a:p>
          </p:txBody>
        </p:sp>
      </p:grpSp>
      <p:pic>
        <p:nvPicPr>
          <p:cNvPr id="129030" name="Picture 6" descr="ANd9GcTxBLaXHD7kjlP4ZS_Dgj9hLlpMw2kPyJLConTO3p8qYh_VMsC7ww"/>
          <p:cNvPicPr>
            <a:picLocks noChangeAspect="1" noChangeArrowheads="1"/>
          </p:cNvPicPr>
          <p:nvPr/>
        </p:nvPicPr>
        <p:blipFill>
          <a:blip r:embed="rId4"/>
          <a:srcRect/>
          <a:stretch>
            <a:fillRect/>
          </a:stretch>
        </p:blipFill>
        <p:spPr bwMode="auto">
          <a:xfrm>
            <a:off x="0" y="1484313"/>
            <a:ext cx="2051050" cy="1319212"/>
          </a:xfrm>
          <a:prstGeom prst="rect">
            <a:avLst/>
          </a:prstGeom>
          <a:noFill/>
        </p:spPr>
      </p:pic>
      <p:sp>
        <p:nvSpPr>
          <p:cNvPr id="102408" name="AutoShape 8"/>
          <p:cNvSpPr>
            <a:spLocks noChangeArrowheads="1"/>
          </p:cNvSpPr>
          <p:nvPr/>
        </p:nvSpPr>
        <p:spPr bwMode="auto">
          <a:xfrm>
            <a:off x="0" y="0"/>
            <a:ext cx="4140200" cy="1125538"/>
          </a:xfrm>
          <a:prstGeom prst="wedgeEllipseCallout">
            <a:avLst>
              <a:gd name="adj1" fmla="val -16870"/>
              <a:gd name="adj2" fmla="val 98662"/>
            </a:avLst>
          </a:prstGeom>
          <a:solidFill>
            <a:srgbClr val="FDDFCE"/>
          </a:solidFill>
          <a:ln w="9525">
            <a:solidFill>
              <a:schemeClr val="tx1"/>
            </a:solidFill>
            <a:miter lim="800000"/>
            <a:headEnd/>
            <a:tailEnd/>
          </a:ln>
          <a:effectLst/>
        </p:spPr>
        <p:txBody>
          <a:bodyPr/>
          <a:lstStyle/>
          <a:p>
            <a:pPr algn="ctr" eaLnBrk="0" hangingPunct="0"/>
            <a:r>
              <a:rPr lang="fr-FR" sz="2400" b="1"/>
              <a:t>...բազմակողմանի մոտեցումնե՞րը:</a:t>
            </a:r>
          </a:p>
        </p:txBody>
      </p:sp>
      <p:sp>
        <p:nvSpPr>
          <p:cNvPr id="104475" name="AutoShape 27"/>
          <p:cNvSpPr>
            <a:spLocks noChangeArrowheads="1"/>
          </p:cNvSpPr>
          <p:nvPr/>
        </p:nvSpPr>
        <p:spPr bwMode="auto">
          <a:xfrm>
            <a:off x="3492500" y="0"/>
            <a:ext cx="5651500" cy="3141663"/>
          </a:xfrm>
          <a:prstGeom prst="wedgeRoundRectCallout">
            <a:avLst>
              <a:gd name="adj1" fmla="val -57417"/>
              <a:gd name="adj2" fmla="val -13417"/>
              <a:gd name="adj3" fmla="val 16667"/>
            </a:avLst>
          </a:prstGeom>
          <a:solidFill>
            <a:srgbClr val="FFCCFF"/>
          </a:solidFill>
          <a:ln w="9525">
            <a:solidFill>
              <a:schemeClr val="tx1"/>
            </a:solidFill>
            <a:miter lim="800000"/>
            <a:headEnd/>
            <a:tailEnd/>
          </a:ln>
          <a:effectLst/>
        </p:spPr>
        <p:txBody>
          <a:bodyPr/>
          <a:lstStyle/>
          <a:p>
            <a:pPr eaLnBrk="0" hangingPunct="0"/>
            <a:r>
              <a:rPr lang="en-US" sz="2400" b="1">
                <a:latin typeface="Arial Narrow" pitchFamily="34" charset="0"/>
              </a:rPr>
              <a:t>Իհարկե </a:t>
            </a:r>
            <a:r>
              <a:rPr lang="en-US" sz="2400" b="1" i="1">
                <a:solidFill>
                  <a:srgbClr val="000099"/>
                </a:solidFill>
                <a:latin typeface="Arial Narrow" pitchFamily="34" charset="0"/>
              </a:rPr>
              <a:t>բազմակողմանի մոտեցումները:</a:t>
            </a:r>
            <a:r>
              <a:rPr lang="en-US" sz="2400" b="1">
                <a:latin typeface="Arial Narrow" pitchFamily="34" charset="0"/>
              </a:rPr>
              <a:t> </a:t>
            </a:r>
          </a:p>
          <a:p>
            <a:pPr eaLnBrk="0" hangingPunct="0"/>
            <a:r>
              <a:rPr lang="en-US" sz="2400" b="1">
                <a:latin typeface="Arial Narrow" pitchFamily="34" charset="0"/>
              </a:rPr>
              <a:t>Ինչպե՞ս կարող եք օգնել ուսումնառողներին միմյանց կապել լեզուները, եթե դասարանային պարապմունքների ժամանակ չեք առնչվում մեկից ավելի լեզուների հետ:</a:t>
            </a:r>
            <a:endParaRPr lang="fr-FR" sz="2400" b="1">
              <a:latin typeface="Arial Narrow" pitchFamily="34" charset="0"/>
            </a:endParaRPr>
          </a:p>
        </p:txBody>
      </p:sp>
      <p:sp>
        <p:nvSpPr>
          <p:cNvPr id="2" name="AutoShape 8"/>
          <p:cNvSpPr>
            <a:spLocks noChangeArrowheads="1"/>
          </p:cNvSpPr>
          <p:nvPr/>
        </p:nvSpPr>
        <p:spPr bwMode="auto">
          <a:xfrm>
            <a:off x="1258888" y="2636838"/>
            <a:ext cx="6481762" cy="4221162"/>
          </a:xfrm>
          <a:prstGeom prst="wedgeEllipseCallout">
            <a:avLst>
              <a:gd name="adj1" fmla="val -54333"/>
              <a:gd name="adj2" fmla="val -62111"/>
            </a:avLst>
          </a:prstGeom>
          <a:solidFill>
            <a:srgbClr val="FDDFCE"/>
          </a:solidFill>
          <a:ln w="9525">
            <a:solidFill>
              <a:schemeClr val="tx1"/>
            </a:solidFill>
            <a:miter lim="800000"/>
            <a:headEnd/>
            <a:tailEnd/>
          </a:ln>
          <a:effectLst/>
        </p:spPr>
        <p:txBody>
          <a:bodyPr/>
          <a:lstStyle/>
          <a:p>
            <a:pPr eaLnBrk="0" hangingPunct="0"/>
            <a:r>
              <a:rPr lang="en-US" sz="2400" b="1"/>
              <a:t>Լավ կլիներ, եթե ավելի շատ տեղեկանայինք բազմակողմանի մոտեցումների մասին: Դրանք շա՞տ են:</a:t>
            </a:r>
            <a:endParaRPr lang="fr-FR" sz="2400" b="1"/>
          </a:p>
        </p:txBody>
      </p:sp>
      <p:sp>
        <p:nvSpPr>
          <p:cNvPr id="129035" name="Text Box 11"/>
          <p:cNvSpPr txBox="1">
            <a:spLocks noChangeArrowheads="1"/>
          </p:cNvSpPr>
          <p:nvPr/>
        </p:nvSpPr>
        <p:spPr bwMode="auto">
          <a:xfrm>
            <a:off x="2197100" y="4756150"/>
            <a:ext cx="4679950" cy="1552575"/>
          </a:xfrm>
          <a:prstGeom prst="rect">
            <a:avLst/>
          </a:prstGeom>
          <a:noFill/>
          <a:ln w="9525">
            <a:noFill/>
            <a:miter lim="800000"/>
            <a:headEnd/>
            <a:tailEnd/>
          </a:ln>
          <a:effectLst/>
        </p:spPr>
        <p:txBody>
          <a:bodyPr>
            <a:spAutoFit/>
          </a:bodyPr>
          <a:lstStyle/>
          <a:p>
            <a:pPr eaLnBrk="0" hangingPunct="0">
              <a:spcBef>
                <a:spcPct val="50000"/>
              </a:spcBef>
            </a:pPr>
            <a:r>
              <a:rPr lang="en-US" sz="2400" b="1"/>
              <a:t>Ուրախ կլինեմ տեսնել այլ ստույգ օրինակներ, ինչպիսին է </a:t>
            </a:r>
            <a:r>
              <a:rPr lang="en-US" sz="2400" b="1" i="1">
                <a:solidFill>
                  <a:srgbClr val="000099"/>
                </a:solidFill>
              </a:rPr>
              <a:t>Լեզուները Եվրոպայում… և ամենուրեք</a:t>
            </a:r>
          </a:p>
        </p:txBody>
      </p:sp>
      <p:sp>
        <p:nvSpPr>
          <p:cNvPr id="3" name="AutoShape 8"/>
          <p:cNvSpPr>
            <a:spLocks noChangeArrowheads="1"/>
          </p:cNvSpPr>
          <p:nvPr/>
        </p:nvSpPr>
        <p:spPr bwMode="auto">
          <a:xfrm>
            <a:off x="1042988" y="0"/>
            <a:ext cx="7777162" cy="2205038"/>
          </a:xfrm>
          <a:prstGeom prst="wedgeEllipseCallout">
            <a:avLst>
              <a:gd name="adj1" fmla="val -58838"/>
              <a:gd name="adj2" fmla="val 20481"/>
            </a:avLst>
          </a:prstGeom>
          <a:solidFill>
            <a:srgbClr val="FDDFCE"/>
          </a:solidFill>
          <a:ln w="9525">
            <a:solidFill>
              <a:schemeClr val="tx1"/>
            </a:solidFill>
            <a:miter lim="800000"/>
            <a:headEnd/>
            <a:tailEnd/>
          </a:ln>
          <a:effectLst/>
        </p:spPr>
        <p:txBody>
          <a:bodyPr/>
          <a:lstStyle/>
          <a:p>
            <a:pPr eaLnBrk="0" hangingPunct="0"/>
            <a:r>
              <a:rPr lang="en-US" sz="2400" b="1"/>
              <a:t>Բացի այդ, սա հենց այն է, ինչը մենք փորձարկեցինք</a:t>
            </a:r>
            <a:r>
              <a:rPr lang="en-US" sz="2400" b="1" i="1">
                <a:solidFill>
                  <a:srgbClr val="000099"/>
                </a:solidFill>
              </a:rPr>
              <a:t> Լեզուները Եվրոպայում… և ամենուրեք </a:t>
            </a:r>
            <a:r>
              <a:rPr lang="en-US" sz="2400" b="1"/>
              <a:t>առաջադրանքի միջոցով:</a:t>
            </a:r>
            <a:endParaRPr lang="fr-FR" sz="2400" b="1"/>
          </a:p>
        </p:txBody>
      </p:sp>
      <p:sp>
        <p:nvSpPr>
          <p:cNvPr id="129037"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77D3164-253F-467C-957B-41FA791FED7B}" type="slidenum">
              <a:rPr lang="fr-FR" sz="2400" b="1">
                <a:solidFill>
                  <a:schemeClr val="accent2"/>
                </a:solidFill>
              </a:rPr>
              <a:pPr algn="ctr" eaLnBrk="0" hangingPunct="0">
                <a:spcBef>
                  <a:spcPct val="50000"/>
                </a:spcBef>
              </a:pPr>
              <a:t>16</a:t>
            </a:fld>
            <a:endParaRPr lang="fr-FR" sz="2400" b="1">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2500"/>
                                  </p:stCondLst>
                                  <p:childTnLst>
                                    <p:set>
                                      <p:cBhvr>
                                        <p:cTn id="15" dur="1" fill="hold">
                                          <p:stCondLst>
                                            <p:cond delay="0"/>
                                          </p:stCondLst>
                                        </p:cTn>
                                        <p:tgtEl>
                                          <p:spTgt spid="129035"/>
                                        </p:tgtEl>
                                        <p:attrNameLst>
                                          <p:attrName>style.visibility</p:attrName>
                                        </p:attrNameLst>
                                      </p:cBhvr>
                                      <p:to>
                                        <p:strVal val="visible"/>
                                      </p:to>
                                    </p:set>
                                    <p:animEffect transition="in" filter="wipe(up)">
                                      <p:cBhvr>
                                        <p:cTn id="16" dur="1000"/>
                                        <p:tgtEl>
                                          <p:spTgt spid="129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9035"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468313" y="1773238"/>
            <a:ext cx="8077200" cy="1339850"/>
          </a:xfrm>
          <a:prstGeom prst="rect">
            <a:avLst/>
          </a:prstGeom>
          <a:solidFill>
            <a:srgbClr val="F9FABE"/>
          </a:solidFill>
          <a:ln w="28440">
            <a:solidFill>
              <a:srgbClr val="000000"/>
            </a:solidFill>
            <a:miter lim="800000"/>
            <a:headEnd/>
            <a:tailEnd/>
          </a:ln>
        </p:spPr>
        <p:txBody>
          <a:bodyPr lIns="90000" tIns="46800" rIns="90000" bIns="46800">
            <a:spAutoFit/>
          </a:bodyP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Arial Unicode MS" pitchFamily="34" charset="-128"/>
              </a:rPr>
              <a:t>Լեզուների հանդեպ զգացողության  </a:t>
            </a:r>
            <a:r>
              <a:rPr lang="en-GB" sz="4000" b="1" i="1">
                <a:solidFill>
                  <a:srgbClr val="000000"/>
                </a:solidFill>
                <a:ea typeface="Arial Unicode MS" pitchFamily="34" charset="-128"/>
                <a:cs typeface="Arial Unicode MS" pitchFamily="34" charset="-128"/>
              </a:rPr>
              <a:t>«</a:t>
            </a:r>
            <a:r>
              <a:rPr lang="en-GB" sz="4000" b="1" i="1">
                <a:solidFill>
                  <a:srgbClr val="000000"/>
                </a:solidFill>
                <a:latin typeface="Arial Unicode MS" pitchFamily="34" charset="-128"/>
                <a:ea typeface="Arial Unicode MS" pitchFamily="34" charset="-128"/>
                <a:cs typeface="Arial Unicode MS" pitchFamily="34" charset="-128"/>
              </a:rPr>
              <a:t>արթնացում</a:t>
            </a:r>
            <a:r>
              <a:rPr lang="en-GB" sz="4000" b="1" i="1">
                <a:solidFill>
                  <a:srgbClr val="000000"/>
                </a:solidFill>
                <a:ea typeface="Arial Unicode MS" pitchFamily="34" charset="-128"/>
                <a:cs typeface="Arial Unicode MS" pitchFamily="34" charset="-128"/>
              </a:rPr>
              <a:t>»</a:t>
            </a:r>
            <a:endParaRPr lang="en-GB" sz="4000" b="1" i="1">
              <a:solidFill>
                <a:srgbClr val="000000"/>
              </a:solidFill>
              <a:latin typeface="Arial Unicode MS" pitchFamily="34" charset="-128"/>
              <a:ea typeface="Arial Unicode MS" pitchFamily="34" charset="-128"/>
              <a:cs typeface="Arial Unicode MS" pitchFamily="34" charset="-128"/>
            </a:endParaRPr>
          </a:p>
        </p:txBody>
      </p:sp>
      <p:pic>
        <p:nvPicPr>
          <p:cNvPr id="476163" name="Picture 3"/>
          <p:cNvPicPr>
            <a:picLocks noChangeAspect="1" noChangeArrowheads="1"/>
          </p:cNvPicPr>
          <p:nvPr/>
        </p:nvPicPr>
        <p:blipFill>
          <a:blip r:embed="rId3"/>
          <a:srcRect/>
          <a:stretch>
            <a:fillRect/>
          </a:stretch>
        </p:blipFill>
        <p:spPr bwMode="auto">
          <a:xfrm>
            <a:off x="5076825" y="4868863"/>
            <a:ext cx="2122488" cy="1104900"/>
          </a:xfrm>
          <a:prstGeom prst="rect">
            <a:avLst/>
          </a:prstGeom>
          <a:noFill/>
          <a:ln w="9525">
            <a:noFill/>
            <a:miter lim="800000"/>
            <a:headEnd/>
            <a:tailEnd/>
          </a:ln>
        </p:spPr>
      </p:pic>
      <p:sp>
        <p:nvSpPr>
          <p:cNvPr id="46083"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2A945C5-AF2D-4F56-B5AE-EDDE43154F93}" type="slidenum">
              <a:rPr lang="fr-FR" sz="2400" b="1">
                <a:solidFill>
                  <a:schemeClr val="accent2"/>
                </a:solidFill>
              </a:rPr>
              <a:pPr algn="ctr" eaLnBrk="0" hangingPunct="0">
                <a:spcBef>
                  <a:spcPct val="50000"/>
                </a:spcBef>
              </a:pPr>
              <a:t>17</a:t>
            </a:fld>
            <a:endParaRPr lang="fr-FR" sz="2400" b="1">
              <a:solidFill>
                <a:schemeClr val="accent2"/>
              </a:solidFill>
            </a:endParaRPr>
          </a:p>
        </p:txBody>
      </p:sp>
      <p:sp>
        <p:nvSpPr>
          <p:cNvPr id="46084" name="Rectangle 2"/>
          <p:cNvSpPr>
            <a:spLocks noChangeArrowheads="1"/>
          </p:cNvSpPr>
          <p:nvPr/>
        </p:nvSpPr>
        <p:spPr bwMode="auto">
          <a:xfrm>
            <a:off x="468313" y="260350"/>
            <a:ext cx="8101012" cy="1296988"/>
          </a:xfrm>
          <a:prstGeom prst="rect">
            <a:avLst/>
          </a:prstGeom>
          <a:solidFill>
            <a:srgbClr val="CCFFFF"/>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i="1">
                <a:solidFill>
                  <a:srgbClr val="990000"/>
                </a:solidFill>
                <a:latin typeface="Arial Narrow" pitchFamily="34" charset="0"/>
                <a:cs typeface="Times New Roman" pitchFamily="18" charset="0"/>
              </a:rPr>
              <a:t>Լեզուների և մշակույթների հանդեպ բազմակողմանի մոտեցումներ</a:t>
            </a:r>
            <a:endParaRPr lang="en-GB" sz="2800" b="1" i="1">
              <a:solidFill>
                <a:schemeClr val="accent2"/>
              </a:solidFill>
              <a:latin typeface="Arial Narrow" pitchFamily="34" charset="0"/>
              <a:cs typeface="Times New Roman" pitchFamily="18" charset="0"/>
            </a:endParaRPr>
          </a:p>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chemeClr val="tx2"/>
                </a:solidFill>
                <a:latin typeface="Times New Roman" pitchFamily="18" charset="0"/>
                <a:cs typeface="Times New Roman" pitchFamily="18" charset="0"/>
              </a:rPr>
              <a:t>Չորս բազմակողմանի մոտեցումներ</a:t>
            </a:r>
          </a:p>
        </p:txBody>
      </p:sp>
      <p:grpSp>
        <p:nvGrpSpPr>
          <p:cNvPr id="2" name="Group 13"/>
          <p:cNvGrpSpPr>
            <a:grpSpLocks/>
          </p:cNvGrpSpPr>
          <p:nvPr/>
        </p:nvGrpSpPr>
        <p:grpSpPr bwMode="auto">
          <a:xfrm>
            <a:off x="77788" y="3213100"/>
            <a:ext cx="6438900" cy="1652588"/>
            <a:chOff x="0" y="2024"/>
            <a:chExt cx="3602" cy="1041"/>
          </a:xfrm>
        </p:grpSpPr>
        <p:sp>
          <p:nvSpPr>
            <p:cNvPr id="46086" name="AutoShape 11"/>
            <p:cNvSpPr>
              <a:spLocks noChangeArrowheads="1"/>
            </p:cNvSpPr>
            <p:nvPr/>
          </p:nvSpPr>
          <p:spPr bwMode="auto">
            <a:xfrm>
              <a:off x="0" y="2024"/>
              <a:ext cx="3414" cy="1041"/>
            </a:xfrm>
            <a:prstGeom prst="wedgeRoundRectCallout">
              <a:avLst>
                <a:gd name="adj1" fmla="val 59898"/>
                <a:gd name="adj2" fmla="val 67481"/>
                <a:gd name="adj3" fmla="val 16667"/>
              </a:avLst>
            </a:prstGeom>
            <a:solidFill>
              <a:srgbClr val="FECCCC"/>
            </a:solidFill>
            <a:ln w="9360">
              <a:solidFill>
                <a:srgbClr val="000000"/>
              </a:solidFill>
              <a:miter lim="800000"/>
              <a:headEnd/>
              <a:tailEnd/>
            </a:ln>
          </p:spPr>
          <p:txBody>
            <a:bodyPr wrap="none" anchor="ctr"/>
            <a:lstStyle/>
            <a:p>
              <a:pPr eaLnBrk="0" hangingPunct="0"/>
              <a:endParaRPr lang="en-US"/>
            </a:p>
          </p:txBody>
        </p:sp>
        <p:sp>
          <p:nvSpPr>
            <p:cNvPr id="46087" name="Text Box 12"/>
            <p:cNvSpPr txBox="1">
              <a:spLocks noChangeArrowheads="1"/>
            </p:cNvSpPr>
            <p:nvPr/>
          </p:nvSpPr>
          <p:spPr bwMode="auto">
            <a:xfrm>
              <a:off x="204" y="2115"/>
              <a:ext cx="3398" cy="909"/>
            </a:xfrm>
            <a:prstGeom prst="rect">
              <a:avLst/>
            </a:prstGeom>
            <a:noFill/>
            <a:ln w="9525">
              <a:noFill/>
              <a:round/>
              <a:headEnd/>
              <a:tailEnd/>
            </a:ln>
          </p:spPr>
          <p:txBody>
            <a:bodyPr lIns="90000" tIns="46800" rIns="90000" bIns="46800">
              <a:spAutoFit/>
            </a:bodyPr>
            <a:lstStyle/>
            <a:p>
              <a:pPr>
                <a:lnSpc>
                  <a:spcPct val="74000"/>
                </a:lnSpc>
                <a:spcBef>
                  <a:spcPts val="1500"/>
                </a:spcBef>
                <a:buClr>
                  <a:srgbClr val="000000"/>
                </a:buClr>
                <a:buSzPct val="100000"/>
                <a:buFont typeface="Times New Roman" pitchFamily="18" charset="0"/>
                <a:buNone/>
              </a:pPr>
              <a:r>
                <a:rPr lang="pl-PL" sz="2400" b="1" i="1">
                  <a:solidFill>
                    <a:srgbClr val="336600"/>
                  </a:solidFill>
                  <a:latin typeface="Arial Narrow" pitchFamily="34" charset="0"/>
                </a:rPr>
                <a:t>...ի հայտ են եկել լեզվի դասավանդման մեթոդաբանության վերջին զարգացումների արդյունքում</a:t>
              </a:r>
              <a:endParaRPr lang="fr-FR" sz="2400" b="1" i="1">
                <a:solidFill>
                  <a:srgbClr val="336600"/>
                </a:solidFill>
                <a:latin typeface="Arial Narrow"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500"/>
                                  </p:stCondLst>
                                  <p:childTnLst>
                                    <p:set>
                                      <p:cBhvr>
                                        <p:cTn id="6" dur="1" fill="hold">
                                          <p:stCondLst>
                                            <p:cond delay="0"/>
                                          </p:stCondLst>
                                        </p:cTn>
                                        <p:tgtEl>
                                          <p:spTgt spid="476163"/>
                                        </p:tgtEl>
                                        <p:attrNameLst>
                                          <p:attrName>style.visibility</p:attrName>
                                        </p:attrNameLst>
                                      </p:cBhvr>
                                      <p:to>
                                        <p:strVal val="visible"/>
                                      </p:to>
                                    </p:set>
                                    <p:anim calcmode="lin" valueType="num">
                                      <p:cBhvr>
                                        <p:cTn id="7" dur="1000" fill="hold"/>
                                        <p:tgtEl>
                                          <p:spTgt spid="476163"/>
                                        </p:tgtEl>
                                        <p:attrNameLst>
                                          <p:attrName>ppt_w</p:attrName>
                                        </p:attrNameLst>
                                      </p:cBhvr>
                                      <p:tavLst>
                                        <p:tav tm="0">
                                          <p:val>
                                            <p:strVal val="#ppt_w*0.70"/>
                                          </p:val>
                                        </p:tav>
                                        <p:tav tm="100000">
                                          <p:val>
                                            <p:strVal val="#ppt_w"/>
                                          </p:val>
                                        </p:tav>
                                      </p:tavLst>
                                    </p:anim>
                                    <p:anim calcmode="lin" valueType="num">
                                      <p:cBhvr>
                                        <p:cTn id="8" dur="1000" fill="hold"/>
                                        <p:tgtEl>
                                          <p:spTgt spid="476163"/>
                                        </p:tgtEl>
                                        <p:attrNameLst>
                                          <p:attrName>ppt_h</p:attrName>
                                        </p:attrNameLst>
                                      </p:cBhvr>
                                      <p:tavLst>
                                        <p:tav tm="0">
                                          <p:val>
                                            <p:strVal val="#ppt_h"/>
                                          </p:val>
                                        </p:tav>
                                        <p:tav tm="100000">
                                          <p:val>
                                            <p:strVal val="#ppt_h"/>
                                          </p:val>
                                        </p:tav>
                                      </p:tavLst>
                                    </p:anim>
                                    <p:animEffect transition="in" filter="fade">
                                      <p:cBhvr>
                                        <p:cTn id="9" dur="1000"/>
                                        <p:tgtEl>
                                          <p:spTgt spid="476163"/>
                                        </p:tgtEl>
                                      </p:cBhvr>
                                    </p:animEffect>
                                  </p:childTnLst>
                                </p:cTn>
                              </p:par>
                            </p:childTnLst>
                          </p:cTn>
                        </p:par>
                        <p:par>
                          <p:cTn id="10" fill="hold">
                            <p:stCondLst>
                              <p:cond delay="15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8" fill="hold" grpId="0" nodeType="clickEffect">
                                  <p:stCondLst>
                                    <p:cond delay="0"/>
                                  </p:stCondLst>
                                  <p:childTnLst>
                                    <p:set>
                                      <p:cBhvr>
                                        <p:cTn id="17" dur="1" fill="hold">
                                          <p:stCondLst>
                                            <p:cond delay="0"/>
                                          </p:stCondLst>
                                        </p:cTn>
                                        <p:tgtEl>
                                          <p:spTgt spid="476162"/>
                                        </p:tgtEl>
                                        <p:attrNameLst>
                                          <p:attrName>style.visibility</p:attrName>
                                        </p:attrNameLst>
                                      </p:cBhvr>
                                      <p:to>
                                        <p:strVal val="visible"/>
                                      </p:to>
                                    </p:set>
                                    <p:anim calcmode="lin" valueType="num">
                                      <p:cBhvr additive="base">
                                        <p:cTn id="18" dur="1000" fill="hold"/>
                                        <p:tgtEl>
                                          <p:spTgt spid="476162"/>
                                        </p:tgtEl>
                                        <p:attrNameLst>
                                          <p:attrName>ppt_x</p:attrName>
                                        </p:attrNameLst>
                                      </p:cBhvr>
                                      <p:tavLst>
                                        <p:tav tm="0">
                                          <p:val>
                                            <p:strVal val="0-#ppt_w/2"/>
                                          </p:val>
                                        </p:tav>
                                        <p:tav tm="100000">
                                          <p:val>
                                            <p:strVal val="#ppt_x"/>
                                          </p:val>
                                        </p:tav>
                                      </p:tavLst>
                                    </p:anim>
                                    <p:anim calcmode="lin" valueType="num">
                                      <p:cBhvr additive="base">
                                        <p:cTn id="19" dur="1000" fill="hold"/>
                                        <p:tgtEl>
                                          <p:spTgt spid="4761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 Box 2"/>
          <p:cNvSpPr txBox="1">
            <a:spLocks noChangeArrowheads="1"/>
          </p:cNvSpPr>
          <p:nvPr/>
        </p:nvSpPr>
        <p:spPr bwMode="auto">
          <a:xfrm>
            <a:off x="323850" y="1844675"/>
            <a:ext cx="3352800" cy="4552950"/>
          </a:xfrm>
          <a:prstGeom prst="rect">
            <a:avLst/>
          </a:prstGeom>
          <a:solidFill>
            <a:srgbClr val="F8FDCD"/>
          </a:solidFill>
          <a:ln w="28440">
            <a:solidFill>
              <a:srgbClr val="000000"/>
            </a:solidFill>
            <a:miter lim="800000"/>
            <a:headEnd/>
            <a:tailEnd/>
          </a:ln>
        </p:spPr>
        <p:txBody>
          <a:bodyPr wrap="none" anchor="ctr"/>
          <a:lstStyle/>
          <a:p>
            <a:pPr eaLnBrk="0" hangingPunct="0"/>
            <a:endParaRPr lang="en-US"/>
          </a:p>
        </p:txBody>
      </p:sp>
      <p:sp>
        <p:nvSpPr>
          <p:cNvPr id="478211" name="Text Box 3"/>
          <p:cNvSpPr txBox="1">
            <a:spLocks noChangeArrowheads="1"/>
          </p:cNvSpPr>
          <p:nvPr/>
        </p:nvSpPr>
        <p:spPr bwMode="auto">
          <a:xfrm>
            <a:off x="5410200" y="1828800"/>
            <a:ext cx="3352800" cy="4552950"/>
          </a:xfrm>
          <a:prstGeom prst="rect">
            <a:avLst/>
          </a:prstGeom>
          <a:solidFill>
            <a:srgbClr val="F8FDCD"/>
          </a:solidFill>
          <a:ln w="28440">
            <a:solidFill>
              <a:srgbClr val="000000"/>
            </a:solidFill>
            <a:miter lim="800000"/>
            <a:headEnd/>
            <a:tailEnd/>
          </a:ln>
        </p:spPr>
        <p:txBody>
          <a:bodyPr wrap="none" anchor="ctr"/>
          <a:lstStyle/>
          <a:p>
            <a:pPr eaLnBrk="0" hangingPunct="0"/>
            <a:endParaRPr lang="en-US"/>
          </a:p>
        </p:txBody>
      </p:sp>
      <p:sp>
        <p:nvSpPr>
          <p:cNvPr id="478213" name="Text Box 5"/>
          <p:cNvSpPr txBox="1">
            <a:spLocks noChangeArrowheads="1"/>
          </p:cNvSpPr>
          <p:nvPr/>
        </p:nvSpPr>
        <p:spPr bwMode="auto">
          <a:xfrm>
            <a:off x="609600" y="2027238"/>
            <a:ext cx="2743200" cy="1066800"/>
          </a:xfrm>
          <a:prstGeom prst="rect">
            <a:avLst/>
          </a:prstGeom>
          <a:noFill/>
          <a:ln w="9525">
            <a:noFill/>
            <a:round/>
            <a:headEnd/>
            <a:tailEnd/>
          </a:ln>
        </p:spPr>
        <p:txBody>
          <a:bodyPr lIns="90000" tIns="46800" rIns="90000" bIns="46800">
            <a:spAutoFit/>
          </a:bodyPr>
          <a:lstStyle/>
          <a:p>
            <a:pP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i="1">
                <a:solidFill>
                  <a:srgbClr val="000000"/>
                </a:solidFill>
                <a:latin typeface="Times New Roman" pitchFamily="18" charset="0"/>
                <a:cs typeface="Times New Roman" pitchFamily="18" charset="0"/>
              </a:rPr>
              <a:t>Խոսքը չի գնում...</a:t>
            </a:r>
          </a:p>
        </p:txBody>
      </p:sp>
      <p:sp>
        <p:nvSpPr>
          <p:cNvPr id="478214" name="Text Box 6"/>
          <p:cNvSpPr txBox="1">
            <a:spLocks noChangeArrowheads="1"/>
          </p:cNvSpPr>
          <p:nvPr/>
        </p:nvSpPr>
        <p:spPr bwMode="auto">
          <a:xfrm>
            <a:off x="457200" y="3505200"/>
            <a:ext cx="3178175" cy="1571625"/>
          </a:xfrm>
          <a:prstGeom prst="rect">
            <a:avLst/>
          </a:prstGeom>
          <a:noFill/>
          <a:ln w="9525">
            <a:noFill/>
            <a:round/>
            <a:headEnd/>
            <a:tailEnd/>
          </a:ln>
        </p:spPr>
        <p:txBody>
          <a:bodyPr lIns="90000" tIns="46800" rIns="90000" bIns="46800">
            <a:spAutoFit/>
          </a:bodyPr>
          <a:lstStyle/>
          <a:p>
            <a:pP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i="1">
                <a:solidFill>
                  <a:srgbClr val="000000"/>
                </a:solidFill>
                <a:latin typeface="Times New Roman" pitchFamily="18" charset="0"/>
                <a:cs typeface="Times New Roman" pitchFamily="18" charset="0"/>
              </a:rPr>
              <a:t>կոնկրետ լեզվի դասավանդման մասին</a:t>
            </a:r>
          </a:p>
        </p:txBody>
      </p:sp>
      <p:sp>
        <p:nvSpPr>
          <p:cNvPr id="478215" name="Text Box 7"/>
          <p:cNvSpPr txBox="1">
            <a:spLocks noChangeArrowheads="1"/>
          </p:cNvSpPr>
          <p:nvPr/>
        </p:nvSpPr>
        <p:spPr bwMode="auto">
          <a:xfrm>
            <a:off x="5562600" y="2060575"/>
            <a:ext cx="3048000" cy="3070225"/>
          </a:xfrm>
          <a:prstGeom prst="rect">
            <a:avLst/>
          </a:prstGeom>
          <a:noFill/>
          <a:ln w="9525">
            <a:noFill/>
            <a:round/>
            <a:headEnd/>
            <a:tailEnd/>
          </a:ln>
        </p:spPr>
        <p:txBody>
          <a:bodyPr lIns="90000" tIns="46800" rIns="90000" bIns="46800">
            <a:spAutoFit/>
          </a:bodyPr>
          <a:lstStyle/>
          <a:p>
            <a:pPr algn="ct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i="1">
                <a:solidFill>
                  <a:srgbClr val="000000"/>
                </a:solidFill>
                <a:latin typeface="Times New Roman" pitchFamily="18" charset="0"/>
                <a:cs typeface="Times New Roman" pitchFamily="18" charset="0"/>
              </a:rPr>
              <a:t>Բայց այն կարող է</a:t>
            </a:r>
          </a:p>
          <a:p>
            <a:pPr defTabSz="449263">
              <a:spcBef>
                <a:spcPts val="2000"/>
              </a:spcBef>
              <a:buClr>
                <a:srgbClr val="000000"/>
              </a:buClr>
              <a:buSzPct val="10000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y-AM" sz="3200" b="1" i="1">
                <a:solidFill>
                  <a:srgbClr val="000000"/>
                </a:solidFill>
                <a:latin typeface="Times New Roman" pitchFamily="18" charset="0"/>
                <a:cs typeface="Times New Roman" pitchFamily="18" charset="0"/>
              </a:rPr>
              <a:t>Ն</a:t>
            </a:r>
            <a:r>
              <a:rPr lang="en-GB" sz="3200" b="1" i="1">
                <a:solidFill>
                  <a:srgbClr val="000000"/>
                </a:solidFill>
                <a:latin typeface="Times New Roman" pitchFamily="18" charset="0"/>
                <a:cs typeface="Times New Roman" pitchFamily="18" charset="0"/>
              </a:rPr>
              <a:t>ախապատ</a:t>
            </a:r>
            <a:r>
              <a:rPr lang="hy-AM" sz="3200" b="1" i="1">
                <a:solidFill>
                  <a:srgbClr val="000000"/>
                </a:solidFill>
                <a:latin typeface="Times New Roman" pitchFamily="18" charset="0"/>
                <a:cs typeface="Times New Roman" pitchFamily="18" charset="0"/>
              </a:rPr>
              <a:t>-</a:t>
            </a:r>
            <a:r>
              <a:rPr lang="en-GB" sz="3200" b="1" i="1">
                <a:solidFill>
                  <a:srgbClr val="000000"/>
                </a:solidFill>
                <a:latin typeface="Times New Roman" pitchFamily="18" charset="0"/>
                <a:cs typeface="Times New Roman" pitchFamily="18" charset="0"/>
              </a:rPr>
              <a:t>րաստել դրան</a:t>
            </a:r>
          </a:p>
          <a:p>
            <a:pPr defTabSz="449263">
              <a:spcBef>
                <a:spcPts val="2000"/>
              </a:spcBef>
              <a:buClr>
                <a:srgbClr val="000000"/>
              </a:buClr>
              <a:buSzPct val="10000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i="1">
                <a:solidFill>
                  <a:srgbClr val="000000"/>
                </a:solidFill>
                <a:latin typeface="Times New Roman" pitchFamily="18" charset="0"/>
                <a:cs typeface="Times New Roman" pitchFamily="18" charset="0"/>
              </a:rPr>
              <a:t> լրացնել այն</a:t>
            </a:r>
          </a:p>
        </p:txBody>
      </p:sp>
      <p:sp>
        <p:nvSpPr>
          <p:cNvPr id="48134"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141F805-53C2-4EE8-81B8-015F7CDF8CE0}" type="slidenum">
              <a:rPr lang="fr-FR" sz="2400" b="1">
                <a:solidFill>
                  <a:schemeClr val="accent2"/>
                </a:solidFill>
              </a:rPr>
              <a:pPr algn="ctr" eaLnBrk="0" hangingPunct="0">
                <a:spcBef>
                  <a:spcPct val="50000"/>
                </a:spcBef>
              </a:pPr>
              <a:t>18</a:t>
            </a:fld>
            <a:endParaRPr lang="fr-FR" sz="2400" b="1">
              <a:solidFill>
                <a:schemeClr val="accent2"/>
              </a:solidFill>
            </a:endParaRPr>
          </a:p>
        </p:txBody>
      </p:sp>
      <p:sp>
        <p:nvSpPr>
          <p:cNvPr id="48135" name="Text Box 9"/>
          <p:cNvSpPr txBox="1">
            <a:spLocks noChangeArrowheads="1"/>
          </p:cNvSpPr>
          <p:nvPr/>
        </p:nvSpPr>
        <p:spPr bwMode="auto">
          <a:xfrm>
            <a:off x="684213" y="0"/>
            <a:ext cx="7773987" cy="1223963"/>
          </a:xfrm>
          <a:prstGeom prst="rect">
            <a:avLst/>
          </a:prstGeom>
          <a:solidFill>
            <a:srgbClr val="DDDDDD"/>
          </a:solidFill>
          <a:ln w="28440">
            <a:solidFill>
              <a:srgbClr val="000000"/>
            </a:solidFill>
            <a:miter lim="800000"/>
            <a:headEnd/>
            <a:tailEnd/>
          </a:ln>
        </p:spPr>
        <p:txBody>
          <a:bodyPr lIns="90000" tIns="46800" rIns="90000" bIns="46800" anchor="ctr"/>
          <a:lstStyle/>
          <a:p>
            <a:pPr algn="ct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Arial Unicode MS" pitchFamily="34" charset="-128"/>
              </a:rPr>
              <a:t>Լեզուների հանդեպ զգացողության  </a:t>
            </a:r>
            <a:r>
              <a:rPr lang="en-GB" sz="4000" b="1" i="1">
                <a:solidFill>
                  <a:srgbClr val="000000"/>
                </a:solidFill>
                <a:ea typeface="Arial Unicode MS" pitchFamily="34" charset="-128"/>
                <a:cs typeface="Arial Unicode MS" pitchFamily="34" charset="-128"/>
              </a:rPr>
              <a:t>«</a:t>
            </a:r>
            <a:r>
              <a:rPr lang="en-GB" sz="4000" b="1" i="1">
                <a:solidFill>
                  <a:srgbClr val="000000"/>
                </a:solidFill>
                <a:latin typeface="Arial Unicode MS" pitchFamily="34" charset="-128"/>
                <a:ea typeface="Arial Unicode MS" pitchFamily="34" charset="-128"/>
                <a:cs typeface="Arial Unicode MS" pitchFamily="34" charset="-128"/>
              </a:rPr>
              <a:t>արթնացում</a:t>
            </a:r>
            <a:r>
              <a:rPr lang="en-GB" sz="4000" b="1" i="1">
                <a:solidFill>
                  <a:srgbClr val="000000"/>
                </a:solidFill>
                <a:ea typeface="Arial Unicode MS" pitchFamily="34" charset="-128"/>
                <a:cs typeface="Arial Unicode MS" pitchFamily="34" charset="-128"/>
              </a:rPr>
              <a:t>»</a:t>
            </a:r>
            <a:endParaRPr lang="en-GB" sz="4000" b="1" i="1">
              <a:solidFill>
                <a:srgbClr val="000000"/>
              </a:solidFill>
              <a:latin typeface="Arial Unicode MS" pitchFamily="34" charset="-128"/>
              <a:ea typeface="Arial Unicode MS" pitchFamily="34" charset="-128"/>
              <a:cs typeface="Arial Unicode MS" pitchFamily="34"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grpId="0" nodeType="afterEffect">
                                  <p:stCondLst>
                                    <p:cond delay="500"/>
                                  </p:stCondLst>
                                  <p:childTnLst>
                                    <p:set>
                                      <p:cBhvr>
                                        <p:cTn id="6" dur="1" fill="hold">
                                          <p:stCondLst>
                                            <p:cond delay="0"/>
                                          </p:stCondLst>
                                        </p:cTn>
                                        <p:tgtEl>
                                          <p:spTgt spid="478210"/>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nodeType="afterEffect">
                                  <p:stCondLst>
                                    <p:cond delay="0"/>
                                  </p:stCondLst>
                                  <p:childTnLst>
                                    <p:set>
                                      <p:cBhvr>
                                        <p:cTn id="9" dur="1" fill="hold">
                                          <p:stCondLst>
                                            <p:cond delay="0"/>
                                          </p:stCondLst>
                                        </p:cTn>
                                        <p:tgtEl>
                                          <p:spTgt spid="478213"/>
                                        </p:tgtEl>
                                        <p:attrNameLst>
                                          <p:attrName>style.visibility</p:attrName>
                                        </p:attrNameLst>
                                      </p:cBhvr>
                                      <p:to>
                                        <p:strVal val="visible"/>
                                      </p:to>
                                    </p:set>
                                    <p:anim calcmode="lin" valueType="num">
                                      <p:cBhvr>
                                        <p:cTn id="10" dur="1000" fill="hold"/>
                                        <p:tgtEl>
                                          <p:spTgt spid="478213"/>
                                        </p:tgtEl>
                                        <p:attrNameLst>
                                          <p:attrName>ppt_x</p:attrName>
                                        </p:attrNameLst>
                                      </p:cBhvr>
                                      <p:tavLst>
                                        <p:tav>
                                          <p:val>
                                            <p:strVal val="0-#ppt_w/2"/>
                                          </p:val>
                                        </p:tav>
                                        <p:tav>
                                          <p:val>
                                            <p:strVal val="#ppt_x"/>
                                          </p:val>
                                        </p:tav>
                                      </p:tavLst>
                                    </p:anim>
                                    <p:anim calcmode="lin" valueType="num">
                                      <p:cBhvr>
                                        <p:cTn id="11" dur="1000" fill="hold"/>
                                        <p:tgtEl>
                                          <p:spTgt spid="478213"/>
                                        </p:tgtEl>
                                        <p:attrNameLst>
                                          <p:attrName>ppt_y</p:attrName>
                                        </p:attrNameLst>
                                      </p:cBhvr>
                                      <p:tavLst>
                                        <p:tav>
                                          <p:val>
                                            <p:strVal val="#ppt_y"/>
                                          </p:val>
                                        </p:tav>
                                        <p:tav>
                                          <p:val>
                                            <p:strVal val="#ppt_y"/>
                                          </p:val>
                                        </p:tav>
                                      </p:tavLst>
                                    </p:anim>
                                  </p:childTnLst>
                                </p:cTn>
                              </p:par>
                            </p:childTnLst>
                          </p:cTn>
                        </p:par>
                        <p:par>
                          <p:cTn id="12" fill="hold">
                            <p:stCondLst>
                              <p:cond delay="1500"/>
                            </p:stCondLst>
                            <p:childTnLst>
                              <p:par>
                                <p:cTn id="13" presetID="16" presetClass="entr" presetSubtype="42" fill="hold" nodeType="afterEffect">
                                  <p:stCondLst>
                                    <p:cond delay="0"/>
                                  </p:stCondLst>
                                  <p:childTnLst>
                                    <p:set>
                                      <p:cBhvr>
                                        <p:cTn id="14" dur="1" fill="hold">
                                          <p:stCondLst>
                                            <p:cond delay="0"/>
                                          </p:stCondLst>
                                        </p:cTn>
                                        <p:tgtEl>
                                          <p:spTgt spid="478214"/>
                                        </p:tgtEl>
                                        <p:attrNameLst>
                                          <p:attrName>style.visibility</p:attrName>
                                        </p:attrNameLst>
                                      </p:cBhvr>
                                      <p:to>
                                        <p:strVal val="visible"/>
                                      </p:to>
                                    </p:set>
                                    <p:animEffect transition="in" filter="barn(outHorizontal)">
                                      <p:cBhvr>
                                        <p:cTn id="15" dur="1000"/>
                                        <p:tgtEl>
                                          <p:spTgt spid="4782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78211"/>
                                        </p:tgtEl>
                                        <p:attrNameLst>
                                          <p:attrName>style.visibility</p:attrName>
                                        </p:attrNameLst>
                                      </p:cBhvr>
                                      <p:to>
                                        <p:strVal val="visible"/>
                                      </p:to>
                                    </p:set>
                                    <p:animEffect transition="in" filter="wipe(up)">
                                      <p:cBhvr>
                                        <p:cTn id="20" dur="1000"/>
                                        <p:tgtEl>
                                          <p:spTgt spid="478211"/>
                                        </p:tgtEl>
                                      </p:cBhvr>
                                    </p:animEffect>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478215"/>
                                        </p:tgtEl>
                                        <p:attrNameLst>
                                          <p:attrName>style.visibility</p:attrName>
                                        </p:attrNameLst>
                                      </p:cBhvr>
                                      <p:to>
                                        <p:strVal val="visible"/>
                                      </p:to>
                                    </p:set>
                                    <p:anim calcmode="lin" valueType="num">
                                      <p:cBhvr>
                                        <p:cTn id="24" dur="1000" fill="hold"/>
                                        <p:tgtEl>
                                          <p:spTgt spid="478215"/>
                                        </p:tgtEl>
                                        <p:attrNameLst>
                                          <p:attrName>ppt_x</p:attrName>
                                        </p:attrNameLst>
                                      </p:cBhvr>
                                      <p:tavLst>
                                        <p:tav>
                                          <p:val>
                                            <p:strVal val="1+#ppt_w/2"/>
                                          </p:val>
                                        </p:tav>
                                        <p:tav>
                                          <p:val>
                                            <p:strVal val="#ppt_x"/>
                                          </p:val>
                                        </p:tav>
                                      </p:tavLst>
                                    </p:anim>
                                    <p:anim calcmode="lin" valueType="num">
                                      <p:cBhvr>
                                        <p:cTn id="25" dur="1000" fill="hold"/>
                                        <p:tgtEl>
                                          <p:spTgt spid="478215"/>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0" grpId="0" animBg="1"/>
      <p:bldP spid="4782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323850" y="1868488"/>
            <a:ext cx="3352800" cy="4513262"/>
          </a:xfrm>
          <a:prstGeom prst="rect">
            <a:avLst/>
          </a:prstGeom>
          <a:solidFill>
            <a:srgbClr val="F8FDCD"/>
          </a:solidFill>
          <a:ln w="28440">
            <a:solidFill>
              <a:srgbClr val="000000"/>
            </a:solidFill>
            <a:miter lim="800000"/>
            <a:headEnd/>
            <a:tailEnd/>
          </a:ln>
        </p:spPr>
        <p:txBody>
          <a:bodyPr wrap="none" anchor="ctr"/>
          <a:lstStyle/>
          <a:p>
            <a:pPr eaLnBrk="0" hangingPunct="0"/>
            <a:endParaRPr lang="en-US"/>
          </a:p>
        </p:txBody>
      </p:sp>
      <p:sp>
        <p:nvSpPr>
          <p:cNvPr id="480259" name="Text Box 3"/>
          <p:cNvSpPr txBox="1">
            <a:spLocks noChangeArrowheads="1"/>
          </p:cNvSpPr>
          <p:nvPr/>
        </p:nvSpPr>
        <p:spPr bwMode="auto">
          <a:xfrm>
            <a:off x="5435600" y="1844675"/>
            <a:ext cx="3313113" cy="4679950"/>
          </a:xfrm>
          <a:prstGeom prst="rect">
            <a:avLst/>
          </a:prstGeom>
          <a:solidFill>
            <a:srgbClr val="F8FDCD"/>
          </a:solidFill>
          <a:ln w="28440">
            <a:solidFill>
              <a:srgbClr val="000000"/>
            </a:solidFill>
            <a:miter lim="800000"/>
            <a:headEnd/>
            <a:tailEnd/>
          </a:ln>
        </p:spPr>
        <p:txBody>
          <a:bodyPr wrap="none" anchor="ctr"/>
          <a:lstStyle/>
          <a:p>
            <a:pPr eaLnBrk="0" hangingPunct="0"/>
            <a:endParaRPr lang="en-US"/>
          </a:p>
        </p:txBody>
      </p:sp>
      <p:sp>
        <p:nvSpPr>
          <p:cNvPr id="480260" name="Text Box 4"/>
          <p:cNvSpPr txBox="1">
            <a:spLocks noChangeArrowheads="1"/>
          </p:cNvSpPr>
          <p:nvPr/>
        </p:nvSpPr>
        <p:spPr bwMode="auto">
          <a:xfrm>
            <a:off x="468313" y="1916113"/>
            <a:ext cx="1150937" cy="581025"/>
          </a:xfrm>
          <a:prstGeom prst="rect">
            <a:avLst/>
          </a:prstGeom>
          <a:noFill/>
          <a:ln w="9525">
            <a:noFill/>
            <a:round/>
            <a:headEnd/>
            <a:tailEnd/>
          </a:ln>
        </p:spPr>
        <p:txBody>
          <a:bodyPr lIns="90000" tIns="46800" rIns="90000" bIns="46800">
            <a:spAutoFit/>
          </a:bodyPr>
          <a:lstStyle/>
          <a:p>
            <a:pP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i="1">
                <a:solidFill>
                  <a:srgbClr val="000000"/>
                </a:solidFill>
                <a:latin typeface="Times New Roman" pitchFamily="18" charset="0"/>
                <a:cs typeface="Times New Roman" pitchFamily="18" charset="0"/>
              </a:rPr>
              <a:t>Այն...</a:t>
            </a:r>
          </a:p>
        </p:txBody>
      </p:sp>
      <p:sp>
        <p:nvSpPr>
          <p:cNvPr id="480261" name="Text Box 5"/>
          <p:cNvSpPr txBox="1">
            <a:spLocks noChangeArrowheads="1"/>
          </p:cNvSpPr>
          <p:nvPr/>
        </p:nvSpPr>
        <p:spPr bwMode="auto">
          <a:xfrm>
            <a:off x="323850" y="1946275"/>
            <a:ext cx="3249613" cy="4362450"/>
          </a:xfrm>
          <a:prstGeom prst="rect">
            <a:avLst/>
          </a:prstGeom>
          <a:noFill/>
          <a:ln w="9525">
            <a:noFill/>
            <a:round/>
            <a:headEnd/>
            <a:tailEnd/>
          </a:ln>
        </p:spPr>
        <p:txBody>
          <a:bodyPr lIns="90000" tIns="46800" rIns="90000" bIns="46800">
            <a:spAutoFit/>
          </a:bodyPr>
          <a:lstStyle/>
          <a:p>
            <a:pP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i="1">
                <a:solidFill>
                  <a:srgbClr val="000000"/>
                </a:solidFill>
                <a:latin typeface="Times New Roman" pitchFamily="18" charset="0"/>
                <a:cs typeface="Times New Roman" pitchFamily="18" charset="0"/>
              </a:rPr>
              <a:t>             մոտեցում է, որի դեպքում ուսումնառության գործընթացի ժամանակ գործ ենք ունենում տարբեր կարգավիճակ ունեցող լեզուների հետ...</a:t>
            </a:r>
            <a:endParaRPr lang="en-GB" sz="2800" b="1" i="1">
              <a:solidFill>
                <a:srgbClr val="000000"/>
              </a:solidFill>
              <a:latin typeface="Times New Roman" pitchFamily="18" charset="0"/>
              <a:cs typeface="Times New Roman" pitchFamily="18" charset="0"/>
            </a:endParaRPr>
          </a:p>
        </p:txBody>
      </p:sp>
      <p:sp>
        <p:nvSpPr>
          <p:cNvPr id="480262" name="Text Box 6"/>
          <p:cNvSpPr txBox="1">
            <a:spLocks noChangeArrowheads="1"/>
          </p:cNvSpPr>
          <p:nvPr/>
        </p:nvSpPr>
        <p:spPr bwMode="auto">
          <a:xfrm>
            <a:off x="5435600" y="2133600"/>
            <a:ext cx="3240088" cy="2557463"/>
          </a:xfrm>
          <a:prstGeom prst="rect">
            <a:avLst/>
          </a:prstGeom>
          <a:noFill/>
          <a:ln w="9525">
            <a:noFill/>
            <a:round/>
            <a:headEnd/>
            <a:tailEnd/>
          </a:ln>
        </p:spPr>
        <p:txBody>
          <a:bodyPr lIns="90000" tIns="46800" rIns="90000" bIns="46800">
            <a:spAutoFit/>
          </a:bodyPr>
          <a:lstStyle/>
          <a:p>
            <a:pP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i="1">
                <a:solidFill>
                  <a:srgbClr val="000000"/>
                </a:solidFill>
                <a:latin typeface="Times New Roman" pitchFamily="18" charset="0"/>
                <a:cs typeface="Times New Roman" pitchFamily="18" charset="0"/>
              </a:rPr>
              <a:t>ներառյալ լեզուները, որոնք դպրոցում չեն դասավանդվում</a:t>
            </a:r>
            <a:endParaRPr lang="en-GB" sz="3200" b="1" i="1">
              <a:solidFill>
                <a:srgbClr val="000000"/>
              </a:solidFill>
              <a:latin typeface="Times New Roman" pitchFamily="18" charset="0"/>
              <a:cs typeface="Times New Roman" pitchFamily="18" charset="0"/>
            </a:endParaRPr>
          </a:p>
        </p:txBody>
      </p:sp>
      <p:pic>
        <p:nvPicPr>
          <p:cNvPr id="480263" name="Picture 7"/>
          <p:cNvPicPr>
            <a:picLocks noChangeAspect="1" noChangeArrowheads="1"/>
          </p:cNvPicPr>
          <p:nvPr/>
        </p:nvPicPr>
        <p:blipFill>
          <a:blip r:embed="rId3"/>
          <a:srcRect/>
          <a:stretch>
            <a:fillRect/>
          </a:stretch>
        </p:blipFill>
        <p:spPr bwMode="auto">
          <a:xfrm>
            <a:off x="1835150" y="692150"/>
            <a:ext cx="1944688" cy="938213"/>
          </a:xfrm>
          <a:prstGeom prst="rect">
            <a:avLst/>
          </a:prstGeom>
          <a:noFill/>
          <a:ln w="9525">
            <a:noFill/>
            <a:miter lim="800000"/>
            <a:headEnd/>
            <a:tailEnd/>
          </a:ln>
        </p:spPr>
      </p:pic>
      <p:grpSp>
        <p:nvGrpSpPr>
          <p:cNvPr id="2" name="Group 8"/>
          <p:cNvGrpSpPr>
            <a:grpSpLocks/>
          </p:cNvGrpSpPr>
          <p:nvPr/>
        </p:nvGrpSpPr>
        <p:grpSpPr bwMode="auto">
          <a:xfrm>
            <a:off x="3636963" y="4770438"/>
            <a:ext cx="5399087" cy="2087562"/>
            <a:chOff x="2200" y="2886"/>
            <a:chExt cx="2676" cy="1315"/>
          </a:xfrm>
        </p:grpSpPr>
        <p:sp>
          <p:nvSpPr>
            <p:cNvPr id="50186" name="AutoShape 9"/>
            <p:cNvSpPr>
              <a:spLocks noChangeArrowheads="1"/>
            </p:cNvSpPr>
            <p:nvPr/>
          </p:nvSpPr>
          <p:spPr bwMode="auto">
            <a:xfrm>
              <a:off x="2200" y="2886"/>
              <a:ext cx="2676" cy="1315"/>
            </a:xfrm>
            <a:prstGeom prst="wedgeRoundRectCallout">
              <a:avLst>
                <a:gd name="adj1" fmla="val -68606"/>
                <a:gd name="adj2" fmla="val -209380"/>
                <a:gd name="adj3" fmla="val 16667"/>
              </a:avLst>
            </a:prstGeom>
            <a:solidFill>
              <a:srgbClr val="FECCCC"/>
            </a:solidFill>
            <a:ln w="9360">
              <a:solidFill>
                <a:srgbClr val="000000"/>
              </a:solidFill>
              <a:miter lim="800000"/>
              <a:headEnd/>
              <a:tailEnd/>
            </a:ln>
          </p:spPr>
          <p:txBody>
            <a:bodyPr wrap="none" anchor="ctr"/>
            <a:lstStyle/>
            <a:p>
              <a:pPr eaLnBrk="0" hangingPunct="0"/>
              <a:endParaRPr lang="en-US"/>
            </a:p>
          </p:txBody>
        </p:sp>
        <p:sp>
          <p:nvSpPr>
            <p:cNvPr id="50187" name="Text Box 10"/>
            <p:cNvSpPr txBox="1">
              <a:spLocks noChangeArrowheads="1"/>
            </p:cNvSpPr>
            <p:nvPr/>
          </p:nvSpPr>
          <p:spPr bwMode="auto">
            <a:xfrm>
              <a:off x="2426" y="3022"/>
              <a:ext cx="2265" cy="1134"/>
            </a:xfrm>
            <a:prstGeom prst="rect">
              <a:avLst/>
            </a:prstGeom>
            <a:solidFill>
              <a:srgbClr val="FECCCC"/>
            </a:solidFill>
            <a:ln w="9525">
              <a:noFill/>
              <a:round/>
              <a:headEnd/>
              <a:tailEnd/>
            </a:ln>
          </p:spPr>
          <p:txBody>
            <a:bodyPr lIns="90000" tIns="46800" rIns="90000" bIns="46800">
              <a:spAutoFit/>
            </a:bodyPr>
            <a:lstStyle/>
            <a:p>
              <a:pP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00"/>
                  </a:solidFill>
                  <a:latin typeface="Arial Unicode MS" pitchFamily="34" charset="-128"/>
                  <a:ea typeface="Arial Unicode MS" pitchFamily="34" charset="-128"/>
                  <a:cs typeface="DejaVu Sans" pitchFamily="34" charset="0"/>
                </a:rPr>
                <a:t>որոնց շարքում նույն դասարանում սովորող աշակերտների մայրենի լեզուները նույնպես իրենց տեղն ունեն...</a:t>
              </a:r>
              <a:endParaRPr lang="en-GB" sz="2800" b="1">
                <a:solidFill>
                  <a:srgbClr val="000000"/>
                </a:solidFill>
                <a:latin typeface="Arial Unicode MS" pitchFamily="34" charset="-128"/>
                <a:ea typeface="Arial Unicode MS" pitchFamily="34" charset="-128"/>
                <a:cs typeface="DejaVu Sans" pitchFamily="34" charset="0"/>
              </a:endParaRPr>
            </a:p>
          </p:txBody>
        </p:sp>
      </p:grpSp>
      <p:sp>
        <p:nvSpPr>
          <p:cNvPr id="50184"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51001D9E-04C2-481A-BB54-0FD2125A8C72}" type="slidenum">
              <a:rPr lang="fr-FR" sz="2400" b="1">
                <a:solidFill>
                  <a:schemeClr val="accent2"/>
                </a:solidFill>
              </a:rPr>
              <a:pPr algn="ctr" eaLnBrk="0" hangingPunct="0">
                <a:spcBef>
                  <a:spcPct val="50000"/>
                </a:spcBef>
              </a:pPr>
              <a:t>19</a:t>
            </a:fld>
            <a:endParaRPr lang="fr-FR" sz="2400" b="1">
              <a:solidFill>
                <a:schemeClr val="accent2"/>
              </a:solidFill>
            </a:endParaRPr>
          </a:p>
        </p:txBody>
      </p:sp>
      <p:sp>
        <p:nvSpPr>
          <p:cNvPr id="50185" name="Text Box 13"/>
          <p:cNvSpPr txBox="1">
            <a:spLocks noChangeArrowheads="1"/>
          </p:cNvSpPr>
          <p:nvPr/>
        </p:nvSpPr>
        <p:spPr bwMode="auto">
          <a:xfrm>
            <a:off x="684213" y="0"/>
            <a:ext cx="7773987" cy="1223963"/>
          </a:xfrm>
          <a:prstGeom prst="rect">
            <a:avLst/>
          </a:prstGeom>
          <a:solidFill>
            <a:srgbClr val="DDDDDD"/>
          </a:solidFill>
          <a:ln w="28440">
            <a:solidFill>
              <a:srgbClr val="000000"/>
            </a:solidFill>
            <a:miter lim="800000"/>
            <a:headEnd/>
            <a:tailEnd/>
          </a:ln>
        </p:spPr>
        <p:txBody>
          <a:bodyPr lIns="90000" tIns="46800" rIns="90000" bIns="46800" anchor="ctr"/>
          <a:lstStyle/>
          <a:p>
            <a:pPr algn="ct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Arial Unicode MS" pitchFamily="34" charset="-128"/>
              </a:rPr>
              <a:t>Լեզուների հանդեպ զգացողության  </a:t>
            </a:r>
            <a:r>
              <a:rPr lang="en-GB" sz="4000" b="1" i="1">
                <a:solidFill>
                  <a:srgbClr val="000000"/>
                </a:solidFill>
                <a:ea typeface="Arial Unicode MS" pitchFamily="34" charset="-128"/>
                <a:cs typeface="Arial Unicode MS" pitchFamily="34" charset="-128"/>
              </a:rPr>
              <a:t>«</a:t>
            </a:r>
            <a:r>
              <a:rPr lang="en-GB" sz="4000" b="1" i="1">
                <a:solidFill>
                  <a:srgbClr val="000000"/>
                </a:solidFill>
                <a:latin typeface="Arial Unicode MS" pitchFamily="34" charset="-128"/>
                <a:ea typeface="Arial Unicode MS" pitchFamily="34" charset="-128"/>
                <a:cs typeface="Arial Unicode MS" pitchFamily="34" charset="-128"/>
              </a:rPr>
              <a:t>արթնացում</a:t>
            </a:r>
            <a:r>
              <a:rPr lang="en-GB" sz="4000" b="1" i="1">
                <a:solidFill>
                  <a:srgbClr val="000000"/>
                </a:solidFill>
                <a:ea typeface="Arial Unicode MS" pitchFamily="34" charset="-128"/>
                <a:cs typeface="Arial Unicode MS" pitchFamily="34" charset="-128"/>
              </a:rPr>
              <a:t>»</a:t>
            </a:r>
            <a:endParaRPr lang="en-GB" sz="4000" b="1" i="1">
              <a:solidFill>
                <a:srgbClr val="000000"/>
              </a:solidFill>
              <a:latin typeface="Arial Unicode MS" pitchFamily="34" charset="-128"/>
              <a:ea typeface="Arial Unicode MS" pitchFamily="34" charset="-128"/>
              <a:cs typeface="Arial Unicode MS" pitchFamily="34"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80260"/>
                                        </p:tgtEl>
                                        <p:attrNameLst>
                                          <p:attrName>style.visibility</p:attrName>
                                        </p:attrNameLst>
                                      </p:cBhvr>
                                      <p:to>
                                        <p:strVal val="visible"/>
                                      </p:to>
                                    </p:set>
                                    <p:anim calcmode="lin" valueType="num">
                                      <p:cBhvr>
                                        <p:cTn id="7" dur="500" fill="hold"/>
                                        <p:tgtEl>
                                          <p:spTgt spid="480260"/>
                                        </p:tgtEl>
                                        <p:attrNameLst>
                                          <p:attrName>ppt_x</p:attrName>
                                        </p:attrNameLst>
                                      </p:cBhvr>
                                      <p:tavLst>
                                        <p:tav>
                                          <p:val>
                                            <p:strVal val="0-#ppt_w/2"/>
                                          </p:val>
                                        </p:tav>
                                        <p:tav>
                                          <p:val>
                                            <p:strVal val="#ppt_x"/>
                                          </p:val>
                                        </p:tav>
                                      </p:tavLst>
                                    </p:anim>
                                    <p:anim calcmode="lin" valueType="num">
                                      <p:cBhvr>
                                        <p:cTn id="8" dur="500" fill="hold"/>
                                        <p:tgtEl>
                                          <p:spTgt spid="480260"/>
                                        </p:tgtEl>
                                        <p:attrNameLst>
                                          <p:attrName>ppt_y</p:attrName>
                                        </p:attrNameLst>
                                      </p:cBhvr>
                                      <p:tavLst>
                                        <p:tav>
                                          <p:val>
                                            <p:strVal val="#ppt_y"/>
                                          </p:val>
                                        </p:tav>
                                        <p:tav>
                                          <p:val>
                                            <p:strVal val="#ppt_y"/>
                                          </p:val>
                                        </p:tav>
                                      </p:tavLst>
                                    </p:anim>
                                  </p:childTnLst>
                                </p:cTn>
                              </p:par>
                            </p:childTnLst>
                          </p:cTn>
                        </p:par>
                        <p:par>
                          <p:cTn id="9" fill="hold">
                            <p:stCondLst>
                              <p:cond delay="500"/>
                            </p:stCondLst>
                            <p:childTnLst>
                              <p:par>
                                <p:cTn id="10" presetID="22" presetClass="entr" presetSubtype="1" fill="hold" nodeType="afterEffect">
                                  <p:stCondLst>
                                    <p:cond delay="500"/>
                                  </p:stCondLst>
                                  <p:childTnLst>
                                    <p:set>
                                      <p:cBhvr>
                                        <p:cTn id="11" dur="1" fill="hold">
                                          <p:stCondLst>
                                            <p:cond delay="0"/>
                                          </p:stCondLst>
                                        </p:cTn>
                                        <p:tgtEl>
                                          <p:spTgt spid="480261"/>
                                        </p:tgtEl>
                                        <p:attrNameLst>
                                          <p:attrName>style.visibility</p:attrName>
                                        </p:attrNameLst>
                                      </p:cBhvr>
                                      <p:to>
                                        <p:strVal val="visible"/>
                                      </p:to>
                                    </p:set>
                                    <p:animEffect transition="in" filter="wipe(up)">
                                      <p:cBhvr>
                                        <p:cTn id="12" dur="1000"/>
                                        <p:tgtEl>
                                          <p:spTgt spid="48026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fill="hold" grpId="0" nodeType="clickEffect">
                                  <p:stCondLst>
                                    <p:cond delay="0"/>
                                  </p:stCondLst>
                                  <p:childTnLst>
                                    <p:set>
                                      <p:cBhvr>
                                        <p:cTn id="16" dur="1" fill="hold">
                                          <p:stCondLst>
                                            <p:cond delay="0"/>
                                          </p:stCondLst>
                                        </p:cTn>
                                        <p:tgtEl>
                                          <p:spTgt spid="480259"/>
                                        </p:tgtEl>
                                        <p:attrNameLst>
                                          <p:attrName>style.visibility</p:attrName>
                                        </p:attrNameLst>
                                      </p:cBhvr>
                                      <p:to>
                                        <p:strVal val="visible"/>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480262"/>
                                        </p:tgtEl>
                                        <p:attrNameLst>
                                          <p:attrName>style.visibility</p:attrName>
                                        </p:attrNameLst>
                                      </p:cBhvr>
                                      <p:to>
                                        <p:strVal val="visible"/>
                                      </p:to>
                                    </p:set>
                                    <p:animEffect transition="in" filter="wipe(up)">
                                      <p:cBhvr>
                                        <p:cTn id="20" dur="500"/>
                                        <p:tgtEl>
                                          <p:spTgt spid="48026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480263"/>
                                        </p:tgtEl>
                                        <p:attrNameLst>
                                          <p:attrName>style.visibility</p:attrName>
                                        </p:attrNameLst>
                                      </p:cBhvr>
                                      <p:to>
                                        <p:strVal val="visible"/>
                                      </p:to>
                                    </p:set>
                                    <p:anim calcmode="lin" valueType="num">
                                      <p:cBhvr>
                                        <p:cTn id="25" dur="500" fill="hold"/>
                                        <p:tgtEl>
                                          <p:spTgt spid="480263"/>
                                        </p:tgtEl>
                                        <p:attrNameLst>
                                          <p:attrName>ppt_w</p:attrName>
                                        </p:attrNameLst>
                                      </p:cBhvr>
                                      <p:tavLst>
                                        <p:tav tm="0">
                                          <p:val>
                                            <p:fltVal val="0"/>
                                          </p:val>
                                        </p:tav>
                                        <p:tav tm="100000">
                                          <p:val>
                                            <p:strVal val="#ppt_w"/>
                                          </p:val>
                                        </p:tav>
                                      </p:tavLst>
                                    </p:anim>
                                    <p:anim calcmode="lin" valueType="num">
                                      <p:cBhvr>
                                        <p:cTn id="26" dur="500" fill="hold"/>
                                        <p:tgtEl>
                                          <p:spTgt spid="480263"/>
                                        </p:tgtEl>
                                        <p:attrNameLst>
                                          <p:attrName>ppt_h</p:attrName>
                                        </p:attrNameLst>
                                      </p:cBhvr>
                                      <p:tavLst>
                                        <p:tav tm="0">
                                          <p:val>
                                            <p:fltVal val="0"/>
                                          </p:val>
                                        </p:tav>
                                        <p:tav tm="100000">
                                          <p:val>
                                            <p:strVal val="#ppt_h"/>
                                          </p:val>
                                        </p:tav>
                                      </p:tavLst>
                                    </p:anim>
                                    <p:animEffect transition="in" filter="fade">
                                      <p:cBhvr>
                                        <p:cTn id="27" dur="500"/>
                                        <p:tgtEl>
                                          <p:spTgt spid="480263"/>
                                        </p:tgtEl>
                                      </p:cBhvr>
                                    </p:animEffect>
                                  </p:childTnLst>
                                </p:cTn>
                              </p:par>
                            </p:childTnLst>
                          </p:cTn>
                        </p:par>
                        <p:par>
                          <p:cTn id="28" fill="hold">
                            <p:stCondLst>
                              <p:cond delay="500"/>
                            </p:stCondLst>
                            <p:childTnLst>
                              <p:par>
                                <p:cTn id="29" presetID="22" presetClass="entr" presetSubtype="1" fill="hold" nodeType="after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3708400" y="1628775"/>
            <a:ext cx="5435600" cy="5229225"/>
          </a:xfrm>
          <a:prstGeom prst="rect">
            <a:avLst/>
          </a:prstGeom>
          <a:noFill/>
          <a:ln w="28575">
            <a:solidFill>
              <a:schemeClr val="accent2"/>
            </a:solidFill>
            <a:miter lim="800000"/>
            <a:headEnd/>
            <a:tailEnd/>
          </a:ln>
          <a:effectLst/>
        </p:spPr>
      </p:pic>
      <p:grpSp>
        <p:nvGrpSpPr>
          <p:cNvPr id="124931" name="Group 3"/>
          <p:cNvGrpSpPr>
            <a:grpSpLocks/>
          </p:cNvGrpSpPr>
          <p:nvPr/>
        </p:nvGrpSpPr>
        <p:grpSpPr bwMode="auto">
          <a:xfrm>
            <a:off x="0" y="0"/>
            <a:ext cx="3203575" cy="3429000"/>
            <a:chOff x="0" y="0"/>
            <a:chExt cx="2018" cy="2160"/>
          </a:xfrm>
        </p:grpSpPr>
        <p:sp>
          <p:nvSpPr>
            <p:cNvPr id="124932" name="Rectangle 7"/>
            <p:cNvSpPr>
              <a:spLocks noChangeArrowheads="1"/>
            </p:cNvSpPr>
            <p:nvPr/>
          </p:nvSpPr>
          <p:spPr bwMode="auto">
            <a:xfrm>
              <a:off x="0" y="0"/>
              <a:ext cx="2018" cy="2160"/>
            </a:xfrm>
            <a:prstGeom prst="rect">
              <a:avLst/>
            </a:prstGeom>
            <a:gradFill rotWithShape="1">
              <a:gsLst>
                <a:gs pos="0">
                  <a:srgbClr val="E5BCB9"/>
                </a:gs>
                <a:gs pos="100000">
                  <a:schemeClr val="accent1"/>
                </a:gs>
              </a:gsLst>
              <a:lin ang="5400000" scaled="1"/>
            </a:gradFill>
            <a:ln w="9525">
              <a:solidFill>
                <a:schemeClr val="tx1"/>
              </a:solidFill>
              <a:miter lim="800000"/>
              <a:headEnd/>
              <a:tailEnd/>
            </a:ln>
            <a:effectLst/>
          </p:spPr>
          <p:txBody>
            <a:bodyPr wrap="none" anchor="ctr"/>
            <a:lstStyle/>
            <a:p>
              <a:pPr eaLnBrk="0" hangingPunct="0"/>
              <a:endParaRPr lang="de-AT"/>
            </a:p>
          </p:txBody>
        </p:sp>
        <p:sp>
          <p:nvSpPr>
            <p:cNvPr id="124933" name="Text Box 8"/>
            <p:cNvSpPr txBox="1">
              <a:spLocks noChangeArrowheads="1"/>
            </p:cNvSpPr>
            <p:nvPr/>
          </p:nvSpPr>
          <p:spPr bwMode="auto">
            <a:xfrm>
              <a:off x="272" y="618"/>
              <a:ext cx="1542" cy="1446"/>
            </a:xfrm>
            <a:prstGeom prst="rect">
              <a:avLst/>
            </a:prstGeom>
            <a:solidFill>
              <a:srgbClr val="006600"/>
            </a:solidFill>
            <a:ln w="12700">
              <a:solidFill>
                <a:schemeClr val="tx1"/>
              </a:solidFill>
              <a:miter lim="800000"/>
              <a:headEnd/>
              <a:tailEnd/>
            </a:ln>
            <a:effectLst/>
          </p:spPr>
          <p:txBody>
            <a:bodyPr>
              <a:spAutoFit/>
            </a:bodyPr>
            <a:lstStyle/>
            <a:p>
              <a:pPr algn="ctr" eaLnBrk="0" hangingPunct="0">
                <a:spcBef>
                  <a:spcPct val="50000"/>
                </a:spcBef>
              </a:pPr>
              <a:r>
                <a:rPr lang="en-US" sz="2400" b="1">
                  <a:solidFill>
                    <a:srgbClr val="F1FEF0"/>
                  </a:solidFill>
                  <a:latin typeface="Arial Narrow" pitchFamily="34" charset="0"/>
                </a:rPr>
                <a:t>Եկեք սկսենք նրանից, ինչ արեցինք ճանաչողական համաժողովի ընթացքում:</a:t>
              </a:r>
            </a:p>
          </p:txBody>
        </p:sp>
        <p:sp>
          <p:nvSpPr>
            <p:cNvPr id="124934" name="Text Box 31"/>
            <p:cNvSpPr txBox="1">
              <a:spLocks noChangeArrowheads="1"/>
            </p:cNvSpPr>
            <p:nvPr/>
          </p:nvSpPr>
          <p:spPr bwMode="auto">
            <a:xfrm>
              <a:off x="431" y="164"/>
              <a:ext cx="1134" cy="335"/>
            </a:xfrm>
            <a:prstGeom prst="rect">
              <a:avLst/>
            </a:prstGeom>
            <a:solidFill>
              <a:srgbClr val="FFFF66"/>
            </a:solidFill>
            <a:ln w="12700">
              <a:solidFill>
                <a:schemeClr val="tx1"/>
              </a:solidFill>
              <a:miter lim="800000"/>
              <a:headEnd/>
              <a:tailEnd/>
            </a:ln>
            <a:effectLst/>
          </p:spPr>
          <p:txBody>
            <a:bodyPr>
              <a:spAutoFit/>
            </a:bodyPr>
            <a:lstStyle/>
            <a:p>
              <a:pPr algn="ctr" eaLnBrk="0" hangingPunct="0">
                <a:spcBef>
                  <a:spcPct val="50000"/>
                </a:spcBef>
              </a:pPr>
              <a:r>
                <a:rPr lang="fr-FR" sz="2800" b="1">
                  <a:solidFill>
                    <a:srgbClr val="0000CC"/>
                  </a:solidFill>
                </a:rPr>
                <a:t>Քայլ 1. </a:t>
              </a:r>
            </a:p>
          </p:txBody>
        </p:sp>
      </p:grpSp>
      <p:sp>
        <p:nvSpPr>
          <p:cNvPr id="124935"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AB07FB6-E693-4E1C-8E76-22B5DB6FE534}" type="slidenum">
              <a:rPr lang="fr-FR" sz="2400" b="1">
                <a:solidFill>
                  <a:schemeClr val="accent2"/>
                </a:solidFill>
              </a:rPr>
              <a:pPr algn="ctr" eaLnBrk="0" hangingPunct="0">
                <a:spcBef>
                  <a:spcPct val="50000"/>
                </a:spcBef>
              </a:pPr>
              <a:t>2</a:t>
            </a:fld>
            <a:endParaRPr lang="fr-FR" sz="2400" b="1">
              <a:solidFill>
                <a:schemeClr val="accent2"/>
              </a:solidFill>
            </a:endParaRPr>
          </a:p>
        </p:txBody>
      </p:sp>
      <p:pic>
        <p:nvPicPr>
          <p:cNvPr id="124936" name="Picture 8" descr="ANd9GcTxBLaXHD7kjlP4ZS_Dgj9hLlpMw2kPyJLConTO3p8qYh_VMsC7ww"/>
          <p:cNvPicPr>
            <a:picLocks noChangeAspect="1" noChangeArrowheads="1"/>
          </p:cNvPicPr>
          <p:nvPr/>
        </p:nvPicPr>
        <p:blipFill>
          <a:blip r:embed="rId3"/>
          <a:srcRect/>
          <a:stretch>
            <a:fillRect/>
          </a:stretch>
        </p:blipFill>
        <p:spPr bwMode="auto">
          <a:xfrm>
            <a:off x="0" y="4938713"/>
            <a:ext cx="3024188" cy="1946275"/>
          </a:xfrm>
          <a:prstGeom prst="rect">
            <a:avLst/>
          </a:prstGeom>
          <a:noFill/>
        </p:spPr>
      </p:pic>
      <p:sp>
        <p:nvSpPr>
          <p:cNvPr id="124937" name="AutoShape 9"/>
          <p:cNvSpPr>
            <a:spLocks noChangeArrowheads="1"/>
          </p:cNvSpPr>
          <p:nvPr/>
        </p:nvSpPr>
        <p:spPr bwMode="auto">
          <a:xfrm>
            <a:off x="3276600" y="3644900"/>
            <a:ext cx="4608513" cy="1655763"/>
          </a:xfrm>
          <a:prstGeom prst="wedgeRoundRectCallout">
            <a:avLst>
              <a:gd name="adj1" fmla="val -67361"/>
              <a:gd name="adj2" fmla="val 66875"/>
              <a:gd name="adj3" fmla="val 16667"/>
            </a:avLst>
          </a:prstGeom>
          <a:solidFill>
            <a:srgbClr val="FDDFCE"/>
          </a:solidFill>
          <a:ln w="9525">
            <a:solidFill>
              <a:schemeClr val="tx1"/>
            </a:solidFill>
            <a:miter lim="800000"/>
            <a:headEnd/>
            <a:tailEnd/>
          </a:ln>
          <a:effectLst/>
        </p:spPr>
        <p:txBody>
          <a:bodyPr/>
          <a:lstStyle/>
          <a:p>
            <a:pPr algn="ctr" eaLnBrk="0" hangingPunct="0"/>
            <a:r>
              <a:rPr lang="en-US" sz="2400" b="1">
                <a:latin typeface="Arial Narrow" pitchFamily="34" charset="0"/>
              </a:rPr>
              <a:t>Մեր խնդիրն էր ճանաչել տարբեր լեզուները և տեքստի հատվածները դասավորել ճիշտ հերթականությամբ:</a:t>
            </a:r>
            <a:endParaRPr lang="fr-FR" sz="2400" b="1">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124936"/>
                                        </p:tgtEl>
                                        <p:attrNameLst>
                                          <p:attrName>style.visibility</p:attrName>
                                        </p:attrNameLst>
                                      </p:cBhvr>
                                      <p:to>
                                        <p:strVal val="visible"/>
                                      </p:to>
                                    </p:set>
                                    <p:anim calcmode="lin" valueType="num">
                                      <p:cBhvr additive="base">
                                        <p:cTn id="7" dur="1000" fill="hold"/>
                                        <p:tgtEl>
                                          <p:spTgt spid="124936"/>
                                        </p:tgtEl>
                                        <p:attrNameLst>
                                          <p:attrName>ppt_x</p:attrName>
                                        </p:attrNameLst>
                                      </p:cBhvr>
                                      <p:tavLst>
                                        <p:tav tm="0">
                                          <p:val>
                                            <p:strVal val="#ppt_x"/>
                                          </p:val>
                                        </p:tav>
                                        <p:tav tm="100000">
                                          <p:val>
                                            <p:strVal val="#ppt_x"/>
                                          </p:val>
                                        </p:tav>
                                      </p:tavLst>
                                    </p:anim>
                                    <p:anim calcmode="lin" valueType="num">
                                      <p:cBhvr additive="base">
                                        <p:cTn id="8" dur="1000" fill="hold"/>
                                        <p:tgtEl>
                                          <p:spTgt spid="12493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1000"/>
                                  </p:stCondLst>
                                  <p:childTnLst>
                                    <p:set>
                                      <p:cBhvr>
                                        <p:cTn id="11" dur="1" fill="hold">
                                          <p:stCondLst>
                                            <p:cond delay="0"/>
                                          </p:stCondLst>
                                        </p:cTn>
                                        <p:tgtEl>
                                          <p:spTgt spid="124937"/>
                                        </p:tgtEl>
                                        <p:attrNameLst>
                                          <p:attrName>style.visibility</p:attrName>
                                        </p:attrNameLst>
                                      </p:cBhvr>
                                      <p:to>
                                        <p:strVal val="visible"/>
                                      </p:to>
                                    </p:set>
                                    <p:animEffect transition="in" filter="wipe(left)">
                                      <p:cBhvr>
                                        <p:cTn id="12" dur="2000"/>
                                        <p:tgtEl>
                                          <p:spTgt spid="124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323850" y="1868488"/>
            <a:ext cx="3352800" cy="4513262"/>
          </a:xfrm>
          <a:prstGeom prst="rect">
            <a:avLst/>
          </a:prstGeom>
          <a:solidFill>
            <a:srgbClr val="F8FDCD"/>
          </a:solidFill>
          <a:ln w="28440">
            <a:solidFill>
              <a:srgbClr val="000000"/>
            </a:solidFill>
            <a:miter lim="800000"/>
            <a:headEnd/>
            <a:tailEnd/>
          </a:ln>
          <a:effectLst/>
        </p:spPr>
        <p:txBody>
          <a:bodyPr wrap="none" anchor="ctr"/>
          <a:lstStyle/>
          <a:p>
            <a:endParaRPr lang="fr-FR"/>
          </a:p>
        </p:txBody>
      </p:sp>
      <p:sp>
        <p:nvSpPr>
          <p:cNvPr id="131075" name="Text Box 3"/>
          <p:cNvSpPr txBox="1">
            <a:spLocks noChangeArrowheads="1"/>
          </p:cNvSpPr>
          <p:nvPr/>
        </p:nvSpPr>
        <p:spPr bwMode="auto">
          <a:xfrm>
            <a:off x="5435600" y="1844675"/>
            <a:ext cx="3313113" cy="4679950"/>
          </a:xfrm>
          <a:prstGeom prst="rect">
            <a:avLst/>
          </a:prstGeom>
          <a:solidFill>
            <a:srgbClr val="F8FDCD"/>
          </a:solidFill>
          <a:ln w="28440">
            <a:solidFill>
              <a:srgbClr val="000000"/>
            </a:solidFill>
            <a:miter lim="800000"/>
            <a:headEnd/>
            <a:tailEnd/>
          </a:ln>
          <a:effectLst/>
        </p:spPr>
        <p:txBody>
          <a:bodyPr wrap="none" anchor="ctr"/>
          <a:lstStyle/>
          <a:p>
            <a:endParaRPr lang="fr-FR"/>
          </a:p>
        </p:txBody>
      </p:sp>
      <p:sp>
        <p:nvSpPr>
          <p:cNvPr id="131076" name="Text Box 4"/>
          <p:cNvSpPr txBox="1">
            <a:spLocks noChangeArrowheads="1"/>
          </p:cNvSpPr>
          <p:nvPr/>
        </p:nvSpPr>
        <p:spPr bwMode="auto">
          <a:xfrm>
            <a:off x="468313" y="1916113"/>
            <a:ext cx="1150937" cy="581025"/>
          </a:xfrm>
          <a:prstGeom prst="rect">
            <a:avLst/>
          </a:prstGeom>
          <a:noFill/>
          <a:ln w="9525">
            <a:noFill/>
            <a:round/>
            <a:headEnd/>
            <a:tailEnd/>
          </a:ln>
          <a:effectLst/>
        </p:spPr>
        <p:txBody>
          <a:bodyPr lIns="90000" tIns="46800" rIns="90000" bIns="46800">
            <a:spAutoFit/>
          </a:bodyPr>
          <a:lstStyle/>
          <a:p>
            <a:pP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i="1">
                <a:solidFill>
                  <a:srgbClr val="000000"/>
                </a:solidFill>
                <a:latin typeface="Times New Roman" pitchFamily="18" charset="0"/>
                <a:cs typeface="Times New Roman" pitchFamily="18" charset="0"/>
              </a:rPr>
              <a:t>Այն...</a:t>
            </a:r>
          </a:p>
        </p:txBody>
      </p:sp>
      <p:sp>
        <p:nvSpPr>
          <p:cNvPr id="131077" name="Text Box 5"/>
          <p:cNvSpPr txBox="1">
            <a:spLocks noChangeArrowheads="1"/>
          </p:cNvSpPr>
          <p:nvPr/>
        </p:nvSpPr>
        <p:spPr bwMode="auto">
          <a:xfrm>
            <a:off x="323850" y="1946275"/>
            <a:ext cx="3249613" cy="4362450"/>
          </a:xfrm>
          <a:prstGeom prst="rect">
            <a:avLst/>
          </a:prstGeom>
          <a:noFill/>
          <a:ln w="9525">
            <a:noFill/>
            <a:round/>
            <a:headEnd/>
            <a:tailEnd/>
          </a:ln>
          <a:effectLst/>
        </p:spPr>
        <p:txBody>
          <a:bodyPr lIns="90000" tIns="46800" rIns="90000" bIns="46800">
            <a:spAutoFit/>
          </a:bodyPr>
          <a:lstStyle/>
          <a:p>
            <a:pP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i="1">
                <a:solidFill>
                  <a:srgbClr val="000000"/>
                </a:solidFill>
                <a:latin typeface="Times New Roman" pitchFamily="18" charset="0"/>
                <a:cs typeface="Times New Roman" pitchFamily="18" charset="0"/>
              </a:rPr>
              <a:t>             մոտեցում է, որի դեպքում ուսումնառության գործընթացի ժամանակ գործ ենք ունենում տարբեր կարգավիճակ ունեցող լեզուների հետ...</a:t>
            </a:r>
            <a:endParaRPr lang="en-GB" sz="2800" b="1" i="1">
              <a:solidFill>
                <a:srgbClr val="000000"/>
              </a:solidFill>
              <a:latin typeface="Times New Roman" pitchFamily="18" charset="0"/>
              <a:cs typeface="Times New Roman" pitchFamily="18" charset="0"/>
            </a:endParaRPr>
          </a:p>
        </p:txBody>
      </p:sp>
      <p:sp>
        <p:nvSpPr>
          <p:cNvPr id="131078" name="Text Box 6"/>
          <p:cNvSpPr txBox="1">
            <a:spLocks noChangeArrowheads="1"/>
          </p:cNvSpPr>
          <p:nvPr/>
        </p:nvSpPr>
        <p:spPr bwMode="auto">
          <a:xfrm>
            <a:off x="5627688" y="1708150"/>
            <a:ext cx="3048000" cy="3016250"/>
          </a:xfrm>
          <a:prstGeom prst="rect">
            <a:avLst/>
          </a:prstGeom>
          <a:noFill/>
          <a:ln w="9525">
            <a:noFill/>
            <a:round/>
            <a:headEnd/>
            <a:tailEnd/>
          </a:ln>
          <a:effectLst/>
        </p:spPr>
        <p:txBody>
          <a:bodyPr lIns="90000" tIns="46800" rIns="90000" bIns="46800">
            <a:spAutoFit/>
          </a:bodyPr>
          <a:lstStyle/>
          <a:p>
            <a:pPr defTabSz="449263">
              <a:spcBef>
                <a:spcPts val="20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i="1">
                <a:solidFill>
                  <a:srgbClr val="000000"/>
                </a:solidFill>
                <a:latin typeface="Times New Roman" pitchFamily="18" charset="0"/>
                <a:cs typeface="Times New Roman" pitchFamily="18" charset="0"/>
              </a:rPr>
              <a:t>ներառյալ լեզուները, որոնք դպրոցում չեն դասավանդվում</a:t>
            </a:r>
            <a:endParaRPr lang="en-GB" sz="3200" b="1" i="1">
              <a:solidFill>
                <a:srgbClr val="000000"/>
              </a:solidFill>
              <a:latin typeface="Times New Roman" pitchFamily="18" charset="0"/>
              <a:cs typeface="Times New Roman" pitchFamily="18" charset="0"/>
            </a:endParaRPr>
          </a:p>
        </p:txBody>
      </p:sp>
      <p:sp>
        <p:nvSpPr>
          <p:cNvPr id="131080" name="Text Box 8"/>
          <p:cNvSpPr txBox="1">
            <a:spLocks noChangeArrowheads="1"/>
          </p:cNvSpPr>
          <p:nvPr/>
        </p:nvSpPr>
        <p:spPr bwMode="auto">
          <a:xfrm>
            <a:off x="684213" y="0"/>
            <a:ext cx="7773987" cy="1223963"/>
          </a:xfrm>
          <a:prstGeom prst="rect">
            <a:avLst/>
          </a:prstGeom>
          <a:solidFill>
            <a:srgbClr val="DDDDDD"/>
          </a:solidFill>
          <a:ln w="28440">
            <a:solidFill>
              <a:srgbClr val="000000"/>
            </a:solidFill>
            <a:miter lim="800000"/>
            <a:headEnd/>
            <a:tailEnd/>
          </a:ln>
          <a:effectLst/>
        </p:spPr>
        <p:txBody>
          <a:bodyPr lIns="90000" tIns="46800" rIns="90000" bIns="46800" anchor="ctr"/>
          <a:lstStyle/>
          <a:p>
            <a:pPr algn="ct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Arial Unicode MS" pitchFamily="34" charset="-128"/>
              </a:rPr>
              <a:t>Լեզուների հանդեպ զգացողության  </a:t>
            </a:r>
            <a:r>
              <a:rPr lang="en-GB" sz="4000" b="1" i="1">
                <a:solidFill>
                  <a:srgbClr val="000000"/>
                </a:solidFill>
                <a:latin typeface="Arial"/>
                <a:ea typeface="Arial Unicode MS" pitchFamily="34" charset="-128"/>
                <a:cs typeface="Arial Unicode MS" pitchFamily="34" charset="-128"/>
              </a:rPr>
              <a:t>«</a:t>
            </a:r>
            <a:r>
              <a:rPr lang="en-GB" sz="4000" b="1" i="1">
                <a:solidFill>
                  <a:srgbClr val="000000"/>
                </a:solidFill>
                <a:latin typeface="Arial Unicode MS" pitchFamily="34" charset="-128"/>
                <a:ea typeface="Arial Unicode MS" pitchFamily="34" charset="-128"/>
                <a:cs typeface="Arial Unicode MS" pitchFamily="34" charset="-128"/>
              </a:rPr>
              <a:t>արթնացում</a:t>
            </a:r>
            <a:r>
              <a:rPr lang="en-GB" sz="4000" b="1" i="1">
                <a:solidFill>
                  <a:srgbClr val="000000"/>
                </a:solidFill>
                <a:latin typeface="Arial"/>
                <a:ea typeface="Arial Unicode MS" pitchFamily="34" charset="-128"/>
                <a:cs typeface="Arial Unicode MS" pitchFamily="34" charset="-128"/>
              </a:rPr>
              <a:t>»</a:t>
            </a:r>
            <a:endParaRPr lang="en-GB" sz="4000" b="1" i="1">
              <a:solidFill>
                <a:srgbClr val="000000"/>
              </a:solidFill>
              <a:latin typeface="Arial Unicode MS" pitchFamily="34" charset="-128"/>
              <a:ea typeface="Arial Unicode MS" pitchFamily="34" charset="-128"/>
              <a:cs typeface="Arial Unicode MS" pitchFamily="34" charset="-128"/>
            </a:endParaRPr>
          </a:p>
        </p:txBody>
      </p:sp>
      <p:grpSp>
        <p:nvGrpSpPr>
          <p:cNvPr id="131081" name="Group 9"/>
          <p:cNvGrpSpPr>
            <a:grpSpLocks/>
          </p:cNvGrpSpPr>
          <p:nvPr/>
        </p:nvGrpSpPr>
        <p:grpSpPr bwMode="auto">
          <a:xfrm>
            <a:off x="1116013" y="1881188"/>
            <a:ext cx="7129462" cy="4976812"/>
            <a:chOff x="930" y="974"/>
            <a:chExt cx="4264" cy="3135"/>
          </a:xfrm>
        </p:grpSpPr>
        <p:pic>
          <p:nvPicPr>
            <p:cNvPr id="131082" name="Picture 10" descr="ANd9GcTxBLaXHD7kjlP4ZS_Dgj9hLlpMw2kPyJLConTO3p8qYh_VMsC7ww"/>
            <p:cNvPicPr>
              <a:picLocks noChangeAspect="1" noChangeArrowheads="1"/>
            </p:cNvPicPr>
            <p:nvPr/>
          </p:nvPicPr>
          <p:blipFill>
            <a:blip r:embed="rId3"/>
            <a:srcRect/>
            <a:stretch>
              <a:fillRect/>
            </a:stretch>
          </p:blipFill>
          <p:spPr bwMode="auto">
            <a:xfrm>
              <a:off x="1791" y="2795"/>
              <a:ext cx="2042" cy="1314"/>
            </a:xfrm>
            <a:prstGeom prst="rect">
              <a:avLst/>
            </a:prstGeom>
            <a:noFill/>
          </p:spPr>
        </p:pic>
        <p:sp>
          <p:nvSpPr>
            <p:cNvPr id="131083" name="AutoShape 11"/>
            <p:cNvSpPr>
              <a:spLocks noChangeArrowheads="1"/>
            </p:cNvSpPr>
            <p:nvPr/>
          </p:nvSpPr>
          <p:spPr bwMode="auto">
            <a:xfrm>
              <a:off x="930" y="974"/>
              <a:ext cx="4264" cy="1543"/>
            </a:xfrm>
            <a:prstGeom prst="cloudCallout">
              <a:avLst>
                <a:gd name="adj1" fmla="val 3588"/>
                <a:gd name="adj2" fmla="val 77412"/>
              </a:avLst>
            </a:prstGeom>
            <a:solidFill>
              <a:srgbClr val="FDDFCE"/>
            </a:solidFill>
            <a:ln w="9525">
              <a:solidFill>
                <a:schemeClr val="tx1"/>
              </a:solidFill>
              <a:round/>
              <a:headEnd/>
              <a:tailEnd/>
            </a:ln>
            <a:effectLst/>
          </p:spPr>
          <p:txBody>
            <a:bodyPr/>
            <a:lstStyle/>
            <a:p>
              <a:pPr algn="ctr" eaLnBrk="0" hangingPunct="0"/>
              <a:r>
                <a:rPr lang="en-US" sz="2400" b="1"/>
                <a:t>Սա այն է, ինչ մենք արել ենք </a:t>
              </a:r>
              <a:r>
                <a:rPr lang="en-US" sz="2400" b="1" i="1">
                  <a:solidFill>
                    <a:srgbClr val="000099"/>
                  </a:solidFill>
                </a:rPr>
                <a:t>Լեզուները Եվրոպայում…և ամենուրեք</a:t>
              </a:r>
              <a:r>
                <a:rPr lang="en-US" sz="2400" b="1"/>
                <a:t> առաջադրանքի դեպքում:</a:t>
              </a:r>
              <a:endParaRPr lang="fr-FR" sz="2400" b="1"/>
            </a:p>
          </p:txBody>
        </p:sp>
      </p:grpSp>
      <p:sp>
        <p:nvSpPr>
          <p:cNvPr id="131084"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a:fld id="{99C529B6-AD77-4E6E-A709-01810C748723}" type="slidenum">
              <a:rPr lang="fr-FR" sz="2400" b="1">
                <a:solidFill>
                  <a:schemeClr val="accent2"/>
                </a:solidFill>
              </a:rPr>
              <a:pPr algn="ctr"/>
              <a:t>20</a:t>
            </a:fld>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31081"/>
                                        </p:tgtEl>
                                        <p:attrNameLst>
                                          <p:attrName>style.visibility</p:attrName>
                                        </p:attrNameLst>
                                      </p:cBhvr>
                                      <p:to>
                                        <p:strVal val="visible"/>
                                      </p:to>
                                    </p:set>
                                    <p:anim calcmode="lin" valueType="num">
                                      <p:cBhvr>
                                        <p:cTn id="7" dur="1000" fill="hold"/>
                                        <p:tgtEl>
                                          <p:spTgt spid="131081"/>
                                        </p:tgtEl>
                                        <p:attrNameLst>
                                          <p:attrName>ppt_w</p:attrName>
                                        </p:attrNameLst>
                                      </p:cBhvr>
                                      <p:tavLst>
                                        <p:tav tm="0">
                                          <p:val>
                                            <p:fltVal val="0"/>
                                          </p:val>
                                        </p:tav>
                                        <p:tav tm="100000">
                                          <p:val>
                                            <p:strVal val="#ppt_w"/>
                                          </p:val>
                                        </p:tav>
                                      </p:tavLst>
                                    </p:anim>
                                    <p:anim calcmode="lin" valueType="num">
                                      <p:cBhvr>
                                        <p:cTn id="8" dur="1000" fill="hold"/>
                                        <p:tgtEl>
                                          <p:spTgt spid="131081"/>
                                        </p:tgtEl>
                                        <p:attrNameLst>
                                          <p:attrName>ppt_h</p:attrName>
                                        </p:attrNameLst>
                                      </p:cBhvr>
                                      <p:tavLst>
                                        <p:tav tm="0">
                                          <p:val>
                                            <p:fltVal val="0"/>
                                          </p:val>
                                        </p:tav>
                                        <p:tav tm="100000">
                                          <p:val>
                                            <p:strVal val="#ppt_h"/>
                                          </p:val>
                                        </p:tav>
                                      </p:tavLst>
                                    </p:anim>
                                    <p:animEffect transition="in" filter="fade">
                                      <p:cBhvr>
                                        <p:cTn id="9" dur="10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clindoeil"/>
          <p:cNvPicPr>
            <a:picLocks noChangeAspect="1" noChangeArrowheads="1"/>
          </p:cNvPicPr>
          <p:nvPr/>
        </p:nvPicPr>
        <p:blipFill>
          <a:blip r:embed="rId3"/>
          <a:srcRect/>
          <a:stretch>
            <a:fillRect/>
          </a:stretch>
        </p:blipFill>
        <p:spPr bwMode="auto">
          <a:xfrm>
            <a:off x="0" y="2997200"/>
            <a:ext cx="9144000" cy="3860800"/>
          </a:xfrm>
          <a:prstGeom prst="rect">
            <a:avLst/>
          </a:prstGeom>
          <a:noFill/>
          <a:ln w="9525">
            <a:noFill/>
            <a:miter lim="800000"/>
            <a:headEnd/>
            <a:tailEnd/>
          </a:ln>
        </p:spPr>
      </p:pic>
      <p:pic>
        <p:nvPicPr>
          <p:cNvPr id="54274" name="Picture 3" descr="ptchap"/>
          <p:cNvPicPr>
            <a:picLocks noChangeAspect="1" noChangeArrowheads="1"/>
          </p:cNvPicPr>
          <p:nvPr/>
        </p:nvPicPr>
        <p:blipFill>
          <a:blip r:embed="rId4"/>
          <a:srcRect/>
          <a:stretch>
            <a:fillRect/>
          </a:stretch>
        </p:blipFill>
        <p:spPr bwMode="auto">
          <a:xfrm>
            <a:off x="0" y="0"/>
            <a:ext cx="9144000" cy="3068638"/>
          </a:xfrm>
          <a:prstGeom prst="rect">
            <a:avLst/>
          </a:prstGeom>
          <a:noFill/>
          <a:ln w="9525">
            <a:noFill/>
            <a:miter lim="800000"/>
            <a:headEnd/>
            <a:tailEnd/>
          </a:ln>
        </p:spPr>
      </p:pic>
      <p:sp>
        <p:nvSpPr>
          <p:cNvPr id="54275" name="AutoShape 4"/>
          <p:cNvSpPr>
            <a:spLocks/>
          </p:cNvSpPr>
          <p:nvPr/>
        </p:nvSpPr>
        <p:spPr bwMode="auto">
          <a:xfrm>
            <a:off x="4284663" y="2565400"/>
            <a:ext cx="4032250" cy="609600"/>
          </a:xfrm>
          <a:prstGeom prst="borderCallout1">
            <a:avLst>
              <a:gd name="adj1" fmla="val 18750"/>
              <a:gd name="adj2" fmla="val -1889"/>
              <a:gd name="adj3" fmla="val -205731"/>
              <a:gd name="adj4" fmla="val -21537"/>
            </a:avLst>
          </a:prstGeom>
          <a:solidFill>
            <a:srgbClr val="FFCC99"/>
          </a:solidFill>
          <a:ln w="9525">
            <a:solidFill>
              <a:schemeClr val="tx1"/>
            </a:solidFill>
            <a:miter lim="800000"/>
            <a:headEnd/>
            <a:tailEnd/>
          </a:ln>
        </p:spPr>
        <p:txBody>
          <a:bodyPr/>
          <a:lstStyle/>
          <a:p>
            <a:pPr algn="ctr"/>
            <a:r>
              <a:rPr lang="en-GB" sz="3200" b="1">
                <a:latin typeface="Times New Roman" pitchFamily="18" charset="0"/>
              </a:rPr>
              <a:t>Կարմիր Գլխարկը</a:t>
            </a:r>
          </a:p>
        </p:txBody>
      </p:sp>
      <p:sp>
        <p:nvSpPr>
          <p:cNvPr id="54276" name="AutoShape 5"/>
          <p:cNvSpPr>
            <a:spLocks/>
          </p:cNvSpPr>
          <p:nvPr/>
        </p:nvSpPr>
        <p:spPr bwMode="auto">
          <a:xfrm>
            <a:off x="3419475" y="3429000"/>
            <a:ext cx="5256213" cy="2087563"/>
          </a:xfrm>
          <a:prstGeom prst="borderCallout1">
            <a:avLst>
              <a:gd name="adj1" fmla="val 5477"/>
              <a:gd name="adj2" fmla="val -1449"/>
              <a:gd name="adj3" fmla="val 78329"/>
              <a:gd name="adj4" fmla="val -27301"/>
            </a:avLst>
          </a:prstGeom>
          <a:solidFill>
            <a:srgbClr val="FFCC99"/>
          </a:solidFill>
          <a:ln w="9525">
            <a:solidFill>
              <a:schemeClr val="tx1"/>
            </a:solidFill>
            <a:miter lim="800000"/>
            <a:headEnd/>
            <a:tailEnd/>
          </a:ln>
        </p:spPr>
        <p:txBody>
          <a:bodyPr/>
          <a:lstStyle/>
          <a:p>
            <a:pPr algn="ctr"/>
            <a:r>
              <a:rPr lang="en-GB" sz="2400" b="1">
                <a:latin typeface="Times New Roman" pitchFamily="18" charset="0"/>
              </a:rPr>
              <a:t>Գերմաներեն, անգլերեն, բրետոներեն, չինարեն, ֆիններեն, ֆրանսերեն, հունգարերեն, իսլանդերեն, իտալերեն, լեհերեն, պորտուգալերեն, ռուսերեն:</a:t>
            </a:r>
          </a:p>
        </p:txBody>
      </p:sp>
      <p:sp>
        <p:nvSpPr>
          <p:cNvPr id="54277" name="Text Box 6"/>
          <p:cNvSpPr txBox="1">
            <a:spLocks noChangeArrowheads="1"/>
          </p:cNvSpPr>
          <p:nvPr/>
        </p:nvSpPr>
        <p:spPr bwMode="auto">
          <a:xfrm>
            <a:off x="4932363" y="5661025"/>
            <a:ext cx="3960812" cy="915988"/>
          </a:xfrm>
          <a:prstGeom prst="rect">
            <a:avLst/>
          </a:prstGeom>
          <a:noFill/>
          <a:ln w="9525">
            <a:noFill/>
            <a:miter lim="800000"/>
            <a:headEnd/>
            <a:tailEnd/>
          </a:ln>
        </p:spPr>
        <p:txBody>
          <a:bodyPr>
            <a:spAutoFit/>
          </a:bodyPr>
          <a:lstStyle/>
          <a:p>
            <a:pPr eaLnBrk="0" hangingPunct="0">
              <a:spcBef>
                <a:spcPct val="50000"/>
              </a:spcBef>
            </a:pPr>
            <a:r>
              <a:rPr lang="fr-FR"/>
              <a:t>From: </a:t>
            </a:r>
            <a:r>
              <a:rPr lang="fr-FR" i="1">
                <a:hlinkClick r:id="rId5"/>
              </a:rPr>
              <a:t>Les langues du Monde au Quotidien - Cycle 2</a:t>
            </a:r>
            <a:r>
              <a:rPr lang="fr-FR"/>
              <a:t>, SCEREN (2006, 2012).</a:t>
            </a:r>
          </a:p>
        </p:txBody>
      </p:sp>
      <p:sp>
        <p:nvSpPr>
          <p:cNvPr id="54278" name="Text Box 7"/>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0EBDAFD-5F19-46C4-9465-03CFF7618E20}" type="slidenum">
              <a:rPr lang="fr-FR" sz="2400" b="1">
                <a:solidFill>
                  <a:schemeClr val="accent2"/>
                </a:solidFill>
              </a:rPr>
              <a:pPr algn="ctr" eaLnBrk="0" hangingPunct="0">
                <a:spcBef>
                  <a:spcPct val="50000"/>
                </a:spcBef>
              </a:pPr>
              <a:t>21</a:t>
            </a:fld>
            <a:endParaRPr lang="fr-FR" sz="2400" b="1">
              <a:solidFill>
                <a:schemeClr val="accent2"/>
              </a:solidFill>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a:srcRect/>
          <a:stretch>
            <a:fillRect/>
          </a:stretch>
        </p:blipFill>
        <p:spPr bwMode="auto">
          <a:xfrm>
            <a:off x="4284663" y="0"/>
            <a:ext cx="4859337" cy="6237288"/>
          </a:xfrm>
          <a:prstGeom prst="rect">
            <a:avLst/>
          </a:prstGeom>
          <a:noFill/>
          <a:ln w="9525">
            <a:noFill/>
            <a:round/>
            <a:headEnd/>
            <a:tailEnd/>
          </a:ln>
        </p:spPr>
      </p:pic>
      <p:pic>
        <p:nvPicPr>
          <p:cNvPr id="56322" name="Picture 3"/>
          <p:cNvPicPr>
            <a:picLocks noChangeAspect="1" noChangeArrowheads="1"/>
          </p:cNvPicPr>
          <p:nvPr/>
        </p:nvPicPr>
        <p:blipFill>
          <a:blip r:embed="rId4"/>
          <a:srcRect/>
          <a:stretch>
            <a:fillRect/>
          </a:stretch>
        </p:blipFill>
        <p:spPr bwMode="auto">
          <a:xfrm>
            <a:off x="0" y="0"/>
            <a:ext cx="4284663" cy="6237288"/>
          </a:xfrm>
          <a:prstGeom prst="rect">
            <a:avLst/>
          </a:prstGeom>
          <a:noFill/>
          <a:ln w="9525">
            <a:noFill/>
            <a:round/>
            <a:headEnd/>
            <a:tailEnd/>
          </a:ln>
        </p:spPr>
      </p:pic>
      <p:sp>
        <p:nvSpPr>
          <p:cNvPr id="56323" name="Rectangle 4"/>
          <p:cNvSpPr>
            <a:spLocks noChangeArrowheads="1"/>
          </p:cNvSpPr>
          <p:nvPr/>
        </p:nvSpPr>
        <p:spPr bwMode="auto">
          <a:xfrm>
            <a:off x="5076825" y="4005263"/>
            <a:ext cx="1223963" cy="360362"/>
          </a:xfrm>
          <a:prstGeom prst="rect">
            <a:avLst/>
          </a:prstGeom>
          <a:noFill/>
          <a:ln w="38100">
            <a:solidFill>
              <a:srgbClr val="CC6600"/>
            </a:solidFill>
            <a:miter lim="800000"/>
            <a:headEnd/>
            <a:tailEnd/>
          </a:ln>
        </p:spPr>
        <p:txBody>
          <a:bodyPr wrap="none" anchor="ctr"/>
          <a:lstStyle/>
          <a:p>
            <a:pPr eaLnBrk="0" hangingPunct="0"/>
            <a:endParaRPr lang="en-US"/>
          </a:p>
        </p:txBody>
      </p:sp>
      <p:sp>
        <p:nvSpPr>
          <p:cNvPr id="486405" name="AutoShape 5"/>
          <p:cNvSpPr>
            <a:spLocks/>
          </p:cNvSpPr>
          <p:nvPr/>
        </p:nvSpPr>
        <p:spPr bwMode="auto">
          <a:xfrm>
            <a:off x="3827463" y="765175"/>
            <a:ext cx="5316537" cy="4608513"/>
          </a:xfrm>
          <a:prstGeom prst="borderCallout1">
            <a:avLst>
              <a:gd name="adj1" fmla="val 2481"/>
              <a:gd name="adj2" fmla="val -1435"/>
              <a:gd name="adj3" fmla="val -3824"/>
              <a:gd name="adj4" fmla="val -1435"/>
            </a:avLst>
          </a:prstGeom>
          <a:solidFill>
            <a:srgbClr val="FFCB99"/>
          </a:solidFill>
          <a:ln w="9525">
            <a:solidFill>
              <a:schemeClr val="tx1"/>
            </a:solidFill>
            <a:miter lim="800000"/>
            <a:headEnd/>
            <a:tailEnd/>
          </a:ln>
        </p:spPr>
        <p:txBody>
          <a:bodyPr/>
          <a:lstStyle/>
          <a:p>
            <a:r>
              <a:rPr lang="en-GB" sz="2400" b="1">
                <a:latin typeface="Times New Roman" pitchFamily="18" charset="0"/>
              </a:rPr>
              <a:t>Նպատակներ՝</a:t>
            </a:r>
            <a:br>
              <a:rPr lang="en-GB" sz="2400" b="1">
                <a:latin typeface="Times New Roman" pitchFamily="18" charset="0"/>
              </a:rPr>
            </a:br>
            <a:endParaRPr lang="en-GB" sz="2400" b="1">
              <a:latin typeface="Times New Roman" pitchFamily="18" charset="0"/>
            </a:endParaRPr>
          </a:p>
          <a:p>
            <a:r>
              <a:rPr lang="en-GB" sz="2400">
                <a:latin typeface="Times New Roman" pitchFamily="18" charset="0"/>
              </a:rPr>
              <a:t> </a:t>
            </a:r>
            <a:r>
              <a:rPr lang="en-GB" sz="2400" b="1">
                <a:latin typeface="Times New Roman" pitchFamily="18" charset="0"/>
              </a:rPr>
              <a:t>բացահայտել, որ լեզուներում չկա բառացի թարգմանություն, այլ բոլոր լեզուներն ունեն ձևի և բովանդակության կապակցման համընդհանուր ճանաչված ձևեր,</a:t>
            </a:r>
            <a:br>
              <a:rPr lang="en-GB" sz="2400" b="1">
                <a:latin typeface="Times New Roman" pitchFamily="18" charset="0"/>
              </a:rPr>
            </a:br>
            <a:endParaRPr lang="en-GB" sz="2400" b="1">
              <a:latin typeface="Times New Roman" pitchFamily="18" charset="0"/>
            </a:endParaRPr>
          </a:p>
          <a:p>
            <a:r>
              <a:rPr lang="en-GB" sz="2400" b="1">
                <a:latin typeface="Times New Roman" pitchFamily="18" charset="0"/>
              </a:rPr>
              <a:t>բացահայտել, թե միևնույն հայտնի հեքիաթն ինչպես է ներկայացված տարբեր մշակութային համատեքստերում</a:t>
            </a:r>
            <a:r>
              <a:rPr lang="hy-AM" sz="2400" b="1">
                <a:latin typeface="Times New Roman" pitchFamily="18" charset="0"/>
              </a:rPr>
              <a:t>:</a:t>
            </a:r>
            <a:endParaRPr lang="en-GB" sz="2400" b="1">
              <a:latin typeface="Times New Roman" pitchFamily="18" charset="0"/>
            </a:endParaRPr>
          </a:p>
        </p:txBody>
      </p:sp>
      <p:sp>
        <p:nvSpPr>
          <p:cNvPr id="56325" name="Text Box 6"/>
          <p:cNvSpPr txBox="1">
            <a:spLocks noChangeArrowheads="1"/>
          </p:cNvSpPr>
          <p:nvPr/>
        </p:nvSpPr>
        <p:spPr bwMode="auto">
          <a:xfrm>
            <a:off x="0" y="6237288"/>
            <a:ext cx="9144000" cy="620712"/>
          </a:xfrm>
          <a:prstGeom prst="rect">
            <a:avLst/>
          </a:prstGeom>
          <a:solidFill>
            <a:srgbClr val="FCEFCC"/>
          </a:solidFill>
          <a:ln w="9525">
            <a:noFill/>
            <a:miter lim="800000"/>
            <a:headEnd/>
            <a:tailEnd/>
          </a:ln>
        </p:spPr>
        <p:txBody>
          <a:bodyPr wrap="none" anchor="ctr"/>
          <a:lstStyle/>
          <a:p>
            <a:pPr eaLnBrk="0" hangingPunct="0">
              <a:spcBef>
                <a:spcPct val="50000"/>
              </a:spcBef>
            </a:pPr>
            <a:r>
              <a:rPr lang="fr-FR" b="1"/>
              <a:t>	      (</a:t>
            </a:r>
            <a:r>
              <a:rPr lang="fr-FR" sz="2000" b="1"/>
              <a:t>հունգարերեն)</a:t>
            </a:r>
            <a:r>
              <a:rPr lang="fr-FR" b="1"/>
              <a:t>			</a:t>
            </a:r>
            <a:r>
              <a:rPr lang="fr-FR" sz="2000" b="1"/>
              <a:t>(բրետոներեն)</a:t>
            </a:r>
            <a:r>
              <a:rPr lang="fr-FR" b="1"/>
              <a:t>		</a:t>
            </a:r>
          </a:p>
        </p:txBody>
      </p:sp>
      <p:sp>
        <p:nvSpPr>
          <p:cNvPr id="56326" name="Text Box 7"/>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56E1D0C3-9C54-4634-8D04-CFA95874D58E}" type="slidenum">
              <a:rPr lang="fr-FR" sz="2400" b="1">
                <a:solidFill>
                  <a:schemeClr val="accent2"/>
                </a:solidFill>
              </a:rPr>
              <a:pPr algn="ctr" eaLnBrk="0" hangingPunct="0">
                <a:spcBef>
                  <a:spcPct val="50000"/>
                </a:spcBef>
              </a:pPr>
              <a:t>22</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000"/>
                                  </p:stCondLst>
                                  <p:childTnLst>
                                    <p:set>
                                      <p:cBhvr>
                                        <p:cTn id="6" dur="1" fill="hold">
                                          <p:stCondLst>
                                            <p:cond delay="0"/>
                                          </p:stCondLst>
                                        </p:cTn>
                                        <p:tgtEl>
                                          <p:spTgt spid="486405"/>
                                        </p:tgtEl>
                                        <p:attrNameLst>
                                          <p:attrName>style.visibility</p:attrName>
                                        </p:attrNameLst>
                                      </p:cBhvr>
                                      <p:to>
                                        <p:strVal val="visible"/>
                                      </p:to>
                                    </p:set>
                                    <p:animEffect transition="in" filter="wipe(right)">
                                      <p:cBhvr>
                                        <p:cTn id="7" dur="2000"/>
                                        <p:tgtEl>
                                          <p:spTgt spid="486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round/>
            <a:headEnd/>
            <a:tailEnd/>
          </a:ln>
        </p:spPr>
      </p:pic>
      <p:pic>
        <p:nvPicPr>
          <p:cNvPr id="58370" name="Picture 3"/>
          <p:cNvPicPr>
            <a:picLocks noChangeAspect="1" noChangeArrowheads="1"/>
          </p:cNvPicPr>
          <p:nvPr/>
        </p:nvPicPr>
        <p:blipFill>
          <a:blip r:embed="rId4"/>
          <a:srcRect/>
          <a:stretch>
            <a:fillRect/>
          </a:stretch>
        </p:blipFill>
        <p:spPr bwMode="auto">
          <a:xfrm>
            <a:off x="0" y="0"/>
            <a:ext cx="4679950" cy="6958013"/>
          </a:xfrm>
          <a:prstGeom prst="rect">
            <a:avLst/>
          </a:prstGeom>
          <a:noFill/>
          <a:ln w="9525">
            <a:noFill/>
            <a:round/>
            <a:headEnd/>
            <a:tailEnd/>
          </a:ln>
        </p:spPr>
      </p:pic>
      <p:sp>
        <p:nvSpPr>
          <p:cNvPr id="58371" name="Text Box 4"/>
          <p:cNvSpPr txBox="1">
            <a:spLocks noChangeArrowheads="1"/>
          </p:cNvSpPr>
          <p:nvPr/>
        </p:nvSpPr>
        <p:spPr bwMode="auto">
          <a:xfrm>
            <a:off x="0" y="6092825"/>
            <a:ext cx="9144000" cy="765175"/>
          </a:xfrm>
          <a:prstGeom prst="rect">
            <a:avLst/>
          </a:prstGeom>
          <a:solidFill>
            <a:srgbClr val="FCEFCC"/>
          </a:solidFill>
          <a:ln w="9525">
            <a:noFill/>
            <a:miter lim="800000"/>
            <a:headEnd/>
            <a:tailEnd/>
          </a:ln>
        </p:spPr>
        <p:txBody>
          <a:bodyPr wrap="none" anchor="ctr"/>
          <a:lstStyle/>
          <a:p>
            <a:pPr eaLnBrk="0" hangingPunct="0">
              <a:spcBef>
                <a:spcPct val="50000"/>
              </a:spcBef>
            </a:pPr>
            <a:r>
              <a:rPr lang="fr-FR" b="1"/>
              <a:t>	        (Portuguese)				(German)		</a:t>
            </a:r>
          </a:p>
        </p:txBody>
      </p:sp>
      <p:sp>
        <p:nvSpPr>
          <p:cNvPr id="58372" name="AutoShape 5"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3" name="AutoShape 6"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4" name="AutoShape 7"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5" name="AutoShape 8"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6" name="AutoShape 9"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7" name="AutoShape 10"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pic>
        <p:nvPicPr>
          <p:cNvPr id="58378" name="Picture 11"/>
          <p:cNvPicPr>
            <a:picLocks noChangeAspect="1" noChangeArrowheads="1"/>
          </p:cNvPicPr>
          <p:nvPr/>
        </p:nvPicPr>
        <p:blipFill>
          <a:blip r:embed="rId5"/>
          <a:srcRect/>
          <a:stretch>
            <a:fillRect/>
          </a:stretch>
        </p:blipFill>
        <p:spPr bwMode="auto">
          <a:xfrm>
            <a:off x="539750" y="989013"/>
            <a:ext cx="8064500" cy="5868987"/>
          </a:xfrm>
          <a:prstGeom prst="rect">
            <a:avLst/>
          </a:prstGeom>
          <a:noFill/>
          <a:ln w="9525">
            <a:noFill/>
            <a:miter lim="800000"/>
            <a:headEnd/>
            <a:tailEnd/>
          </a:ln>
        </p:spPr>
      </p:pic>
      <p:sp>
        <p:nvSpPr>
          <p:cNvPr id="488460" name="Text Box 12"/>
          <p:cNvSpPr txBox="1">
            <a:spLocks noChangeArrowheads="1"/>
          </p:cNvSpPr>
          <p:nvPr/>
        </p:nvSpPr>
        <p:spPr bwMode="auto">
          <a:xfrm>
            <a:off x="2051050" y="1196975"/>
            <a:ext cx="5616575" cy="1019175"/>
          </a:xfrm>
          <a:prstGeom prst="rect">
            <a:avLst/>
          </a:prstGeom>
          <a:solidFill>
            <a:srgbClr val="FFCB99"/>
          </a:solidFill>
          <a:ln w="12700">
            <a:solidFill>
              <a:schemeClr val="tx1"/>
            </a:solidFill>
            <a:miter lim="800000"/>
            <a:headEnd/>
            <a:tailEnd/>
          </a:ln>
        </p:spPr>
        <p:txBody>
          <a:bodyPr>
            <a:spAutoFit/>
          </a:bodyPr>
          <a:lstStyle/>
          <a:p>
            <a:pPr eaLnBrk="0" hangingPunct="0">
              <a:spcBef>
                <a:spcPct val="50000"/>
              </a:spcBef>
            </a:pPr>
            <a:r>
              <a:rPr lang="fr-FR" sz="2000" b="1"/>
              <a:t>Լսեք հեքիաթների սկիզբը և նշեք, թե 4 լեզուներն ինչ հերթականությամբ են ներկայանում:</a:t>
            </a:r>
          </a:p>
        </p:txBody>
      </p:sp>
      <p:sp>
        <p:nvSpPr>
          <p:cNvPr id="58380" name="Text Box 13"/>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66646372-DD8E-4CB0-9758-C50B28EF9E2F}" type="slidenum">
              <a:rPr lang="fr-FR" sz="2400" b="1">
                <a:solidFill>
                  <a:schemeClr val="accent2"/>
                </a:solidFill>
              </a:rPr>
              <a:pPr algn="ctr" eaLnBrk="0" hangingPunct="0">
                <a:spcBef>
                  <a:spcPct val="50000"/>
                </a:spcBef>
              </a:pPr>
              <a:t>23</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488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srcRect/>
          <a:stretch>
            <a:fillRect/>
          </a:stretch>
        </p:blipFill>
        <p:spPr bwMode="auto">
          <a:xfrm>
            <a:off x="457200" y="1143000"/>
            <a:ext cx="4495800" cy="3352800"/>
          </a:xfrm>
          <a:prstGeom prst="rect">
            <a:avLst/>
          </a:prstGeom>
          <a:noFill/>
          <a:ln w="9525">
            <a:noFill/>
            <a:round/>
            <a:headEnd/>
            <a:tailEnd/>
          </a:ln>
        </p:spPr>
      </p:pic>
      <p:pic>
        <p:nvPicPr>
          <p:cNvPr id="60418" name="Picture 3"/>
          <p:cNvPicPr>
            <a:picLocks noChangeAspect="1" noChangeArrowheads="1"/>
          </p:cNvPicPr>
          <p:nvPr/>
        </p:nvPicPr>
        <p:blipFill>
          <a:blip r:embed="rId4"/>
          <a:srcRect/>
          <a:stretch>
            <a:fillRect/>
          </a:stretch>
        </p:blipFill>
        <p:spPr bwMode="auto">
          <a:xfrm>
            <a:off x="4953000" y="1066800"/>
            <a:ext cx="3767138" cy="5530850"/>
          </a:xfrm>
          <a:prstGeom prst="rect">
            <a:avLst/>
          </a:prstGeom>
          <a:noFill/>
          <a:ln w="9525">
            <a:noFill/>
            <a:round/>
            <a:headEnd/>
            <a:tailEnd/>
          </a:ln>
        </p:spPr>
      </p:pic>
      <p:pic>
        <p:nvPicPr>
          <p:cNvPr id="60419" name="Picture 4"/>
          <p:cNvPicPr>
            <a:picLocks noChangeAspect="1" noChangeArrowheads="1"/>
          </p:cNvPicPr>
          <p:nvPr/>
        </p:nvPicPr>
        <p:blipFill>
          <a:blip r:embed="rId5"/>
          <a:srcRect/>
          <a:stretch>
            <a:fillRect/>
          </a:stretch>
        </p:blipFill>
        <p:spPr bwMode="auto">
          <a:xfrm>
            <a:off x="1127125" y="3124200"/>
            <a:ext cx="2682875" cy="3581400"/>
          </a:xfrm>
          <a:prstGeom prst="rect">
            <a:avLst/>
          </a:prstGeom>
          <a:noFill/>
          <a:ln w="9525">
            <a:noFill/>
            <a:round/>
            <a:headEnd/>
            <a:tailEnd/>
          </a:ln>
        </p:spPr>
      </p:pic>
      <p:grpSp>
        <p:nvGrpSpPr>
          <p:cNvPr id="2" name="Group 5"/>
          <p:cNvGrpSpPr>
            <a:grpSpLocks/>
          </p:cNvGrpSpPr>
          <p:nvPr/>
        </p:nvGrpSpPr>
        <p:grpSpPr bwMode="auto">
          <a:xfrm>
            <a:off x="2484438" y="2708275"/>
            <a:ext cx="3448050" cy="1074738"/>
            <a:chOff x="1565" y="1706"/>
            <a:chExt cx="2172" cy="677"/>
          </a:xfrm>
        </p:grpSpPr>
        <p:sp>
          <p:nvSpPr>
            <p:cNvPr id="60433" name="Text Box 6"/>
            <p:cNvSpPr txBox="1">
              <a:spLocks noChangeArrowheads="1"/>
            </p:cNvSpPr>
            <p:nvPr/>
          </p:nvSpPr>
          <p:spPr bwMode="auto">
            <a:xfrm>
              <a:off x="3149" y="1706"/>
              <a:ext cx="589" cy="408"/>
            </a:xfrm>
            <a:prstGeom prst="rect">
              <a:avLst/>
            </a:prstGeom>
            <a:solidFill>
              <a:srgbClr val="FF9999">
                <a:alpha val="14117"/>
              </a:srgbClr>
            </a:solidFill>
            <a:ln w="57240">
              <a:solidFill>
                <a:srgbClr val="FF0000"/>
              </a:solidFill>
              <a:miter lim="800000"/>
              <a:headEnd/>
              <a:tailEnd/>
            </a:ln>
          </p:spPr>
          <p:txBody>
            <a:bodyPr wrap="none" anchor="ctr"/>
            <a:lstStyle/>
            <a:p>
              <a:pPr eaLnBrk="0" hangingPunct="0"/>
              <a:endParaRPr lang="en-US"/>
            </a:p>
          </p:txBody>
        </p:sp>
        <p:sp>
          <p:nvSpPr>
            <p:cNvPr id="60434" name="Line 7"/>
            <p:cNvSpPr>
              <a:spLocks noChangeShapeType="1"/>
            </p:cNvSpPr>
            <p:nvPr/>
          </p:nvSpPr>
          <p:spPr bwMode="auto">
            <a:xfrm>
              <a:off x="1565" y="1842"/>
              <a:ext cx="1584" cy="1"/>
            </a:xfrm>
            <a:prstGeom prst="line">
              <a:avLst/>
            </a:prstGeom>
            <a:noFill/>
            <a:ln w="57240">
              <a:solidFill>
                <a:srgbClr val="FF0000"/>
              </a:solidFill>
              <a:miter lim="800000"/>
              <a:headEnd/>
              <a:tailEnd/>
            </a:ln>
          </p:spPr>
          <p:txBody>
            <a:bodyPr/>
            <a:lstStyle/>
            <a:p>
              <a:endParaRPr lang="fr-FR"/>
            </a:p>
          </p:txBody>
        </p:sp>
        <p:sp>
          <p:nvSpPr>
            <p:cNvPr id="60435" name="Line 8"/>
            <p:cNvSpPr>
              <a:spLocks noChangeShapeType="1"/>
            </p:cNvSpPr>
            <p:nvPr/>
          </p:nvSpPr>
          <p:spPr bwMode="auto">
            <a:xfrm>
              <a:off x="1565" y="1842"/>
              <a:ext cx="1" cy="542"/>
            </a:xfrm>
            <a:prstGeom prst="line">
              <a:avLst/>
            </a:prstGeom>
            <a:noFill/>
            <a:ln w="57240">
              <a:solidFill>
                <a:srgbClr val="FF0000"/>
              </a:solidFill>
              <a:miter lim="800000"/>
              <a:headEnd/>
              <a:tailEnd type="triangle" w="med" len="med"/>
            </a:ln>
          </p:spPr>
          <p:txBody>
            <a:bodyPr/>
            <a:lstStyle/>
            <a:p>
              <a:endParaRPr lang="fr-FR"/>
            </a:p>
          </p:txBody>
        </p:sp>
      </p:grpSp>
      <p:grpSp>
        <p:nvGrpSpPr>
          <p:cNvPr id="3" name="Group 9"/>
          <p:cNvGrpSpPr>
            <a:grpSpLocks/>
          </p:cNvGrpSpPr>
          <p:nvPr/>
        </p:nvGrpSpPr>
        <p:grpSpPr bwMode="auto">
          <a:xfrm>
            <a:off x="1763713" y="4292600"/>
            <a:ext cx="6256337" cy="1146175"/>
            <a:chOff x="1111" y="2704"/>
            <a:chExt cx="3941" cy="722"/>
          </a:xfrm>
        </p:grpSpPr>
        <p:sp>
          <p:nvSpPr>
            <p:cNvPr id="60430" name="Text Box 10"/>
            <p:cNvSpPr txBox="1">
              <a:spLocks noChangeArrowheads="1"/>
            </p:cNvSpPr>
            <p:nvPr/>
          </p:nvSpPr>
          <p:spPr bwMode="auto">
            <a:xfrm>
              <a:off x="4464" y="3020"/>
              <a:ext cx="589" cy="407"/>
            </a:xfrm>
            <a:prstGeom prst="rect">
              <a:avLst/>
            </a:prstGeom>
            <a:solidFill>
              <a:srgbClr val="FF9999">
                <a:alpha val="14117"/>
              </a:srgbClr>
            </a:solidFill>
            <a:ln w="57240">
              <a:solidFill>
                <a:srgbClr val="FF0000"/>
              </a:solidFill>
              <a:miter lim="800000"/>
              <a:headEnd/>
              <a:tailEnd/>
            </a:ln>
          </p:spPr>
          <p:txBody>
            <a:bodyPr wrap="none" anchor="ctr"/>
            <a:lstStyle/>
            <a:p>
              <a:pPr eaLnBrk="0" hangingPunct="0"/>
              <a:endParaRPr lang="en-US"/>
            </a:p>
          </p:txBody>
        </p:sp>
        <p:sp>
          <p:nvSpPr>
            <p:cNvPr id="60431" name="Line 11"/>
            <p:cNvSpPr>
              <a:spLocks noChangeShapeType="1"/>
            </p:cNvSpPr>
            <p:nvPr/>
          </p:nvSpPr>
          <p:spPr bwMode="auto">
            <a:xfrm>
              <a:off x="1111" y="3200"/>
              <a:ext cx="3353" cy="1"/>
            </a:xfrm>
            <a:prstGeom prst="line">
              <a:avLst/>
            </a:prstGeom>
            <a:noFill/>
            <a:ln w="57240">
              <a:solidFill>
                <a:srgbClr val="FF0000"/>
              </a:solidFill>
              <a:miter lim="800000"/>
              <a:headEnd/>
              <a:tailEnd/>
            </a:ln>
          </p:spPr>
          <p:txBody>
            <a:bodyPr/>
            <a:lstStyle/>
            <a:p>
              <a:endParaRPr lang="fr-FR"/>
            </a:p>
          </p:txBody>
        </p:sp>
        <p:sp>
          <p:nvSpPr>
            <p:cNvPr id="60432" name="Line 12"/>
            <p:cNvSpPr>
              <a:spLocks noChangeShapeType="1"/>
            </p:cNvSpPr>
            <p:nvPr/>
          </p:nvSpPr>
          <p:spPr bwMode="auto">
            <a:xfrm>
              <a:off x="1111" y="2704"/>
              <a:ext cx="1" cy="496"/>
            </a:xfrm>
            <a:prstGeom prst="line">
              <a:avLst/>
            </a:prstGeom>
            <a:noFill/>
            <a:ln w="57240">
              <a:solidFill>
                <a:srgbClr val="FF0000"/>
              </a:solidFill>
              <a:miter lim="800000"/>
              <a:headEnd type="triangle" w="med" len="med"/>
              <a:tailEnd/>
            </a:ln>
          </p:spPr>
          <p:txBody>
            <a:bodyPr/>
            <a:lstStyle/>
            <a:p>
              <a:endParaRPr lang="fr-FR"/>
            </a:p>
          </p:txBody>
        </p:sp>
      </p:grpSp>
      <p:sp>
        <p:nvSpPr>
          <p:cNvPr id="490509" name="Text Box 13"/>
          <p:cNvSpPr txBox="1">
            <a:spLocks noChangeArrowheads="1"/>
          </p:cNvSpPr>
          <p:nvPr/>
        </p:nvSpPr>
        <p:spPr bwMode="auto">
          <a:xfrm>
            <a:off x="647700" y="3860800"/>
            <a:ext cx="1152525" cy="369888"/>
          </a:xfrm>
          <a:prstGeom prst="rect">
            <a:avLst/>
          </a:prstGeom>
          <a:solidFill>
            <a:srgbClr val="FF9999"/>
          </a:solidFill>
          <a:ln w="38160">
            <a:solidFill>
              <a:srgbClr val="FF0000"/>
            </a:solidFill>
            <a:miter lim="800000"/>
            <a:headEnd/>
            <a:tailEnd/>
          </a:ln>
        </p:spPr>
        <p:txBody>
          <a:bodyPr lIns="90000" tIns="46800" rIns="90000" bIns="46800">
            <a:spAutoFit/>
          </a:bodyPr>
          <a:lstStyle/>
          <a:p>
            <a:pPr algn="ctr" defTabSz="449263">
              <a:lnSpc>
                <a:spcPct val="87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t>փոքր</a:t>
            </a:r>
          </a:p>
        </p:txBody>
      </p:sp>
      <p:sp>
        <p:nvSpPr>
          <p:cNvPr id="490510" name="Text Box 14"/>
          <p:cNvSpPr txBox="1">
            <a:spLocks noChangeArrowheads="1"/>
          </p:cNvSpPr>
          <p:nvPr/>
        </p:nvSpPr>
        <p:spPr bwMode="auto">
          <a:xfrm>
            <a:off x="1906588" y="3860800"/>
            <a:ext cx="1152525" cy="369888"/>
          </a:xfrm>
          <a:prstGeom prst="rect">
            <a:avLst/>
          </a:prstGeom>
          <a:solidFill>
            <a:srgbClr val="FF9999"/>
          </a:solidFill>
          <a:ln w="38160">
            <a:solidFill>
              <a:srgbClr val="FF0000"/>
            </a:solidFill>
            <a:miter lim="800000"/>
            <a:headEnd/>
            <a:tailEnd/>
          </a:ln>
        </p:spPr>
        <p:txBody>
          <a:bodyPr lIns="90000" tIns="46800" rIns="90000" bIns="46800">
            <a:spAutoFit/>
          </a:bodyPr>
          <a:lstStyle/>
          <a:p>
            <a:pPr algn="ctr" defTabSz="449263">
              <a:lnSpc>
                <a:spcPct val="87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t>կարմիր</a:t>
            </a:r>
          </a:p>
        </p:txBody>
      </p:sp>
      <p:sp>
        <p:nvSpPr>
          <p:cNvPr id="490511" name="Text Box 15"/>
          <p:cNvSpPr txBox="1">
            <a:spLocks noChangeArrowheads="1"/>
          </p:cNvSpPr>
          <p:nvPr/>
        </p:nvSpPr>
        <p:spPr bwMode="auto">
          <a:xfrm>
            <a:off x="3132138" y="3860800"/>
            <a:ext cx="1800225" cy="579438"/>
          </a:xfrm>
          <a:prstGeom prst="rect">
            <a:avLst/>
          </a:prstGeom>
          <a:solidFill>
            <a:srgbClr val="FF9999"/>
          </a:solidFill>
          <a:ln w="38160">
            <a:solidFill>
              <a:srgbClr val="FF0000"/>
            </a:solidFill>
            <a:miter lim="800000"/>
            <a:headEnd/>
            <a:tailEnd/>
          </a:ln>
        </p:spPr>
        <p:txBody>
          <a:bodyPr lIns="90000" tIns="46800" rIns="90000" bIns="46800">
            <a:spAutoFit/>
          </a:bodyPr>
          <a:lstStyle/>
          <a:p>
            <a:pPr algn="ctr" defTabSz="449263">
              <a:lnSpc>
                <a:spcPct val="87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00"/>
                </a:solidFill>
                <a:latin typeface="Times New Roman" pitchFamily="18" charset="0"/>
              </a:rPr>
              <a:t>Կարմիր Գլխարկ</a:t>
            </a:r>
          </a:p>
        </p:txBody>
      </p:sp>
      <p:sp>
        <p:nvSpPr>
          <p:cNvPr id="60425" name="Text Box 16"/>
          <p:cNvSpPr txBox="1">
            <a:spLocks noChangeArrowheads="1"/>
          </p:cNvSpPr>
          <p:nvPr/>
        </p:nvSpPr>
        <p:spPr bwMode="auto">
          <a:xfrm>
            <a:off x="107950" y="579438"/>
            <a:ext cx="8763000" cy="469900"/>
          </a:xfrm>
          <a:prstGeom prst="rect">
            <a:avLst/>
          </a:prstGeom>
          <a:solidFill>
            <a:srgbClr val="FFFFCC"/>
          </a:solidFill>
          <a:ln w="12700">
            <a:solidFill>
              <a:schemeClr val="accent2"/>
            </a:solidFill>
            <a:miter lim="800000"/>
            <a:headEnd/>
            <a:tailEnd/>
          </a:ln>
        </p:spPr>
        <p:txBody>
          <a:bodyPr anchor="ctr">
            <a:spAutoFit/>
          </a:bodyPr>
          <a:lstStyle/>
          <a:p>
            <a:pPr eaLnBrk="0" hangingPunct="0"/>
            <a:r>
              <a:rPr lang="en-GB" sz="2400" b="1" i="1"/>
              <a:t>Հետազոտական հանձնարարություն. </a:t>
            </a:r>
            <a:r>
              <a:rPr lang="hy-AM" sz="2400" b="1" i="1"/>
              <a:t>վ</a:t>
            </a:r>
            <a:r>
              <a:rPr lang="en-GB" sz="2400" b="1" i="1"/>
              <a:t>երնագիր չինարենով</a:t>
            </a:r>
          </a:p>
        </p:txBody>
      </p:sp>
      <p:sp>
        <p:nvSpPr>
          <p:cNvPr id="60426" name="Text Box 17"/>
          <p:cNvSpPr txBox="1">
            <a:spLocks noChangeArrowheads="1"/>
          </p:cNvSpPr>
          <p:nvPr/>
        </p:nvSpPr>
        <p:spPr bwMode="auto">
          <a:xfrm>
            <a:off x="323850" y="1268413"/>
            <a:ext cx="4608513" cy="457200"/>
          </a:xfrm>
          <a:prstGeom prst="rect">
            <a:avLst/>
          </a:prstGeom>
          <a:noFill/>
          <a:ln w="9525">
            <a:noFill/>
            <a:round/>
            <a:headEnd/>
            <a:tailEnd/>
          </a:ln>
        </p:spPr>
        <p:txBody>
          <a:bodyPr lIns="90000" tIns="46800" rIns="90000" bIns="46800">
            <a:spAutoFit/>
          </a:bodyPr>
          <a:lstStyle/>
          <a:p>
            <a:pPr defTabSz="449263">
              <a:lnSpc>
                <a:spcPct val="82000"/>
              </a:lnSpc>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a:latin typeface="Times New Roman" pitchFamily="18" charset="0"/>
              </a:rPr>
              <a:t>գտնել</a:t>
            </a:r>
            <a:r>
              <a:rPr lang="en-GB" sz="2800">
                <a:latin typeface="Times New Roman" pitchFamily="18" charset="0"/>
              </a:rPr>
              <a:t>, տեղադրել, ընտրել</a:t>
            </a:r>
          </a:p>
        </p:txBody>
      </p:sp>
      <p:sp>
        <p:nvSpPr>
          <p:cNvPr id="490514" name="AutoShape 18"/>
          <p:cNvSpPr>
            <a:spLocks/>
          </p:cNvSpPr>
          <p:nvPr/>
        </p:nvSpPr>
        <p:spPr bwMode="auto">
          <a:xfrm>
            <a:off x="250825" y="1773238"/>
            <a:ext cx="1598613" cy="1079500"/>
          </a:xfrm>
          <a:prstGeom prst="borderCallout1">
            <a:avLst>
              <a:gd name="adj1" fmla="val 10588"/>
              <a:gd name="adj2" fmla="val 104769"/>
              <a:gd name="adj3" fmla="val 100000"/>
              <a:gd name="adj4" fmla="val 128602"/>
            </a:avLst>
          </a:prstGeom>
          <a:solidFill>
            <a:srgbClr val="F8FCD0"/>
          </a:solidFill>
          <a:ln w="9525">
            <a:solidFill>
              <a:schemeClr val="tx1"/>
            </a:solidFill>
            <a:miter lim="800000"/>
            <a:headEnd/>
            <a:tailEnd/>
          </a:ln>
        </p:spPr>
        <p:txBody>
          <a:bodyPr/>
          <a:lstStyle/>
          <a:p>
            <a:pPr algn="ctr"/>
            <a:r>
              <a:rPr lang="en-GB" sz="2000" b="1"/>
              <a:t>Գտեք «կարմիր» բառը:</a:t>
            </a:r>
          </a:p>
        </p:txBody>
      </p:sp>
      <p:sp>
        <p:nvSpPr>
          <p:cNvPr id="490515" name="AutoShape 19"/>
          <p:cNvSpPr>
            <a:spLocks/>
          </p:cNvSpPr>
          <p:nvPr/>
        </p:nvSpPr>
        <p:spPr bwMode="auto">
          <a:xfrm>
            <a:off x="2484438" y="1773238"/>
            <a:ext cx="1800225" cy="1079500"/>
          </a:xfrm>
          <a:prstGeom prst="borderCallout1">
            <a:avLst>
              <a:gd name="adj1" fmla="val 10588"/>
              <a:gd name="adj2" fmla="val 104231"/>
              <a:gd name="adj3" fmla="val 100000"/>
              <a:gd name="adj4" fmla="val 114199"/>
            </a:avLst>
          </a:prstGeom>
          <a:solidFill>
            <a:srgbClr val="F8FCD0"/>
          </a:solidFill>
          <a:ln w="9525">
            <a:solidFill>
              <a:schemeClr val="tx1"/>
            </a:solidFill>
            <a:miter lim="800000"/>
            <a:headEnd/>
            <a:tailEnd/>
          </a:ln>
        </p:spPr>
        <p:txBody>
          <a:bodyPr/>
          <a:lstStyle/>
          <a:p>
            <a:pPr algn="ctr"/>
            <a:r>
              <a:rPr lang="en-GB" sz="2000" b="1"/>
              <a:t>Գտեք «փոքր» բառը:</a:t>
            </a:r>
          </a:p>
        </p:txBody>
      </p:sp>
      <p:sp>
        <p:nvSpPr>
          <p:cNvPr id="60429" name="Text Box 20"/>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EAEB3D9-7B6F-44C1-A14D-1DF2C785C4F4}" type="slidenum">
              <a:rPr lang="fr-FR" sz="2400" b="1">
                <a:solidFill>
                  <a:schemeClr val="accent2"/>
                </a:solidFill>
              </a:rPr>
              <a:pPr algn="ctr" eaLnBrk="0" hangingPunct="0">
                <a:spcBef>
                  <a:spcPct val="50000"/>
                </a:spcBef>
              </a:pPr>
              <a:t>24</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90514"/>
                                        </p:tgtEl>
                                        <p:attrNameLst>
                                          <p:attrName>style.visibility</p:attrName>
                                        </p:attrNameLst>
                                      </p:cBhvr>
                                      <p:to>
                                        <p:strVal val="visible"/>
                                      </p:to>
                                    </p:set>
                                    <p:animEffect transition="in" filter="wipe(right)">
                                      <p:cBhvr>
                                        <p:cTn id="7" dur="1000"/>
                                        <p:tgtEl>
                                          <p:spTgt spid="490514"/>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490515"/>
                                        </p:tgtEl>
                                        <p:attrNameLst>
                                          <p:attrName>style.visibility</p:attrName>
                                        </p:attrNameLst>
                                      </p:cBhvr>
                                      <p:to>
                                        <p:strVal val="visible"/>
                                      </p:to>
                                    </p:set>
                                    <p:animEffect transition="in" filter="wipe(right)">
                                      <p:cBhvr>
                                        <p:cTn id="11" dur="1000"/>
                                        <p:tgtEl>
                                          <p:spTgt spid="4905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0"/>
                            </p:stCondLst>
                            <p:childTnLst>
                              <p:par>
                                <p:cTn id="17" presetID="1" presetClass="entr"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90509"/>
                                        </p:tgtEl>
                                        <p:attrNameLst>
                                          <p:attrName>style.visibility</p:attrName>
                                        </p:attrNameLst>
                                      </p:cBhvr>
                                      <p:to>
                                        <p:strVal val="visible"/>
                                      </p:to>
                                    </p:set>
                                  </p:childTnLst>
                                </p:cTn>
                              </p:par>
                            </p:childTnLst>
                          </p:cTn>
                        </p:par>
                        <p:par>
                          <p:cTn id="23" fill="hold">
                            <p:stCondLst>
                              <p:cond delay="0"/>
                            </p:stCondLst>
                            <p:childTnLst>
                              <p:par>
                                <p:cTn id="24" presetID="42" presetClass="path" accel="50000" decel="50000" fill="hold" nodeType="afterEffect">
                                  <p:stCondLst>
                                    <p:cond delay="0"/>
                                  </p:stCondLst>
                                  <p:childTnLst>
                                    <p:animMotion origin="layout" path="M 0 0  L 0 0.3331" ptsTypes="">
                                      <p:cBhvr>
                                        <p:cTn id="25" dur="2000" fill="hold"/>
                                        <p:tgtEl>
                                          <p:spTgt spid="490509"/>
                                        </p:tgtEl>
                                      </p:cBhvr>
                                    </p:animMotion>
                                  </p:childTnLst>
                                </p:cTn>
                              </p:par>
                            </p:childTnLst>
                          </p:cTn>
                        </p:par>
                        <p:par>
                          <p:cTn id="26" fill="hold">
                            <p:stCondLst>
                              <p:cond delay="2000"/>
                            </p:stCondLst>
                            <p:childTnLst>
                              <p:par>
                                <p:cTn id="27" presetID="1" presetClass="entr" fill="hold" nodeType="afterEffect">
                                  <p:stCondLst>
                                    <p:cond delay="0"/>
                                  </p:stCondLst>
                                  <p:childTnLst>
                                    <p:set>
                                      <p:cBhvr>
                                        <p:cTn id="28" dur="1" fill="hold">
                                          <p:stCondLst>
                                            <p:cond delay="0"/>
                                          </p:stCondLst>
                                        </p:cTn>
                                        <p:tgtEl>
                                          <p:spTgt spid="490510"/>
                                        </p:tgtEl>
                                        <p:attrNameLst>
                                          <p:attrName>style.visibility</p:attrName>
                                        </p:attrNameLst>
                                      </p:cBhvr>
                                      <p:to>
                                        <p:strVal val="visible"/>
                                      </p:to>
                                    </p:set>
                                  </p:childTnLst>
                                </p:cTn>
                              </p:par>
                              <p:par>
                                <p:cTn id="29" presetID="42" presetClass="path" accel="50000" decel="50000" fill="hold" nodeType="withEffect">
                                  <p:stCondLst>
                                    <p:cond delay="0"/>
                                  </p:stCondLst>
                                  <p:childTnLst>
                                    <p:animMotion origin="layout" path="M 0 0  L 0 0.3331" ptsTypes="">
                                      <p:cBhvr>
                                        <p:cTn id="30" dur="2000" fill="hold"/>
                                        <p:tgtEl>
                                          <p:spTgt spid="490510"/>
                                        </p:tgtEl>
                                      </p:cBhvr>
                                    </p:animMotion>
                                  </p:childTnLst>
                                </p:cTn>
                              </p:par>
                            </p:childTnLst>
                          </p:cTn>
                        </p:par>
                        <p:par>
                          <p:cTn id="31" fill="hold">
                            <p:stCondLst>
                              <p:cond delay="4000"/>
                            </p:stCondLst>
                            <p:childTnLst>
                              <p:par>
                                <p:cTn id="32" presetID="1" presetClass="entr" fill="hold" nodeType="afterEffect">
                                  <p:stCondLst>
                                    <p:cond delay="0"/>
                                  </p:stCondLst>
                                  <p:childTnLst>
                                    <p:set>
                                      <p:cBhvr>
                                        <p:cTn id="33" dur="1" fill="hold">
                                          <p:stCondLst>
                                            <p:cond delay="0"/>
                                          </p:stCondLst>
                                        </p:cTn>
                                        <p:tgtEl>
                                          <p:spTgt spid="490511"/>
                                        </p:tgtEl>
                                        <p:attrNameLst>
                                          <p:attrName>style.visibility</p:attrName>
                                        </p:attrNameLst>
                                      </p:cBhvr>
                                      <p:to>
                                        <p:strVal val="visible"/>
                                      </p:to>
                                    </p:set>
                                  </p:childTnLst>
                                </p:cTn>
                              </p:par>
                            </p:childTnLst>
                          </p:cTn>
                        </p:par>
                        <p:par>
                          <p:cTn id="34" fill="hold">
                            <p:stCondLst>
                              <p:cond delay="4000"/>
                            </p:stCondLst>
                            <p:childTnLst>
                              <p:par>
                                <p:cTn id="35" presetID="42" presetClass="path" accel="50000" decel="50000" fill="hold" nodeType="afterEffect">
                                  <p:stCondLst>
                                    <p:cond delay="0"/>
                                  </p:stCondLst>
                                  <p:childTnLst>
                                    <p:animMotion origin="layout" path="M 0 0  L 0 0.3331" ptsTypes="">
                                      <p:cBhvr>
                                        <p:cTn id="36" dur="2000" fill="hold"/>
                                        <p:tgtEl>
                                          <p:spTgt spid="490511"/>
                                        </p:tgtEl>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14" grpId="0" animBg="1"/>
      <p:bldP spid="4905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47" name="Text Box 11"/>
          <p:cNvSpPr txBox="1">
            <a:spLocks noChangeArrowheads="1"/>
          </p:cNvSpPr>
          <p:nvPr/>
        </p:nvSpPr>
        <p:spPr bwMode="auto">
          <a:xfrm>
            <a:off x="539750" y="2565400"/>
            <a:ext cx="8077200" cy="730250"/>
          </a:xfrm>
          <a:prstGeom prst="rect">
            <a:avLst/>
          </a:prstGeom>
          <a:solidFill>
            <a:srgbClr val="F8FABE"/>
          </a:solidFill>
          <a:ln w="28440">
            <a:solidFill>
              <a:srgbClr val="000000"/>
            </a:solidFill>
            <a:miter lim="800000"/>
            <a:headEnd/>
            <a:tailEnd/>
          </a:ln>
        </p:spPr>
        <p:txBody>
          <a:bodyPr lIns="90000" tIns="46800" rIns="90000" bIns="46800">
            <a:spAutoFit/>
          </a:bodyP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DejaVu Sans" pitchFamily="34" charset="0"/>
              </a:rPr>
              <a:t>Միասնական դիդակտիկ մոտեցում</a:t>
            </a:r>
            <a:endParaRPr lang="en-GB" sz="3600" b="1" i="1">
              <a:solidFill>
                <a:srgbClr val="000000"/>
              </a:solidFill>
              <a:latin typeface="Times New Roman" pitchFamily="18" charset="0"/>
              <a:ea typeface="Arial Unicode MS" pitchFamily="34" charset="-128"/>
              <a:cs typeface="DejaVu Sans" pitchFamily="34" charset="0"/>
            </a:endParaRPr>
          </a:p>
        </p:txBody>
      </p:sp>
      <p:grpSp>
        <p:nvGrpSpPr>
          <p:cNvPr id="2" name="Group 12"/>
          <p:cNvGrpSpPr>
            <a:grpSpLocks/>
          </p:cNvGrpSpPr>
          <p:nvPr/>
        </p:nvGrpSpPr>
        <p:grpSpPr bwMode="auto">
          <a:xfrm>
            <a:off x="0" y="2565400"/>
            <a:ext cx="9144000" cy="4221163"/>
            <a:chOff x="0" y="1661"/>
            <a:chExt cx="5760" cy="2659"/>
          </a:xfrm>
        </p:grpSpPr>
        <p:sp>
          <p:nvSpPr>
            <p:cNvPr id="62472" name="AutoShape 6"/>
            <p:cNvSpPr>
              <a:spLocks noChangeArrowheads="1"/>
            </p:cNvSpPr>
            <p:nvPr/>
          </p:nvSpPr>
          <p:spPr bwMode="auto">
            <a:xfrm>
              <a:off x="158" y="2268"/>
              <a:ext cx="5602" cy="2052"/>
            </a:xfrm>
            <a:prstGeom prst="wedgeRoundRectCallout">
              <a:avLst>
                <a:gd name="adj1" fmla="val -46579"/>
                <a:gd name="adj2" fmla="val -58236"/>
                <a:gd name="adj3" fmla="val 16667"/>
              </a:avLst>
            </a:prstGeom>
            <a:solidFill>
              <a:srgbClr val="FFFFCC"/>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pic>
          <p:nvPicPr>
            <p:cNvPr id="62473" name="Picture 5"/>
            <p:cNvPicPr>
              <a:picLocks noChangeAspect="1" noChangeArrowheads="1"/>
            </p:cNvPicPr>
            <p:nvPr/>
          </p:nvPicPr>
          <p:blipFill>
            <a:blip r:embed="rId3"/>
            <a:srcRect/>
            <a:stretch>
              <a:fillRect/>
            </a:stretch>
          </p:blipFill>
          <p:spPr bwMode="auto">
            <a:xfrm>
              <a:off x="0" y="1661"/>
              <a:ext cx="653" cy="671"/>
            </a:xfrm>
            <a:prstGeom prst="rect">
              <a:avLst/>
            </a:prstGeom>
            <a:noFill/>
            <a:ln w="9525">
              <a:noFill/>
              <a:round/>
              <a:headEnd/>
              <a:tailEnd/>
            </a:ln>
          </p:spPr>
        </p:pic>
      </p:grpSp>
      <p:sp>
        <p:nvSpPr>
          <p:cNvPr id="654343" name="Text Box 7"/>
          <p:cNvSpPr txBox="1">
            <a:spLocks noChangeArrowheads="1"/>
          </p:cNvSpPr>
          <p:nvPr/>
        </p:nvSpPr>
        <p:spPr bwMode="auto">
          <a:xfrm>
            <a:off x="684213" y="3679825"/>
            <a:ext cx="7777162" cy="901700"/>
          </a:xfrm>
          <a:prstGeom prst="rect">
            <a:avLst/>
          </a:prstGeom>
          <a:noFill/>
          <a:ln w="9525" algn="ctr">
            <a:noFill/>
            <a:round/>
            <a:headEnd/>
            <a:tailEnd/>
          </a:ln>
        </p:spPr>
        <p:txBody>
          <a:bodyPr>
            <a:spAutoFit/>
          </a:bodyPr>
          <a:lstStyle/>
          <a:p>
            <a:pPr defTabSz="449263">
              <a:lnSpc>
                <a:spcPct val="74000"/>
              </a:lnSpc>
              <a:spcBef>
                <a:spcPct val="50000"/>
              </a:spcBef>
              <a:buClr>
                <a:srgbClr val="000000"/>
              </a:buClr>
              <a:buSzPct val="100000"/>
              <a:buFont typeface="Times New Roman" pitchFamily="18" charset="0"/>
              <a:buChar char="•"/>
            </a:pPr>
            <a:r>
              <a:rPr lang="fr-FR" sz="2400" b="1">
                <a:latin typeface="Arial Unicode MS" pitchFamily="34" charset="-128"/>
                <a:ea typeface="Arial Unicode MS" pitchFamily="34" charset="-128"/>
                <a:cs typeface="Arial Unicode MS" pitchFamily="34" charset="-128"/>
              </a:rPr>
              <a:t>  </a:t>
            </a:r>
            <a:r>
              <a:rPr lang="en-US" sz="2400" b="1">
                <a:latin typeface="Arial Unicode MS" pitchFamily="34" charset="-128"/>
                <a:ea typeface="Arial Unicode MS" pitchFamily="34" charset="-128"/>
                <a:cs typeface="Arial Unicode MS" pitchFamily="34" charset="-128"/>
              </a:rPr>
              <a:t>Այն ուղղված է աջակցելու սովորողներին կապ ստեղծել </a:t>
            </a:r>
            <a:r>
              <a:rPr lang="en-US" sz="2400" b="1">
                <a:solidFill>
                  <a:srgbClr val="000099"/>
                </a:solidFill>
                <a:latin typeface="Arial Unicode MS" pitchFamily="34" charset="-128"/>
                <a:ea typeface="Arial Unicode MS" pitchFamily="34" charset="-128"/>
                <a:cs typeface="Arial Unicode MS" pitchFamily="34" charset="-128"/>
              </a:rPr>
              <a:t>բոլոր այն լեզուների միջև, որոնց ուսուցումը նախատեսված է դպրոցական ծրագրով</a:t>
            </a:r>
            <a:r>
              <a:rPr lang="en-US" sz="2400" b="1">
                <a:latin typeface="Arial Unicode MS" pitchFamily="34" charset="-128"/>
                <a:ea typeface="Arial Unicode MS" pitchFamily="34" charset="-128"/>
                <a:cs typeface="Arial Unicode MS" pitchFamily="34" charset="-128"/>
              </a:rPr>
              <a:t> (ներառյալ դասավանդման լեզուները):</a:t>
            </a:r>
            <a:endParaRPr lang="fr-FR" sz="2400" b="1">
              <a:latin typeface="Arial Unicode MS" pitchFamily="34" charset="-128"/>
              <a:ea typeface="Arial Unicode MS" pitchFamily="34" charset="-128"/>
              <a:cs typeface="Arial Unicode MS" pitchFamily="34" charset="-128"/>
            </a:endParaRPr>
          </a:p>
        </p:txBody>
      </p:sp>
      <p:sp>
        <p:nvSpPr>
          <p:cNvPr id="654344" name="Text Box 8"/>
          <p:cNvSpPr txBox="1">
            <a:spLocks noChangeArrowheads="1"/>
          </p:cNvSpPr>
          <p:nvPr/>
        </p:nvSpPr>
        <p:spPr bwMode="auto">
          <a:xfrm>
            <a:off x="684213" y="4652963"/>
            <a:ext cx="8280400" cy="2011362"/>
          </a:xfrm>
          <a:prstGeom prst="rect">
            <a:avLst/>
          </a:prstGeom>
          <a:noFill/>
          <a:ln w="9525">
            <a:noFill/>
            <a:miter lim="800000"/>
            <a:headEnd/>
            <a:tailEnd/>
          </a:ln>
        </p:spPr>
        <p:txBody>
          <a:bodyPr>
            <a:spAutoFit/>
          </a:bodyPr>
          <a:lstStyle/>
          <a:p>
            <a:pPr defTabSz="449263">
              <a:lnSpc>
                <a:spcPct val="74000"/>
              </a:lnSpc>
              <a:spcBef>
                <a:spcPct val="50000"/>
              </a:spcBef>
              <a:buClr>
                <a:srgbClr val="000000"/>
              </a:buClr>
              <a:buSzPct val="100000"/>
              <a:buFont typeface="Times New Roman" pitchFamily="18" charset="0"/>
              <a:buChar char="•"/>
            </a:pPr>
            <a:r>
              <a:rPr lang="fr-FR" sz="2400" b="1">
                <a:latin typeface="Arial Unicode MS" pitchFamily="34" charset="-128"/>
                <a:ea typeface="Arial Unicode MS" pitchFamily="34" charset="-128"/>
                <a:cs typeface="Arial Unicode MS" pitchFamily="34" charset="-128"/>
              </a:rPr>
              <a:t>Այն հնարավորություն է տալիս օգտագործել մեկ ընդհանուր մոտեցում, որն ընկած է ուսումնառության ցանկացած  գործընթացի հիմքում. </a:t>
            </a:r>
            <a:r>
              <a:rPr lang="fr-FR" sz="2400" b="1">
                <a:solidFill>
                  <a:srgbClr val="FF0000"/>
                </a:solidFill>
                <a:latin typeface="Arial Unicode MS" pitchFamily="34" charset="-128"/>
                <a:ea typeface="Arial Unicode MS" pitchFamily="34" charset="-128"/>
                <a:cs typeface="Arial Unicode MS" pitchFamily="34" charset="-128"/>
              </a:rPr>
              <a:t>արդեն իմացածն օգտագործել նոր բան սովորելիս</a:t>
            </a:r>
            <a:r>
              <a:rPr lang="fr-FR" sz="2400" b="1">
                <a:latin typeface="Arial Unicode MS" pitchFamily="34" charset="-128"/>
                <a:ea typeface="Arial Unicode MS" pitchFamily="34" charset="-128"/>
                <a:cs typeface="Arial Unicode MS" pitchFamily="34" charset="-128"/>
              </a:rPr>
              <a:t>՝ դասավանդման լեզուն օգտագործել առաջին օտար լեզվի յուրացման գործընթացում, այս երկու լեզուների միջոցով ձեռք բերել երկրորդ օտար լեզվից գիտելիքներ և այսպես շարունակ...՝ միևնույն ժամանակ </a:t>
            </a:r>
            <a:r>
              <a:rPr lang="fr-FR" sz="2400" b="1">
                <a:solidFill>
                  <a:srgbClr val="FF0000"/>
                </a:solidFill>
                <a:latin typeface="Arial Unicode MS" pitchFamily="34" charset="-128"/>
                <a:ea typeface="Arial Unicode MS" pitchFamily="34" charset="-128"/>
                <a:cs typeface="Arial Unicode MS" pitchFamily="34" charset="-128"/>
              </a:rPr>
              <a:t>չմոռանալով նման  փոխազդեցությունների համապատասխան արդյունքների մասին</a:t>
            </a:r>
            <a:r>
              <a:rPr lang="fr-FR" sz="2400" b="1">
                <a:latin typeface="Arial Unicode MS" pitchFamily="34" charset="-128"/>
                <a:ea typeface="Arial Unicode MS" pitchFamily="34" charset="-128"/>
                <a:cs typeface="Arial Unicode MS" pitchFamily="34" charset="-128"/>
              </a:rPr>
              <a:t>:</a:t>
            </a:r>
          </a:p>
        </p:txBody>
      </p:sp>
      <p:sp>
        <p:nvSpPr>
          <p:cNvPr id="62469"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8F6CBB5-3FB4-45C2-BFC3-DF26A6D48CD8}" type="slidenum">
              <a:rPr lang="fr-FR" sz="2400" b="1">
                <a:solidFill>
                  <a:schemeClr val="accent2"/>
                </a:solidFill>
              </a:rPr>
              <a:pPr algn="ctr" eaLnBrk="0" hangingPunct="0">
                <a:spcBef>
                  <a:spcPct val="50000"/>
                </a:spcBef>
              </a:pPr>
              <a:t>25</a:t>
            </a:fld>
            <a:endParaRPr lang="fr-FR" sz="2400" b="1">
              <a:solidFill>
                <a:schemeClr val="accent2"/>
              </a:solidFill>
            </a:endParaRPr>
          </a:p>
        </p:txBody>
      </p:sp>
      <p:sp>
        <p:nvSpPr>
          <p:cNvPr id="62470" name="Text Box 10"/>
          <p:cNvSpPr txBox="1">
            <a:spLocks noChangeArrowheads="1"/>
          </p:cNvSpPr>
          <p:nvPr/>
        </p:nvSpPr>
        <p:spPr bwMode="auto">
          <a:xfrm>
            <a:off x="468313" y="1741488"/>
            <a:ext cx="8077200" cy="608012"/>
          </a:xfrm>
          <a:prstGeom prst="rect">
            <a:avLst/>
          </a:prstGeom>
          <a:solidFill>
            <a:srgbClr val="F9FABE"/>
          </a:solidFill>
          <a:ln w="28440">
            <a:solidFill>
              <a:srgbClr val="000000"/>
            </a:solidFill>
            <a:miter lim="800000"/>
            <a:headEnd/>
            <a:tailEnd/>
          </a:ln>
        </p:spPr>
        <p:txBody>
          <a:bodyPr lIns="90000" tIns="46800" rIns="90000" bIns="46800">
            <a:spAutoFit/>
          </a:bodyP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i="1">
                <a:solidFill>
                  <a:srgbClr val="000000"/>
                </a:solidFill>
                <a:latin typeface="Arial Unicode MS" pitchFamily="34" charset="-128"/>
                <a:ea typeface="Arial Unicode MS" pitchFamily="34" charset="-128"/>
                <a:cs typeface="Arial Unicode MS" pitchFamily="34" charset="-128"/>
              </a:rPr>
              <a:t>Լեզուների հանդեպ զգացողության  </a:t>
            </a:r>
            <a:r>
              <a:rPr lang="en-GB" sz="3200" b="1" i="1">
                <a:solidFill>
                  <a:srgbClr val="000000"/>
                </a:solidFill>
                <a:ea typeface="Arial Unicode MS" pitchFamily="34" charset="-128"/>
                <a:cs typeface="Arial Unicode MS" pitchFamily="34" charset="-128"/>
              </a:rPr>
              <a:t>«</a:t>
            </a:r>
            <a:r>
              <a:rPr lang="en-GB" sz="3200" b="1" i="1">
                <a:solidFill>
                  <a:srgbClr val="000000"/>
                </a:solidFill>
                <a:latin typeface="Arial Unicode MS" pitchFamily="34" charset="-128"/>
                <a:ea typeface="Arial Unicode MS" pitchFamily="34" charset="-128"/>
                <a:cs typeface="Arial Unicode MS" pitchFamily="34" charset="-128"/>
              </a:rPr>
              <a:t>արթնացում</a:t>
            </a:r>
            <a:r>
              <a:rPr lang="en-GB" sz="3200" b="1" i="1">
                <a:solidFill>
                  <a:srgbClr val="000000"/>
                </a:solidFill>
                <a:ea typeface="Arial Unicode MS" pitchFamily="34" charset="-128"/>
                <a:cs typeface="Arial Unicode MS" pitchFamily="34" charset="-128"/>
              </a:rPr>
              <a:t>»</a:t>
            </a:r>
            <a:endParaRPr lang="en-GB" sz="3200" b="1" i="1"/>
          </a:p>
        </p:txBody>
      </p:sp>
      <p:sp>
        <p:nvSpPr>
          <p:cNvPr id="62471" name="Rectangle 2"/>
          <p:cNvSpPr>
            <a:spLocks noChangeArrowheads="1"/>
          </p:cNvSpPr>
          <p:nvPr/>
        </p:nvSpPr>
        <p:spPr bwMode="auto">
          <a:xfrm>
            <a:off x="468313" y="260350"/>
            <a:ext cx="8101012" cy="1296988"/>
          </a:xfrm>
          <a:prstGeom prst="rect">
            <a:avLst/>
          </a:prstGeom>
          <a:solidFill>
            <a:srgbClr val="CCFFFF"/>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i="1">
                <a:solidFill>
                  <a:srgbClr val="990000"/>
                </a:solidFill>
                <a:latin typeface="Arial Narrow" pitchFamily="34" charset="0"/>
                <a:cs typeface="Times New Roman" pitchFamily="18" charset="0"/>
              </a:rPr>
              <a:t>Լեզուների և մշակույթների հանդեպ բազմակողմանի մոտեցումներ</a:t>
            </a:r>
            <a:endParaRPr lang="en-GB" sz="2800" b="1" i="1">
              <a:solidFill>
                <a:schemeClr val="accent2"/>
              </a:solidFill>
              <a:latin typeface="Arial Narrow" pitchFamily="34" charset="0"/>
              <a:cs typeface="Times New Roman" pitchFamily="18" charset="0"/>
            </a:endParaRPr>
          </a:p>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chemeClr val="tx2"/>
                </a:solidFill>
                <a:latin typeface="Times New Roman" pitchFamily="18" charset="0"/>
                <a:cs typeface="Times New Roman" pitchFamily="18" charset="0"/>
              </a:rPr>
              <a:t>Չորս բազմակողմանի մոտեցումներ</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500"/>
                                  </p:stCondLst>
                                  <p:iterate type="lt">
                                    <p:tmPct val="0"/>
                                  </p:iterate>
                                  <p:childTnLst>
                                    <p:set>
                                      <p:cBhvr>
                                        <p:cTn id="6" dur="1" fill="hold">
                                          <p:stCondLst>
                                            <p:cond delay="0"/>
                                          </p:stCondLst>
                                        </p:cTn>
                                        <p:tgtEl>
                                          <p:spTgt spid="654347"/>
                                        </p:tgtEl>
                                        <p:attrNameLst>
                                          <p:attrName>style.visibility</p:attrName>
                                        </p:attrNameLst>
                                      </p:cBhvr>
                                      <p:to>
                                        <p:strVal val="visible"/>
                                      </p:to>
                                    </p:set>
                                    <p:anim calcmode="lin" valueType="num">
                                      <p:cBhvr additive="base">
                                        <p:cTn id="7" dur="1000" fill="hold"/>
                                        <p:tgtEl>
                                          <p:spTgt spid="654347"/>
                                        </p:tgtEl>
                                        <p:attrNameLst>
                                          <p:attrName>ppt_x</p:attrName>
                                        </p:attrNameLst>
                                      </p:cBhvr>
                                      <p:tavLst>
                                        <p:tav tm="0">
                                          <p:val>
                                            <p:strVal val="0-#ppt_w/2"/>
                                          </p:val>
                                        </p:tav>
                                        <p:tav tm="100000">
                                          <p:val>
                                            <p:strVal val="#ppt_x"/>
                                          </p:val>
                                        </p:tav>
                                      </p:tavLst>
                                    </p:anim>
                                    <p:anim calcmode="lin" valueType="num">
                                      <p:cBhvr additive="base">
                                        <p:cTn id="8" dur="1000" fill="hold"/>
                                        <p:tgtEl>
                                          <p:spTgt spid="6543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3" presetClass="emph" presetSubtype="2" fill="hold" grpId="1" nodeType="afterEffect">
                                  <p:stCondLst>
                                    <p:cond delay="500"/>
                                  </p:stCondLst>
                                  <p:iterate type="lt">
                                    <p:tmPct val="0"/>
                                  </p:iterate>
                                  <p:childTnLst>
                                    <p:animClr clrSpc="rgb" dir="cw">
                                      <p:cBhvr override="childStyle">
                                        <p:cTn id="11" dur="2000" fill="hold"/>
                                        <p:tgtEl>
                                          <p:spTgt spid="654347"/>
                                        </p:tgtEl>
                                        <p:attrNameLst>
                                          <p:attrName>style.color</p:attrName>
                                        </p:attrNameLst>
                                      </p:cBhvr>
                                      <p:to>
                                        <a:srgbClr val="CC3300"/>
                                      </p:to>
                                    </p:animClr>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654343"/>
                                        </p:tgtEl>
                                        <p:attrNameLst>
                                          <p:attrName>style.visibility</p:attrName>
                                        </p:attrNameLst>
                                      </p:cBhvr>
                                      <p:to>
                                        <p:strVal val="visible"/>
                                      </p:to>
                                    </p:set>
                                    <p:animEffect transition="in" filter="wipe(up)">
                                      <p:cBhvr>
                                        <p:cTn id="20" dur="1000"/>
                                        <p:tgtEl>
                                          <p:spTgt spid="6543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4344"/>
                                        </p:tgtEl>
                                        <p:attrNameLst>
                                          <p:attrName>style.visibility</p:attrName>
                                        </p:attrNameLst>
                                      </p:cBhvr>
                                      <p:to>
                                        <p:strVal val="visible"/>
                                      </p:to>
                                    </p:set>
                                    <p:animEffect transition="in" filter="wipe(left)">
                                      <p:cBhvr>
                                        <p:cTn id="25" dur="1000"/>
                                        <p:tgtEl>
                                          <p:spTgt spid="65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7" grpId="0" animBg="1"/>
      <p:bldP spid="654347" grpId="1" animBg="1"/>
      <p:bldP spid="654343" grpId="0"/>
      <p:bldP spid="6543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a:srcRect/>
          <a:stretch>
            <a:fillRect/>
          </a:stretch>
        </p:blipFill>
        <p:spPr bwMode="auto">
          <a:xfrm>
            <a:off x="3779838" y="2835275"/>
            <a:ext cx="5364162" cy="4022725"/>
          </a:xfrm>
          <a:prstGeom prst="rect">
            <a:avLst/>
          </a:prstGeom>
          <a:noFill/>
          <a:ln w="9525">
            <a:noFill/>
            <a:miter lim="800000"/>
            <a:headEnd/>
            <a:tailEnd/>
          </a:ln>
        </p:spPr>
      </p:pic>
      <p:sp>
        <p:nvSpPr>
          <p:cNvPr id="104475" name="AutoShape 27"/>
          <p:cNvSpPr>
            <a:spLocks noChangeArrowheads="1"/>
          </p:cNvSpPr>
          <p:nvPr/>
        </p:nvSpPr>
        <p:spPr bwMode="auto">
          <a:xfrm>
            <a:off x="3276600" y="71438"/>
            <a:ext cx="5830888" cy="1341437"/>
          </a:xfrm>
          <a:prstGeom prst="wedgeRoundRectCallout">
            <a:avLst>
              <a:gd name="adj1" fmla="val 17657"/>
              <a:gd name="adj2" fmla="val 95444"/>
              <a:gd name="adj3" fmla="val 16667"/>
            </a:avLst>
          </a:prstGeom>
          <a:solidFill>
            <a:srgbClr val="FFCCFF"/>
          </a:solidFill>
          <a:ln w="9525">
            <a:solidFill>
              <a:schemeClr val="tx1"/>
            </a:solidFill>
            <a:miter lim="800000"/>
            <a:headEnd/>
            <a:tailEnd/>
          </a:ln>
        </p:spPr>
        <p:txBody>
          <a:bodyPr/>
          <a:lstStyle/>
          <a:p>
            <a:pPr eaLnBrk="0" hangingPunct="0"/>
            <a:r>
              <a:rPr lang="de-DE" sz="2000" b="1"/>
              <a:t>Օրինակը վերցված է հետևյալ աղբյուրից՝</a:t>
            </a:r>
            <a:r>
              <a:rPr lang="de-DE"/>
              <a:t> </a:t>
            </a:r>
            <a:r>
              <a:rPr lang="de-DE" b="1"/>
              <a:t>Kursiša, A. &amp; Neuner, G. (2006). </a:t>
            </a:r>
            <a:r>
              <a:rPr lang="de-DE" b="1" i="1"/>
              <a:t>Deutsch ist easy – Methodische Grundlagen für Deutsch nach Englisch</a:t>
            </a:r>
            <a:r>
              <a:rPr lang="de-DE" b="1"/>
              <a:t>. Ismaning: Hueber.</a:t>
            </a:r>
            <a:endParaRPr lang="fr-FR" b="1"/>
          </a:p>
        </p:txBody>
      </p:sp>
      <p:sp>
        <p:nvSpPr>
          <p:cNvPr id="2" name="AutoShape 27"/>
          <p:cNvSpPr>
            <a:spLocks noChangeArrowheads="1"/>
          </p:cNvSpPr>
          <p:nvPr/>
        </p:nvSpPr>
        <p:spPr bwMode="auto">
          <a:xfrm>
            <a:off x="3276600" y="1844675"/>
            <a:ext cx="5867400" cy="1223963"/>
          </a:xfrm>
          <a:prstGeom prst="wedgeRoundRectCallout">
            <a:avLst>
              <a:gd name="adj1" fmla="val -54843"/>
              <a:gd name="adj2" fmla="val -93579"/>
              <a:gd name="adj3" fmla="val 16667"/>
            </a:avLst>
          </a:prstGeom>
          <a:solidFill>
            <a:srgbClr val="FFCCFF"/>
          </a:solidFill>
          <a:ln w="9525">
            <a:solidFill>
              <a:schemeClr val="tx1"/>
            </a:solidFill>
            <a:miter lim="800000"/>
            <a:headEnd/>
            <a:tailEnd/>
          </a:ln>
        </p:spPr>
        <p:txBody>
          <a:bodyPr/>
          <a:lstStyle/>
          <a:p>
            <a:pPr eaLnBrk="0" hangingPunct="0"/>
            <a:r>
              <a:rPr lang="fr-FR" b="1"/>
              <a:t>Նախատեսված է այն ուսանողների համար, ովքեր արդեն </a:t>
            </a:r>
            <a:r>
              <a:rPr lang="hy-AM" b="1"/>
              <a:t>որոշ չափով</a:t>
            </a:r>
            <a:r>
              <a:rPr lang="fr-FR" b="1"/>
              <a:t> տիրապետում են անգլերենին և սկսել են գերմաներեն ուսումնասիրել:</a:t>
            </a:r>
          </a:p>
        </p:txBody>
      </p:sp>
      <p:sp>
        <p:nvSpPr>
          <p:cNvPr id="3" name="AutoShape 27"/>
          <p:cNvSpPr>
            <a:spLocks noChangeArrowheads="1"/>
          </p:cNvSpPr>
          <p:nvPr/>
        </p:nvSpPr>
        <p:spPr bwMode="auto">
          <a:xfrm>
            <a:off x="0" y="765175"/>
            <a:ext cx="3203575" cy="3384550"/>
          </a:xfrm>
          <a:prstGeom prst="wedgeRoundRectCallout">
            <a:avLst>
              <a:gd name="adj1" fmla="val 2773"/>
              <a:gd name="adj2" fmla="val 67167"/>
              <a:gd name="adj3" fmla="val 16667"/>
            </a:avLst>
          </a:prstGeom>
          <a:solidFill>
            <a:srgbClr val="FFCCFF"/>
          </a:solidFill>
          <a:ln w="9525">
            <a:solidFill>
              <a:schemeClr val="tx1"/>
            </a:solidFill>
            <a:miter lim="800000"/>
            <a:headEnd/>
            <a:tailEnd/>
          </a:ln>
        </p:spPr>
        <p:txBody>
          <a:bodyPr/>
          <a:lstStyle/>
          <a:p>
            <a:pPr eaLnBrk="0" hangingPunct="0"/>
            <a:r>
              <a:rPr lang="en-US" b="1"/>
              <a:t>Այս նյութն ուսումնառողներին օգնում է բացահայտել երկու լեզուների, ինչպես նաև իրենց մայրենի և/կամ դասավանդման լեզվի միջև առկա բառապաշարային նմանություններն ու քերականական տարբերությունները:</a:t>
            </a:r>
            <a:r>
              <a:rPr lang="en-US"/>
              <a:t> </a:t>
            </a:r>
            <a:r>
              <a:rPr lang="en-US" b="1"/>
              <a:t>…</a:t>
            </a:r>
          </a:p>
          <a:p>
            <a:pPr eaLnBrk="0" hangingPunct="0"/>
            <a:endParaRPr lang="en-US" b="1"/>
          </a:p>
        </p:txBody>
      </p:sp>
      <p:sp>
        <p:nvSpPr>
          <p:cNvPr id="64517" name="Text Box 6"/>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AFB2D6B-C98D-47A5-A1F7-EA8D0A15AF92}" type="slidenum">
              <a:rPr lang="fr-FR" sz="2400" b="1">
                <a:solidFill>
                  <a:schemeClr val="accent2"/>
                </a:solidFill>
              </a:rPr>
              <a:pPr algn="ctr" eaLnBrk="0" hangingPunct="0">
                <a:spcBef>
                  <a:spcPct val="50000"/>
                </a:spcBef>
              </a:pPr>
              <a:t>26</a:t>
            </a:fld>
            <a:endParaRPr lang="fr-FR" sz="2400" b="1">
              <a:solidFill>
                <a:schemeClr val="accent2"/>
              </a:solidFill>
            </a:endParaRPr>
          </a:p>
        </p:txBody>
      </p:sp>
      <p:sp>
        <p:nvSpPr>
          <p:cNvPr id="64518" name="Text Box 7"/>
          <p:cNvSpPr txBox="1">
            <a:spLocks noChangeArrowheads="1"/>
          </p:cNvSpPr>
          <p:nvPr/>
        </p:nvSpPr>
        <p:spPr bwMode="auto">
          <a:xfrm>
            <a:off x="0" y="44450"/>
            <a:ext cx="2771775" cy="620713"/>
          </a:xfrm>
          <a:prstGeom prst="rect">
            <a:avLst/>
          </a:prstGeom>
          <a:solidFill>
            <a:srgbClr val="DDDDDD"/>
          </a:solidFill>
          <a:ln w="28440">
            <a:solidFill>
              <a:srgbClr val="000000"/>
            </a:solidFill>
            <a:miter lim="800000"/>
            <a:headEnd/>
            <a:tailEnd/>
          </a:ln>
        </p:spPr>
        <p:txBody>
          <a:bodyPr lIns="90000" tIns="46800" rIns="90000" bIns="46800" anchor="ctr"/>
          <a:lstStyle/>
          <a:p>
            <a:pPr algn="ct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t>Միասնական դիդակտիկ մոտեցում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par>
                          <p:cTn id="8" fill="hold">
                            <p:stCondLst>
                              <p:cond delay="1500"/>
                            </p:stCondLst>
                            <p:childTnLst>
                              <p:par>
                                <p:cTn id="9" presetID="22" presetClass="entr" presetSubtype="1" fill="hold" grpId="0" nodeType="afterEffect">
                                  <p:stCondLst>
                                    <p:cond delay="25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6562" name="Text Box 4"/>
          <p:cNvSpPr txBox="1">
            <a:spLocks noChangeArrowheads="1"/>
          </p:cNvSpPr>
          <p:nvPr/>
        </p:nvSpPr>
        <p:spPr bwMode="auto">
          <a:xfrm>
            <a:off x="4859338" y="404813"/>
            <a:ext cx="3816350" cy="1493837"/>
          </a:xfrm>
          <a:prstGeom prst="rect">
            <a:avLst/>
          </a:prstGeom>
          <a:solidFill>
            <a:srgbClr val="FEFFCC"/>
          </a:solidFill>
          <a:ln w="28575">
            <a:solidFill>
              <a:schemeClr val="tx1"/>
            </a:solidFill>
            <a:miter lim="800000"/>
            <a:headEnd/>
            <a:tailEnd/>
          </a:ln>
        </p:spPr>
        <p:txBody>
          <a:bodyPr>
            <a:spAutoFit/>
          </a:bodyPr>
          <a:lstStyle/>
          <a:p>
            <a:pPr eaLnBrk="0" hangingPunct="0">
              <a:spcBef>
                <a:spcPct val="50000"/>
              </a:spcBef>
            </a:pPr>
            <a:r>
              <a:rPr lang="fr-FR" b="1"/>
              <a:t>Վարժություն 1: Համեմատեք նախադասությունները մոդալ բայերով և առանց դրանց երկու լեզուներում: Թարգմանեք դրանք ձեր լեզվով:</a:t>
            </a:r>
          </a:p>
        </p:txBody>
      </p:sp>
      <p:sp>
        <p:nvSpPr>
          <p:cNvPr id="66563" name="Text Box 5"/>
          <p:cNvSpPr txBox="1">
            <a:spLocks noChangeArrowheads="1"/>
          </p:cNvSpPr>
          <p:nvPr/>
        </p:nvSpPr>
        <p:spPr bwMode="auto">
          <a:xfrm>
            <a:off x="1476375" y="2133600"/>
            <a:ext cx="7129463" cy="376238"/>
          </a:xfrm>
          <a:prstGeom prst="rect">
            <a:avLst/>
          </a:prstGeom>
          <a:solidFill>
            <a:srgbClr val="FEFFCC"/>
          </a:solidFill>
          <a:ln w="9525">
            <a:solidFill>
              <a:schemeClr val="tx1"/>
            </a:solidFill>
            <a:miter lim="800000"/>
            <a:headEnd/>
            <a:tailEnd/>
          </a:ln>
        </p:spPr>
        <p:txBody>
          <a:bodyPr>
            <a:spAutoFit/>
          </a:bodyPr>
          <a:lstStyle/>
          <a:p>
            <a:pPr eaLnBrk="0" hangingPunct="0">
              <a:spcBef>
                <a:spcPct val="50000"/>
              </a:spcBef>
            </a:pPr>
            <a:r>
              <a:rPr lang="fr-FR" b="1"/>
              <a:t>Անգլերեն             գերմաներեն                           մայրենի լեզու</a:t>
            </a:r>
          </a:p>
        </p:txBody>
      </p:sp>
      <p:sp>
        <p:nvSpPr>
          <p:cNvPr id="66564" name="Text Box 6"/>
          <p:cNvSpPr txBox="1">
            <a:spLocks noChangeArrowheads="1"/>
          </p:cNvSpPr>
          <p:nvPr/>
        </p:nvSpPr>
        <p:spPr bwMode="auto">
          <a:xfrm>
            <a:off x="5076825" y="4568825"/>
            <a:ext cx="3816350" cy="2317750"/>
          </a:xfrm>
          <a:prstGeom prst="rect">
            <a:avLst/>
          </a:prstGeom>
          <a:solidFill>
            <a:srgbClr val="FEFFCC"/>
          </a:solidFill>
          <a:ln w="28575">
            <a:solidFill>
              <a:schemeClr val="tx1"/>
            </a:solidFill>
            <a:miter lim="800000"/>
            <a:headEnd/>
            <a:tailEnd/>
          </a:ln>
        </p:spPr>
        <p:txBody>
          <a:bodyPr>
            <a:spAutoFit/>
          </a:bodyPr>
          <a:lstStyle/>
          <a:p>
            <a:pPr eaLnBrk="0" hangingPunct="0">
              <a:spcBef>
                <a:spcPct val="50000"/>
              </a:spcBef>
            </a:pPr>
            <a:r>
              <a:rPr lang="fr-FR" b="1"/>
              <a:t>Վարժություն 2: Համեմատեք ձեր մայրենի լեզուն անգլերենի և գերմաներենի հետ. </a:t>
            </a:r>
            <a:br>
              <a:rPr lang="fr-FR" b="1"/>
            </a:br>
            <a:r>
              <a:rPr lang="fr-FR" b="1"/>
              <a:t>1) ձեր լեզվում կա՞ն մոդալ բայեր: 2) Անորոշ դերբայի հետ օգտագործու՞մ եք մոդալ բայեր: </a:t>
            </a:r>
            <a:br>
              <a:rPr lang="fr-FR" b="1"/>
            </a:br>
            <a:r>
              <a:rPr lang="fr-FR" b="1"/>
              <a:t>3) Ձեր լեզվում կա՞ «բայ+'zu'/”to”+բայ»: </a:t>
            </a:r>
          </a:p>
        </p:txBody>
      </p:sp>
      <p:sp>
        <p:nvSpPr>
          <p:cNvPr id="66565"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70B2014-1C8F-4E00-A84F-178427A72967}" type="slidenum">
              <a:rPr lang="fr-FR" sz="2400" b="1">
                <a:solidFill>
                  <a:schemeClr val="accent2"/>
                </a:solidFill>
              </a:rPr>
              <a:pPr algn="ctr" eaLnBrk="0" hangingPunct="0">
                <a:spcBef>
                  <a:spcPct val="50000"/>
                </a:spcBef>
              </a:pPr>
              <a:t>27</a:t>
            </a:fld>
            <a:endParaRPr lang="fr-FR" sz="2400" b="1">
              <a:solidFill>
                <a:schemeClr val="accent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0" name="Text Box 3"/>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C989E0D-5A27-4995-8AEF-98BDCD8F2DD3}" type="slidenum">
              <a:rPr lang="fr-FR" sz="2400" b="1">
                <a:solidFill>
                  <a:schemeClr val="accent2"/>
                </a:solidFill>
              </a:rPr>
              <a:pPr algn="ctr" eaLnBrk="0" hangingPunct="0">
                <a:spcBef>
                  <a:spcPct val="50000"/>
                </a:spcBef>
              </a:pPr>
              <a:t>28</a:t>
            </a:fld>
            <a:endParaRPr lang="fr-FR" sz="2400" b="1">
              <a:solidFill>
                <a:schemeClr val="accent2"/>
              </a:solidFill>
            </a:endParaRPr>
          </a:p>
        </p:txBody>
      </p:sp>
      <p:sp>
        <p:nvSpPr>
          <p:cNvPr id="68611" name="Text Box 4"/>
          <p:cNvSpPr txBox="1">
            <a:spLocks noChangeArrowheads="1"/>
          </p:cNvSpPr>
          <p:nvPr/>
        </p:nvSpPr>
        <p:spPr bwMode="auto">
          <a:xfrm>
            <a:off x="4211638" y="188913"/>
            <a:ext cx="4681537" cy="944562"/>
          </a:xfrm>
          <a:prstGeom prst="rect">
            <a:avLst/>
          </a:prstGeom>
          <a:solidFill>
            <a:srgbClr val="FEFFCC"/>
          </a:solidFill>
          <a:ln w="28575">
            <a:solidFill>
              <a:schemeClr val="tx1"/>
            </a:solidFill>
            <a:miter lim="800000"/>
            <a:headEnd/>
            <a:tailEnd/>
          </a:ln>
        </p:spPr>
        <p:txBody>
          <a:bodyPr>
            <a:spAutoFit/>
          </a:bodyPr>
          <a:lstStyle/>
          <a:p>
            <a:pPr eaLnBrk="0" hangingPunct="0">
              <a:spcBef>
                <a:spcPct val="50000"/>
              </a:spcBef>
            </a:pPr>
            <a:r>
              <a:rPr lang="fr-FR" b="1"/>
              <a:t>Վարժություն 3: Որտե՞ղ է գտնվում մոդալ բայը: Որտե՞ղ է բայը: Գրի առեք 1-ին, 2-րդ և 3-րդ նախադասությունները:</a:t>
            </a:r>
            <a:r>
              <a:rPr lang="fr-FR"/>
              <a:t> </a:t>
            </a:r>
          </a:p>
        </p:txBody>
      </p:sp>
      <p:sp>
        <p:nvSpPr>
          <p:cNvPr id="68612" name="Text Box 5"/>
          <p:cNvSpPr txBox="1">
            <a:spLocks noChangeArrowheads="1"/>
          </p:cNvSpPr>
          <p:nvPr/>
        </p:nvSpPr>
        <p:spPr bwMode="auto">
          <a:xfrm>
            <a:off x="4500563" y="2413000"/>
            <a:ext cx="4465637" cy="944563"/>
          </a:xfrm>
          <a:prstGeom prst="rect">
            <a:avLst/>
          </a:prstGeom>
          <a:solidFill>
            <a:srgbClr val="FEFFCC"/>
          </a:solidFill>
          <a:ln w="28575">
            <a:solidFill>
              <a:schemeClr val="tx1"/>
            </a:solidFill>
            <a:miter lim="800000"/>
            <a:headEnd/>
            <a:tailEnd/>
          </a:ln>
        </p:spPr>
        <p:txBody>
          <a:bodyPr>
            <a:spAutoFit/>
          </a:bodyPr>
          <a:lstStyle/>
          <a:p>
            <a:pPr eaLnBrk="0" hangingPunct="0">
              <a:spcBef>
                <a:spcPct val="50000"/>
              </a:spcBef>
            </a:pPr>
            <a:r>
              <a:rPr lang="fr-FR" b="1"/>
              <a:t>Վարժություն 4: Ձևակերպեք մոդալ բայերով շարահյուսության կանոնները գերմաներենում:</a:t>
            </a:r>
          </a:p>
        </p:txBody>
      </p:sp>
      <p:sp>
        <p:nvSpPr>
          <p:cNvPr id="68613" name="Text Box 6"/>
          <p:cNvSpPr txBox="1">
            <a:spLocks noChangeArrowheads="1"/>
          </p:cNvSpPr>
          <p:nvPr/>
        </p:nvSpPr>
        <p:spPr bwMode="auto">
          <a:xfrm>
            <a:off x="4500563" y="4076700"/>
            <a:ext cx="4465637" cy="669925"/>
          </a:xfrm>
          <a:prstGeom prst="rect">
            <a:avLst/>
          </a:prstGeom>
          <a:solidFill>
            <a:srgbClr val="FEFFCC"/>
          </a:solidFill>
          <a:ln w="28575">
            <a:solidFill>
              <a:schemeClr val="tx1"/>
            </a:solidFill>
            <a:miter lim="800000"/>
            <a:headEnd/>
            <a:tailEnd/>
          </a:ln>
        </p:spPr>
        <p:txBody>
          <a:bodyPr>
            <a:spAutoFit/>
          </a:bodyPr>
          <a:lstStyle/>
          <a:p>
            <a:pPr eaLnBrk="0" hangingPunct="0">
              <a:spcBef>
                <a:spcPct val="50000"/>
              </a:spcBef>
            </a:pPr>
            <a:r>
              <a:rPr lang="fr-FR" b="1"/>
              <a:t>Վարժություն 5: Գրի առեք բառերը ճիշտ հերթականությամբ:</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468313" y="260350"/>
            <a:ext cx="8101012" cy="1296988"/>
          </a:xfrm>
          <a:prstGeom prst="rect">
            <a:avLst/>
          </a:prstGeom>
          <a:solidFill>
            <a:srgbClr val="CCFFFF"/>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i="1">
                <a:solidFill>
                  <a:srgbClr val="990000"/>
                </a:solidFill>
                <a:latin typeface="Arial Narrow" pitchFamily="34" charset="0"/>
                <a:cs typeface="Times New Roman" pitchFamily="18" charset="0"/>
              </a:rPr>
              <a:t>Լեզուների և մշակույթների հանդեպ բազմակողմանի մոտեցումներ</a:t>
            </a:r>
            <a:endParaRPr lang="en-GB" sz="2800" b="1" i="1">
              <a:solidFill>
                <a:schemeClr val="accent2"/>
              </a:solidFill>
              <a:latin typeface="Arial Narrow" pitchFamily="34" charset="0"/>
              <a:cs typeface="Times New Roman" pitchFamily="18" charset="0"/>
            </a:endParaRPr>
          </a:p>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chemeClr val="tx2"/>
                </a:solidFill>
                <a:latin typeface="Times New Roman" pitchFamily="18" charset="0"/>
                <a:cs typeface="Times New Roman" pitchFamily="18" charset="0"/>
              </a:rPr>
              <a:t>Չորս բազմակողմանի մոտեցումներ</a:t>
            </a:r>
          </a:p>
        </p:txBody>
      </p:sp>
      <p:sp>
        <p:nvSpPr>
          <p:cNvPr id="70658" name="Text Box 11"/>
          <p:cNvSpPr txBox="1">
            <a:spLocks noChangeArrowheads="1"/>
          </p:cNvSpPr>
          <p:nvPr/>
        </p:nvSpPr>
        <p:spPr bwMode="auto">
          <a:xfrm>
            <a:off x="468313" y="2565400"/>
            <a:ext cx="8077200" cy="547688"/>
          </a:xfrm>
          <a:prstGeom prst="rect">
            <a:avLst/>
          </a:prstGeom>
          <a:solidFill>
            <a:srgbClr val="F8FABE"/>
          </a:solidFill>
          <a:ln w="28440">
            <a:solidFill>
              <a:srgbClr val="000000"/>
            </a:solidFill>
            <a:miter lim="800000"/>
            <a:headEnd/>
            <a:tailEnd/>
          </a:ln>
        </p:spPr>
        <p:txBody>
          <a:bodyPr lIns="90000" tIns="46800" rIns="90000" bIns="46800">
            <a:spAutoFit/>
          </a:bodyP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i="1">
                <a:solidFill>
                  <a:srgbClr val="000000"/>
                </a:solidFill>
                <a:latin typeface="Arial Unicode MS" pitchFamily="34" charset="-128"/>
                <a:ea typeface="Arial Unicode MS" pitchFamily="34" charset="-128"/>
                <a:cs typeface="DejaVu Sans" pitchFamily="34" charset="0"/>
              </a:rPr>
              <a:t>Միասնական դիդակտիկ մոտեցում</a:t>
            </a:r>
            <a:endParaRPr lang="en-GB" sz="2800" b="1" i="1">
              <a:solidFill>
                <a:srgbClr val="000000"/>
              </a:solidFill>
              <a:latin typeface="Times New Roman" pitchFamily="18" charset="0"/>
              <a:ea typeface="Arial Unicode MS" pitchFamily="34" charset="-128"/>
              <a:cs typeface="DejaVu Sans" pitchFamily="34" charset="0"/>
            </a:endParaRPr>
          </a:p>
        </p:txBody>
      </p:sp>
      <p:sp>
        <p:nvSpPr>
          <p:cNvPr id="70659" name="Text Box 3"/>
          <p:cNvSpPr txBox="1">
            <a:spLocks noChangeArrowheads="1"/>
          </p:cNvSpPr>
          <p:nvPr/>
        </p:nvSpPr>
        <p:spPr bwMode="auto">
          <a:xfrm>
            <a:off x="468313" y="1773238"/>
            <a:ext cx="8077200" cy="547687"/>
          </a:xfrm>
          <a:prstGeom prst="rect">
            <a:avLst/>
          </a:prstGeom>
          <a:solidFill>
            <a:srgbClr val="F9FABE"/>
          </a:solidFill>
          <a:ln w="28440">
            <a:solidFill>
              <a:srgbClr val="000000"/>
            </a:solidFill>
            <a:miter lim="800000"/>
            <a:headEnd/>
            <a:tailEnd/>
          </a:ln>
        </p:spPr>
        <p:txBody>
          <a:bodyPr lIns="90000" tIns="46800" rIns="90000" bIns="46800">
            <a:spAutoFit/>
          </a:bodyP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i="1">
                <a:solidFill>
                  <a:srgbClr val="000000"/>
                </a:solidFill>
                <a:latin typeface="Arial Unicode MS" pitchFamily="34" charset="-128"/>
                <a:ea typeface="Arial Unicode MS" pitchFamily="34" charset="-128"/>
                <a:cs typeface="Arial Unicode MS" pitchFamily="34" charset="-128"/>
              </a:rPr>
              <a:t>Լեզուների հանդեպ զգացողության  </a:t>
            </a:r>
            <a:r>
              <a:rPr lang="en-GB" sz="2800" b="1" i="1">
                <a:solidFill>
                  <a:srgbClr val="000000"/>
                </a:solidFill>
                <a:ea typeface="Arial Unicode MS" pitchFamily="34" charset="-128"/>
                <a:cs typeface="Arial Unicode MS" pitchFamily="34" charset="-128"/>
              </a:rPr>
              <a:t>«</a:t>
            </a:r>
            <a:r>
              <a:rPr lang="en-GB" sz="2800" b="1" i="1">
                <a:solidFill>
                  <a:srgbClr val="000000"/>
                </a:solidFill>
                <a:latin typeface="Arial Unicode MS" pitchFamily="34" charset="-128"/>
                <a:ea typeface="Arial Unicode MS" pitchFamily="34" charset="-128"/>
                <a:cs typeface="Arial Unicode MS" pitchFamily="34" charset="-128"/>
              </a:rPr>
              <a:t>արթնացում</a:t>
            </a:r>
            <a:r>
              <a:rPr lang="en-GB" sz="2800" b="1" i="1">
                <a:solidFill>
                  <a:srgbClr val="000000"/>
                </a:solidFill>
                <a:ea typeface="Arial Unicode MS" pitchFamily="34" charset="-128"/>
                <a:cs typeface="Arial Unicode MS" pitchFamily="34" charset="-128"/>
              </a:rPr>
              <a:t>»</a:t>
            </a:r>
            <a:endParaRPr lang="en-GB" sz="2800" b="1" i="1"/>
          </a:p>
        </p:txBody>
      </p:sp>
      <p:sp>
        <p:nvSpPr>
          <p:cNvPr id="658442" name="Text Box 10"/>
          <p:cNvSpPr txBox="1">
            <a:spLocks noChangeArrowheads="1"/>
          </p:cNvSpPr>
          <p:nvPr/>
        </p:nvSpPr>
        <p:spPr bwMode="auto">
          <a:xfrm>
            <a:off x="539750" y="3500438"/>
            <a:ext cx="8077200" cy="981075"/>
          </a:xfrm>
          <a:prstGeom prst="rect">
            <a:avLst/>
          </a:prstGeom>
          <a:solidFill>
            <a:srgbClr val="F7FABE"/>
          </a:solidFill>
          <a:ln w="28440">
            <a:solidFill>
              <a:srgbClr val="000000"/>
            </a:solidFill>
            <a:miter lim="800000"/>
            <a:headEnd/>
            <a:tailEnd/>
          </a:ln>
        </p:spPr>
        <p:txBody>
          <a:bodyPr lIns="90000" tIns="46800" rIns="90000" bIns="46800">
            <a:spAutoFit/>
          </a:bodyPr>
          <a:lstStyle/>
          <a:p>
            <a:pPr algn="ctr" defTabSz="449263" eaLnBrk="0" hangingPunct="0">
              <a:lnSpc>
                <a:spcPct val="80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i="1">
                <a:solidFill>
                  <a:srgbClr val="000000"/>
                </a:solidFill>
                <a:latin typeface="Times New Roman" pitchFamily="18" charset="0"/>
              </a:rPr>
              <a:t>  </a:t>
            </a:r>
            <a:r>
              <a:rPr lang="en-GB" sz="4000" b="1" i="1">
                <a:solidFill>
                  <a:srgbClr val="000000"/>
                </a:solidFill>
                <a:latin typeface="Arial Unicode MS" pitchFamily="34" charset="-128"/>
                <a:ea typeface="Arial Unicode MS" pitchFamily="34" charset="-128"/>
                <a:cs typeface="DejaVu Sans" pitchFamily="34" charset="0"/>
              </a:rPr>
              <a:t>Հարակից լեզուների միջև փոխըմբռնում </a:t>
            </a:r>
            <a:r>
              <a:rPr lang="en-GB" sz="3200" b="1" i="1">
                <a:solidFill>
                  <a:srgbClr val="000000"/>
                </a:solidFill>
                <a:latin typeface="Arial Unicode MS" pitchFamily="34" charset="-128"/>
                <a:ea typeface="Arial Unicode MS" pitchFamily="34" charset="-128"/>
                <a:cs typeface="DejaVu Sans" pitchFamily="34" charset="0"/>
              </a:rPr>
              <a:t>(intercomprehension</a:t>
            </a:r>
            <a:r>
              <a:rPr lang="ru-RU" sz="3200" b="1" i="1">
                <a:solidFill>
                  <a:srgbClr val="000000"/>
                </a:solidFill>
                <a:latin typeface="Arial Unicode MS" pitchFamily="34" charset="-128"/>
                <a:ea typeface="Arial Unicode MS" pitchFamily="34" charset="-128"/>
                <a:cs typeface="DejaVu Sans" pitchFamily="34" charset="0"/>
              </a:rPr>
              <a:t>)</a:t>
            </a:r>
            <a:endParaRPr lang="en-GB" sz="3200" b="1" i="1">
              <a:solidFill>
                <a:srgbClr val="000000"/>
              </a:solidFill>
              <a:latin typeface="Arial Unicode MS" pitchFamily="34" charset="-128"/>
              <a:ea typeface="Arial Unicode MS" pitchFamily="34" charset="-128"/>
              <a:cs typeface="DejaVu Sans" pitchFamily="34" charset="0"/>
            </a:endParaRPr>
          </a:p>
        </p:txBody>
      </p:sp>
      <p:grpSp>
        <p:nvGrpSpPr>
          <p:cNvPr id="2" name="Group 16"/>
          <p:cNvGrpSpPr>
            <a:grpSpLocks/>
          </p:cNvGrpSpPr>
          <p:nvPr/>
        </p:nvGrpSpPr>
        <p:grpSpPr bwMode="auto">
          <a:xfrm>
            <a:off x="250825" y="4897438"/>
            <a:ext cx="8893175" cy="1916112"/>
            <a:chOff x="158" y="3113"/>
            <a:chExt cx="5602" cy="1207"/>
          </a:xfrm>
        </p:grpSpPr>
        <p:sp>
          <p:nvSpPr>
            <p:cNvPr id="70667" name="AutoShape 18"/>
            <p:cNvSpPr>
              <a:spLocks noChangeArrowheads="1"/>
            </p:cNvSpPr>
            <p:nvPr/>
          </p:nvSpPr>
          <p:spPr bwMode="auto">
            <a:xfrm>
              <a:off x="158" y="3113"/>
              <a:ext cx="5602" cy="1207"/>
            </a:xfrm>
            <a:prstGeom prst="wedgeRoundRectCallout">
              <a:avLst>
                <a:gd name="adj1" fmla="val -43236"/>
                <a:gd name="adj2" fmla="val -79412"/>
                <a:gd name="adj3" fmla="val 16667"/>
              </a:avLst>
            </a:prstGeom>
            <a:solidFill>
              <a:srgbClr val="FFFFCC"/>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70668" name="Text Box 19"/>
            <p:cNvSpPr txBox="1">
              <a:spLocks noChangeArrowheads="1"/>
            </p:cNvSpPr>
            <p:nvPr/>
          </p:nvSpPr>
          <p:spPr bwMode="auto">
            <a:xfrm>
              <a:off x="589" y="3203"/>
              <a:ext cx="4853" cy="1053"/>
            </a:xfrm>
            <a:prstGeom prst="rect">
              <a:avLst/>
            </a:prstGeom>
            <a:noFill/>
            <a:ln w="9525">
              <a:noFill/>
              <a:miter lim="800000"/>
              <a:headEnd/>
              <a:tailEnd/>
            </a:ln>
          </p:spPr>
          <p:txBody>
            <a:bodyPr>
              <a:spAutoFit/>
            </a:bodyPr>
            <a:lstStyle/>
            <a:p>
              <a:pPr defTabSz="449263">
                <a:lnSpc>
                  <a:spcPct val="74000"/>
                </a:lnSpc>
                <a:spcBef>
                  <a:spcPct val="50000"/>
                </a:spcBef>
                <a:buClr>
                  <a:srgbClr val="000000"/>
                </a:buClr>
                <a:buSzPct val="100000"/>
                <a:buFont typeface="Times New Roman" pitchFamily="18" charset="0"/>
                <a:buNone/>
              </a:pPr>
              <a:r>
                <a:rPr lang="en-US" sz="2800" b="1">
                  <a:solidFill>
                    <a:srgbClr val="000099"/>
                  </a:solidFill>
                  <a:latin typeface="Arial Unicode MS" pitchFamily="34" charset="-128"/>
                  <a:ea typeface="Arial Unicode MS" pitchFamily="34" charset="-128"/>
                  <a:cs typeface="DejaVu Sans" pitchFamily="34" charset="0"/>
                </a:rPr>
                <a:t>Առաջնային և գլխավոր</a:t>
              </a:r>
              <a:r>
                <a:rPr lang="en-US" sz="2800" b="1">
                  <a:latin typeface="Arial Unicode MS" pitchFamily="34" charset="-128"/>
                  <a:ea typeface="Arial Unicode MS" pitchFamily="34" charset="-128"/>
                  <a:cs typeface="DejaVu Sans" pitchFamily="34" charset="0"/>
                </a:rPr>
                <a:t> նպատակն է </a:t>
              </a:r>
              <a:r>
                <a:rPr lang="en-US" sz="2800" b="1">
                  <a:solidFill>
                    <a:srgbClr val="000099"/>
                  </a:solidFill>
                  <a:latin typeface="Arial Unicode MS" pitchFamily="34" charset="-128"/>
                  <a:ea typeface="Arial Unicode MS" pitchFamily="34" charset="-128"/>
                  <a:cs typeface="DejaVu Sans" pitchFamily="34" charset="0"/>
                </a:rPr>
                <a:t>զարգացնել գրավոր և բանավոր ընկալման/ըմբռնման հմտություններ՝ լեզուների միջև առկա փոխհարաբերությունների հիման վրա մշակված ռազմավարությունների</a:t>
              </a:r>
              <a:r>
                <a:rPr lang="en-US" sz="2800" b="1">
                  <a:latin typeface="Arial Unicode MS" pitchFamily="34" charset="-128"/>
                  <a:ea typeface="Arial Unicode MS" pitchFamily="34" charset="-128"/>
                  <a:cs typeface="DejaVu Sans" pitchFamily="34" charset="0"/>
                </a:rPr>
                <a:t> օգտագործման միջոցով:</a:t>
              </a:r>
              <a:endParaRPr lang="fr-FR" sz="2800" b="1">
                <a:latin typeface="Arial Unicode MS" pitchFamily="34" charset="-128"/>
                <a:ea typeface="Arial Unicode MS" pitchFamily="34" charset="-128"/>
                <a:cs typeface="DejaVu Sans" pitchFamily="34" charset="0"/>
              </a:endParaRPr>
            </a:p>
          </p:txBody>
        </p:sp>
      </p:grpSp>
      <p:sp>
        <p:nvSpPr>
          <p:cNvPr id="70662"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5739E02-D9A7-44B8-824E-08C5D80FADFC}" type="slidenum">
              <a:rPr lang="fr-FR" sz="2400" b="1">
                <a:solidFill>
                  <a:schemeClr val="accent2"/>
                </a:solidFill>
              </a:rPr>
              <a:pPr algn="ctr" eaLnBrk="0" hangingPunct="0">
                <a:spcBef>
                  <a:spcPct val="50000"/>
                </a:spcBef>
              </a:pPr>
              <a:t>29</a:t>
            </a:fld>
            <a:endParaRPr lang="fr-FR" sz="2400" b="1">
              <a:solidFill>
                <a:schemeClr val="accent2"/>
              </a:solidFill>
            </a:endParaRPr>
          </a:p>
        </p:txBody>
      </p:sp>
      <p:grpSp>
        <p:nvGrpSpPr>
          <p:cNvPr id="3" name="Group 17"/>
          <p:cNvGrpSpPr>
            <a:grpSpLocks/>
          </p:cNvGrpSpPr>
          <p:nvPr/>
        </p:nvGrpSpPr>
        <p:grpSpPr bwMode="auto">
          <a:xfrm>
            <a:off x="0" y="836613"/>
            <a:ext cx="9001125" cy="3671887"/>
            <a:chOff x="0" y="482"/>
            <a:chExt cx="5670" cy="2313"/>
          </a:xfrm>
        </p:grpSpPr>
        <p:sp>
          <p:nvSpPr>
            <p:cNvPr id="70665" name="AutoShape 12"/>
            <p:cNvSpPr>
              <a:spLocks noChangeArrowheads="1"/>
            </p:cNvSpPr>
            <p:nvPr/>
          </p:nvSpPr>
          <p:spPr bwMode="auto">
            <a:xfrm>
              <a:off x="68" y="482"/>
              <a:ext cx="5602" cy="1343"/>
            </a:xfrm>
            <a:prstGeom prst="wedgeRoundRectCallout">
              <a:avLst>
                <a:gd name="adj1" fmla="val -41787"/>
                <a:gd name="adj2" fmla="val 84921"/>
                <a:gd name="adj3" fmla="val 16667"/>
              </a:avLst>
            </a:prstGeom>
            <a:solidFill>
              <a:srgbClr val="FFFFCC"/>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pic>
          <p:nvPicPr>
            <p:cNvPr id="70666" name="Picture 13"/>
            <p:cNvPicPr>
              <a:picLocks noChangeAspect="1" noChangeArrowheads="1"/>
            </p:cNvPicPr>
            <p:nvPr/>
          </p:nvPicPr>
          <p:blipFill>
            <a:blip r:embed="rId3"/>
            <a:srcRect/>
            <a:stretch>
              <a:fillRect/>
            </a:stretch>
          </p:blipFill>
          <p:spPr bwMode="auto">
            <a:xfrm>
              <a:off x="0" y="2160"/>
              <a:ext cx="618" cy="635"/>
            </a:xfrm>
            <a:prstGeom prst="rect">
              <a:avLst/>
            </a:prstGeom>
            <a:noFill/>
            <a:ln w="9525">
              <a:noFill/>
              <a:round/>
              <a:headEnd/>
              <a:tailEnd/>
            </a:ln>
          </p:spPr>
        </p:pic>
      </p:grpSp>
      <p:sp>
        <p:nvSpPr>
          <p:cNvPr id="658448" name="Text Box 16"/>
          <p:cNvSpPr txBox="1">
            <a:spLocks noChangeArrowheads="1"/>
          </p:cNvSpPr>
          <p:nvPr/>
        </p:nvSpPr>
        <p:spPr bwMode="auto">
          <a:xfrm>
            <a:off x="468313" y="981075"/>
            <a:ext cx="8135937" cy="1711325"/>
          </a:xfrm>
          <a:prstGeom prst="rect">
            <a:avLst/>
          </a:prstGeom>
          <a:noFill/>
          <a:ln w="9525">
            <a:noFill/>
            <a:miter lim="800000"/>
            <a:headEnd/>
            <a:tailEnd/>
          </a:ln>
        </p:spPr>
        <p:txBody>
          <a:bodyPr>
            <a:spAutoFit/>
          </a:bodyPr>
          <a:lstStyle/>
          <a:p>
            <a:pPr defTabSz="449263">
              <a:lnSpc>
                <a:spcPct val="74000"/>
              </a:lnSpc>
              <a:spcBef>
                <a:spcPct val="50000"/>
              </a:spcBef>
              <a:buClr>
                <a:srgbClr val="000000"/>
              </a:buClr>
              <a:buSzPct val="100000"/>
              <a:buFont typeface="Times New Roman" pitchFamily="18" charset="0"/>
              <a:buNone/>
            </a:pPr>
            <a:r>
              <a:rPr lang="en-US" sz="2400" b="1">
                <a:solidFill>
                  <a:schemeClr val="tx2"/>
                </a:solidFill>
                <a:latin typeface="Arial Unicode MS" pitchFamily="34" charset="-128"/>
                <a:ea typeface="Arial Unicode MS" pitchFamily="34" charset="-128"/>
                <a:cs typeface="DejaVu Sans" pitchFamily="34" charset="0"/>
              </a:rPr>
              <a:t>Այն հանգեցնում է </a:t>
            </a:r>
            <a:r>
              <a:rPr lang="en-US" sz="2400" b="1">
                <a:solidFill>
                  <a:srgbClr val="000099"/>
                </a:solidFill>
                <a:latin typeface="Arial Unicode MS" pitchFamily="34" charset="-128"/>
                <a:ea typeface="Arial Unicode MS" pitchFamily="34" charset="-128"/>
                <a:cs typeface="DejaVu Sans" pitchFamily="34" charset="0"/>
              </a:rPr>
              <a:t>միևնույն լեզվաընտանիքին պատկանող երկու կամ ավելի լեզուների</a:t>
            </a:r>
            <a:r>
              <a:rPr lang="en-US" sz="2400" b="1">
                <a:solidFill>
                  <a:schemeClr val="tx2"/>
                </a:solidFill>
                <a:latin typeface="Arial Unicode MS" pitchFamily="34" charset="-128"/>
                <a:ea typeface="Arial Unicode MS" pitchFamily="34" charset="-128"/>
                <a:cs typeface="DejaVu Sans" pitchFamily="34" charset="0"/>
              </a:rPr>
              <a:t> (ռոմանական, գերմանական, սլավոնական և այլն) ուսումնառությանն ու համեմատական ուսումնասիրությանը՝ անկախ նրանից, թե այդ լեզվաընտանիքին պատկանում է ուսումնառողի մայրենի/դասավանդման լեզուն, թե նրա կողմից ուսումնասիրված օտար լեզուն:</a:t>
            </a:r>
            <a:endParaRPr lang="fr-FR" sz="2400" b="1">
              <a:solidFill>
                <a:schemeClr val="tx2"/>
              </a:solidFill>
              <a:latin typeface="Arial Unicode MS" pitchFamily="34" charset="-128"/>
              <a:ea typeface="Arial Unicode MS" pitchFamily="34" charset="-128"/>
              <a:cs typeface="DejaVu Sans"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658442"/>
                                        </p:tgtEl>
                                        <p:attrNameLst>
                                          <p:attrName>style.visibility</p:attrName>
                                        </p:attrNameLst>
                                      </p:cBhvr>
                                      <p:to>
                                        <p:strVal val="visible"/>
                                      </p:to>
                                    </p:set>
                                    <p:anim calcmode="lin" valueType="num">
                                      <p:cBhvr additive="base">
                                        <p:cTn id="7" dur="1000" fill="hold"/>
                                        <p:tgtEl>
                                          <p:spTgt spid="658442"/>
                                        </p:tgtEl>
                                        <p:attrNameLst>
                                          <p:attrName>ppt_x</p:attrName>
                                        </p:attrNameLst>
                                      </p:cBhvr>
                                      <p:tavLst>
                                        <p:tav tm="0">
                                          <p:val>
                                            <p:strVal val="0-#ppt_w/2"/>
                                          </p:val>
                                        </p:tav>
                                        <p:tav tm="100000">
                                          <p:val>
                                            <p:strVal val="#ppt_x"/>
                                          </p:val>
                                        </p:tav>
                                      </p:tavLst>
                                    </p:anim>
                                    <p:anim calcmode="lin" valueType="num">
                                      <p:cBhvr additive="base">
                                        <p:cTn id="8" dur="1000" fill="hold"/>
                                        <p:tgtEl>
                                          <p:spTgt spid="65844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3" presetClass="emph" presetSubtype="2" fill="hold" grpId="1" nodeType="afterEffect">
                                  <p:stCondLst>
                                    <p:cond delay="500"/>
                                  </p:stCondLst>
                                  <p:childTnLst>
                                    <p:animClr clrSpc="rgb" dir="cw">
                                      <p:cBhvr override="childStyle">
                                        <p:cTn id="11" dur="2000" fill="hold"/>
                                        <p:tgtEl>
                                          <p:spTgt spid="658442">
                                            <p:txEl>
                                              <p:charRg st="4294967295" end="4294967295"/>
                                            </p:txEl>
                                          </p:spTgt>
                                        </p:tgtEl>
                                        <p:attrNameLst>
                                          <p:attrName>style.color</p:attrName>
                                        </p:attrNameLst>
                                      </p:cBhvr>
                                      <p:to>
                                        <a:srgbClr val="CC3300"/>
                                      </p:to>
                                    </p:animClr>
                                  </p:childTnLst>
                                </p:cTn>
                              </p:par>
                            </p:childTnLst>
                          </p:cTn>
                        </p:par>
                        <p:par>
                          <p:cTn id="12" fill="hold" nodeType="afterGroup">
                            <p:stCondLst>
                              <p:cond delay="4500"/>
                            </p:stCondLst>
                            <p:childTnLst>
                              <p:par>
                                <p:cTn id="13" presetID="18" presetClass="entr" presetSubtype="3"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strips(upRight)">
                                      <p:cBhvr>
                                        <p:cTn id="15" dur="1000"/>
                                        <p:tgtEl>
                                          <p:spTgt spid="3"/>
                                        </p:tgtEl>
                                      </p:cBhvr>
                                    </p:animEffect>
                                  </p:childTnLst>
                                </p:cTn>
                              </p:par>
                            </p:childTnLst>
                          </p:cTn>
                        </p:par>
                        <p:par>
                          <p:cTn id="16" fill="hold" nodeType="afterGroup">
                            <p:stCondLst>
                              <p:cond delay="6500"/>
                            </p:stCondLst>
                            <p:childTnLst>
                              <p:par>
                                <p:cTn id="17" presetID="22" presetClass="entr" presetSubtype="1" fill="hold" nodeType="afterEffect">
                                  <p:stCondLst>
                                    <p:cond delay="2000"/>
                                  </p:stCondLst>
                                  <p:childTnLst>
                                    <p:set>
                                      <p:cBhvr>
                                        <p:cTn id="18" dur="1" fill="hold">
                                          <p:stCondLst>
                                            <p:cond delay="0"/>
                                          </p:stCondLst>
                                        </p:cTn>
                                        <p:tgtEl>
                                          <p:spTgt spid="658448">
                                            <p:txEl>
                                              <p:pRg st="0" end="0"/>
                                            </p:txEl>
                                          </p:spTgt>
                                        </p:tgtEl>
                                        <p:attrNameLst>
                                          <p:attrName>style.visibility</p:attrName>
                                        </p:attrNameLst>
                                      </p:cBhvr>
                                      <p:to>
                                        <p:strVal val="visible"/>
                                      </p:to>
                                    </p:set>
                                    <p:animEffect transition="in" filter="wipe(up)">
                                      <p:cBhvr>
                                        <p:cTn id="19" dur="1000"/>
                                        <p:tgtEl>
                                          <p:spTgt spid="6584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42" grpId="0" animBg="1"/>
      <p:bldP spid="65844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3203575" cy="3429000"/>
            <a:chOff x="0" y="0"/>
            <a:chExt cx="2018" cy="2160"/>
          </a:xfrm>
        </p:grpSpPr>
        <p:sp>
          <p:nvSpPr>
            <p:cNvPr id="125955" name="Rectangle 7"/>
            <p:cNvSpPr>
              <a:spLocks noChangeArrowheads="1"/>
            </p:cNvSpPr>
            <p:nvPr/>
          </p:nvSpPr>
          <p:spPr bwMode="auto">
            <a:xfrm>
              <a:off x="0" y="0"/>
              <a:ext cx="2018" cy="2160"/>
            </a:xfrm>
            <a:prstGeom prst="rect">
              <a:avLst/>
            </a:prstGeom>
            <a:gradFill rotWithShape="1">
              <a:gsLst>
                <a:gs pos="0">
                  <a:srgbClr val="E5BCB9"/>
                </a:gs>
                <a:gs pos="100000">
                  <a:schemeClr val="accent1"/>
                </a:gs>
              </a:gsLst>
              <a:lin ang="5400000" scaled="1"/>
            </a:gradFill>
            <a:ln w="9525">
              <a:solidFill>
                <a:schemeClr val="tx1"/>
              </a:solidFill>
              <a:miter lim="800000"/>
              <a:headEnd/>
              <a:tailEnd/>
            </a:ln>
            <a:effectLst/>
          </p:spPr>
          <p:txBody>
            <a:bodyPr wrap="none" anchor="ctr"/>
            <a:lstStyle/>
            <a:p>
              <a:pPr eaLnBrk="0" hangingPunct="0"/>
              <a:endParaRPr lang="de-AT"/>
            </a:p>
          </p:txBody>
        </p:sp>
        <p:sp>
          <p:nvSpPr>
            <p:cNvPr id="125956" name="Text Box 8"/>
            <p:cNvSpPr txBox="1">
              <a:spLocks noChangeArrowheads="1"/>
            </p:cNvSpPr>
            <p:nvPr/>
          </p:nvSpPr>
          <p:spPr bwMode="auto">
            <a:xfrm>
              <a:off x="272" y="618"/>
              <a:ext cx="1542" cy="1446"/>
            </a:xfrm>
            <a:prstGeom prst="rect">
              <a:avLst/>
            </a:prstGeom>
            <a:solidFill>
              <a:srgbClr val="006600"/>
            </a:solidFill>
            <a:ln w="12700">
              <a:solidFill>
                <a:schemeClr val="tx1"/>
              </a:solidFill>
              <a:miter lim="800000"/>
              <a:headEnd/>
              <a:tailEnd/>
            </a:ln>
            <a:effectLst/>
          </p:spPr>
          <p:txBody>
            <a:bodyPr>
              <a:spAutoFit/>
            </a:bodyPr>
            <a:lstStyle/>
            <a:p>
              <a:pPr algn="ctr" eaLnBrk="0" hangingPunct="0">
                <a:spcBef>
                  <a:spcPct val="50000"/>
                </a:spcBef>
              </a:pPr>
              <a:r>
                <a:rPr lang="en-US" sz="2400" b="1">
                  <a:solidFill>
                    <a:srgbClr val="F1FEF0"/>
                  </a:solidFill>
                  <a:latin typeface="Arial Narrow" pitchFamily="34" charset="0"/>
                </a:rPr>
                <a:t>Եկեք սկսենք նրանից, ինչ արեցինք ճանաչողական համաժողովի ընթացքում:</a:t>
              </a:r>
            </a:p>
          </p:txBody>
        </p:sp>
        <p:sp>
          <p:nvSpPr>
            <p:cNvPr id="125957" name="Text Box 31"/>
            <p:cNvSpPr txBox="1">
              <a:spLocks noChangeArrowheads="1"/>
            </p:cNvSpPr>
            <p:nvPr/>
          </p:nvSpPr>
          <p:spPr bwMode="auto">
            <a:xfrm>
              <a:off x="431" y="164"/>
              <a:ext cx="1134" cy="335"/>
            </a:xfrm>
            <a:prstGeom prst="rect">
              <a:avLst/>
            </a:prstGeom>
            <a:solidFill>
              <a:srgbClr val="FFFF66"/>
            </a:solidFill>
            <a:ln w="12700">
              <a:solidFill>
                <a:schemeClr val="tx1"/>
              </a:solidFill>
              <a:miter lim="800000"/>
              <a:headEnd/>
              <a:tailEnd/>
            </a:ln>
            <a:effectLst/>
          </p:spPr>
          <p:txBody>
            <a:bodyPr>
              <a:spAutoFit/>
            </a:bodyPr>
            <a:lstStyle/>
            <a:p>
              <a:pPr algn="ctr" eaLnBrk="0" hangingPunct="0">
                <a:spcBef>
                  <a:spcPct val="50000"/>
                </a:spcBef>
              </a:pPr>
              <a:r>
                <a:rPr lang="fr-FR" sz="2800" b="1">
                  <a:solidFill>
                    <a:srgbClr val="0000CC"/>
                  </a:solidFill>
                </a:rPr>
                <a:t>Քայլ 1. </a:t>
              </a:r>
            </a:p>
          </p:txBody>
        </p:sp>
      </p:grpSp>
      <p:pic>
        <p:nvPicPr>
          <p:cNvPr id="125958" name="Picture 6"/>
          <p:cNvPicPr>
            <a:picLocks noChangeAspect="1" noChangeArrowheads="1"/>
          </p:cNvPicPr>
          <p:nvPr/>
        </p:nvPicPr>
        <p:blipFill>
          <a:blip r:embed="rId2"/>
          <a:srcRect/>
          <a:stretch>
            <a:fillRect/>
          </a:stretch>
        </p:blipFill>
        <p:spPr bwMode="auto">
          <a:xfrm>
            <a:off x="3708400" y="1628775"/>
            <a:ext cx="5435600" cy="5229225"/>
          </a:xfrm>
          <a:prstGeom prst="rect">
            <a:avLst/>
          </a:prstGeom>
          <a:noFill/>
          <a:ln w="28575">
            <a:solidFill>
              <a:schemeClr val="accent2"/>
            </a:solidFill>
            <a:miter lim="800000"/>
            <a:headEnd/>
            <a:tailEnd/>
          </a:ln>
          <a:effectLst/>
        </p:spPr>
      </p:pic>
      <p:sp>
        <p:nvSpPr>
          <p:cNvPr id="125959"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9A5DCF1-9D72-42DC-AA10-81E697A225E1}" type="slidenum">
              <a:rPr lang="fr-FR" sz="2400" b="1">
                <a:solidFill>
                  <a:schemeClr val="accent2"/>
                </a:solidFill>
              </a:rPr>
              <a:pPr algn="ctr" eaLnBrk="0" hangingPunct="0">
                <a:spcBef>
                  <a:spcPct val="50000"/>
                </a:spcBef>
              </a:pPr>
              <a:t>3</a:t>
            </a:fld>
            <a:endParaRPr lang="fr-FR" sz="2400" b="1">
              <a:solidFill>
                <a:schemeClr val="accent2"/>
              </a:solidFill>
            </a:endParaRPr>
          </a:p>
        </p:txBody>
      </p:sp>
      <p:pic>
        <p:nvPicPr>
          <p:cNvPr id="125960" name="Picture 34"/>
          <p:cNvPicPr>
            <a:picLocks noChangeAspect="1" noChangeArrowheads="1"/>
          </p:cNvPicPr>
          <p:nvPr/>
        </p:nvPicPr>
        <p:blipFill>
          <a:blip r:embed="rId3"/>
          <a:srcRect/>
          <a:stretch>
            <a:fillRect/>
          </a:stretch>
        </p:blipFill>
        <p:spPr bwMode="auto">
          <a:xfrm>
            <a:off x="7380288" y="404813"/>
            <a:ext cx="1039812" cy="2455862"/>
          </a:xfrm>
          <a:prstGeom prst="rect">
            <a:avLst/>
          </a:prstGeom>
          <a:noFill/>
          <a:ln w="9525">
            <a:noFill/>
            <a:round/>
            <a:headEnd/>
            <a:tailEnd/>
          </a:ln>
          <a:effectLst/>
        </p:spPr>
      </p:pic>
      <p:sp>
        <p:nvSpPr>
          <p:cNvPr id="100387" name="AutoShape 35"/>
          <p:cNvSpPr>
            <a:spLocks noChangeArrowheads="1"/>
          </p:cNvSpPr>
          <p:nvPr/>
        </p:nvSpPr>
        <p:spPr bwMode="auto">
          <a:xfrm>
            <a:off x="3059113" y="1412875"/>
            <a:ext cx="4391025" cy="1871663"/>
          </a:xfrm>
          <a:prstGeom prst="wedgeEllipseCallout">
            <a:avLst>
              <a:gd name="adj1" fmla="val 59509"/>
              <a:gd name="adj2" fmla="val -56278"/>
            </a:avLst>
          </a:prstGeom>
          <a:solidFill>
            <a:schemeClr val="accent1"/>
          </a:solidFill>
          <a:ln w="9525">
            <a:solidFill>
              <a:schemeClr val="tx1"/>
            </a:solidFill>
            <a:miter lim="800000"/>
            <a:headEnd/>
            <a:tailEnd/>
          </a:ln>
          <a:effectLst/>
        </p:spPr>
        <p:txBody>
          <a:bodyPr/>
          <a:lstStyle/>
          <a:p>
            <a:pPr algn="ctr" eaLnBrk="0" hangingPunct="0"/>
            <a:r>
              <a:rPr lang="en-US" sz="2400" b="1">
                <a:latin typeface="Arial Narrow" pitchFamily="34" charset="0"/>
              </a:rPr>
              <a:t>Լավ, իսկ ինչպե՞ս ձեզ մոտ ստացվեց կատարել այս առաջադրանքը:</a:t>
            </a:r>
            <a:endParaRPr lang="fr-FR" sz="2400" b="1">
              <a:latin typeface="Arial Narrow" pitchFamily="34" charset="0"/>
            </a:endParaRPr>
          </a:p>
        </p:txBody>
      </p:sp>
      <p:pic>
        <p:nvPicPr>
          <p:cNvPr id="125962" name="Picture 10" descr="ANd9GcTxBLaXHD7kjlP4ZS_Dgj9hLlpMw2kPyJLConTO3p8qYh_VMsC7ww"/>
          <p:cNvPicPr>
            <a:picLocks noChangeAspect="1" noChangeArrowheads="1"/>
          </p:cNvPicPr>
          <p:nvPr/>
        </p:nvPicPr>
        <p:blipFill>
          <a:blip r:embed="rId4"/>
          <a:srcRect/>
          <a:stretch>
            <a:fillRect/>
          </a:stretch>
        </p:blipFill>
        <p:spPr bwMode="auto">
          <a:xfrm>
            <a:off x="0" y="4938713"/>
            <a:ext cx="3024188" cy="1946275"/>
          </a:xfrm>
          <a:prstGeom prst="rect">
            <a:avLst/>
          </a:prstGeom>
          <a:noFill/>
        </p:spPr>
      </p:pic>
      <p:sp>
        <p:nvSpPr>
          <p:cNvPr id="125963" name="AutoShape 11"/>
          <p:cNvSpPr>
            <a:spLocks noChangeArrowheads="1"/>
          </p:cNvSpPr>
          <p:nvPr/>
        </p:nvSpPr>
        <p:spPr bwMode="auto">
          <a:xfrm>
            <a:off x="3132138" y="4076700"/>
            <a:ext cx="4608512" cy="1295400"/>
          </a:xfrm>
          <a:prstGeom prst="wedgeRoundRectCallout">
            <a:avLst>
              <a:gd name="adj1" fmla="val -88167"/>
              <a:gd name="adj2" fmla="val 74634"/>
              <a:gd name="adj3" fmla="val 16667"/>
            </a:avLst>
          </a:prstGeom>
          <a:solidFill>
            <a:srgbClr val="FDDFCE"/>
          </a:solidFill>
          <a:ln w="9525">
            <a:solidFill>
              <a:schemeClr val="tx1"/>
            </a:solidFill>
            <a:miter lim="800000"/>
            <a:headEnd/>
            <a:tailEnd/>
          </a:ln>
          <a:effectLst/>
        </p:spPr>
        <p:txBody>
          <a:bodyPr/>
          <a:lstStyle/>
          <a:p>
            <a:pPr algn="ctr" eaLnBrk="0" hangingPunct="0"/>
            <a:r>
              <a:rPr lang="en-US" sz="2400" b="1"/>
              <a:t>Իհարկե, մենք փորձեցինք կապեր հաստատել լեզուների միջև:</a:t>
            </a:r>
            <a:endParaRPr lang="fr-F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5960"/>
                                        </p:tgtEl>
                                        <p:attrNameLst>
                                          <p:attrName>style.visibility</p:attrName>
                                        </p:attrNameLst>
                                      </p:cBhvr>
                                      <p:to>
                                        <p:strVal val="visible"/>
                                      </p:to>
                                    </p:set>
                                    <p:animEffect transition="in" filter="dissolve">
                                      <p:cBhvr>
                                        <p:cTn id="7" dur="500"/>
                                        <p:tgtEl>
                                          <p:spTgt spid="125960"/>
                                        </p:tgtEl>
                                      </p:cBhvr>
                                    </p:animEffect>
                                  </p:childTnLst>
                                </p:cTn>
                              </p:par>
                            </p:childTnLst>
                          </p:cTn>
                        </p:par>
                        <p:par>
                          <p:cTn id="8" fill="hold">
                            <p:stCondLst>
                              <p:cond delay="500"/>
                            </p:stCondLst>
                            <p:childTnLst>
                              <p:par>
                                <p:cTn id="9" presetID="8" presetClass="emph" presetSubtype="0" fill="hold" nodeType="afterEffect">
                                  <p:stCondLst>
                                    <p:cond delay="500"/>
                                  </p:stCondLst>
                                  <p:childTnLst>
                                    <p:animRot by="21600000">
                                      <p:cBhvr>
                                        <p:cTn id="10" dur="1000" fill="hold"/>
                                        <p:tgtEl>
                                          <p:spTgt spid="125960"/>
                                        </p:tgtEl>
                                        <p:attrNameLst>
                                          <p:attrName>r</p:attrName>
                                        </p:attrNameLst>
                                      </p:cBhvr>
                                    </p:animRot>
                                  </p:childTnLst>
                                </p:cTn>
                              </p:par>
                            </p:childTnLst>
                          </p:cTn>
                        </p:par>
                        <p:par>
                          <p:cTn id="11" fill="hold">
                            <p:stCondLst>
                              <p:cond delay="2000"/>
                            </p:stCondLst>
                            <p:childTnLst>
                              <p:par>
                                <p:cTn id="12" presetID="8" presetClass="emph" presetSubtype="0" fill="hold" nodeType="afterEffect">
                                  <p:stCondLst>
                                    <p:cond delay="1000"/>
                                  </p:stCondLst>
                                  <p:childTnLst>
                                    <p:animRot by="-21600000">
                                      <p:cBhvr>
                                        <p:cTn id="13" dur="2000" fill="hold"/>
                                        <p:tgtEl>
                                          <p:spTgt spid="125960"/>
                                        </p:tgtEl>
                                        <p:attrNameLst>
                                          <p:attrName>r</p:attrName>
                                        </p:attrNameLst>
                                      </p:cBhvr>
                                    </p:animRot>
                                  </p:childTnLst>
                                </p:cTn>
                              </p:par>
                            </p:childTnLst>
                          </p:cTn>
                        </p:par>
                        <p:par>
                          <p:cTn id="14" fill="hold">
                            <p:stCondLst>
                              <p:cond delay="5000"/>
                            </p:stCondLst>
                            <p:childTnLst>
                              <p:par>
                                <p:cTn id="15" presetID="22" presetClass="entr" presetSubtype="2" fill="hold" grpId="0" nodeType="afterEffect">
                                  <p:stCondLst>
                                    <p:cond delay="500"/>
                                  </p:stCondLst>
                                  <p:childTnLst>
                                    <p:set>
                                      <p:cBhvr>
                                        <p:cTn id="16" dur="1" fill="hold">
                                          <p:stCondLst>
                                            <p:cond delay="0"/>
                                          </p:stCondLst>
                                        </p:cTn>
                                        <p:tgtEl>
                                          <p:spTgt spid="100387"/>
                                        </p:tgtEl>
                                        <p:attrNameLst>
                                          <p:attrName>style.visibility</p:attrName>
                                        </p:attrNameLst>
                                      </p:cBhvr>
                                      <p:to>
                                        <p:strVal val="visible"/>
                                      </p:to>
                                    </p:set>
                                    <p:animEffect transition="in" filter="wipe(right)">
                                      <p:cBhvr>
                                        <p:cTn id="17" dur="1000"/>
                                        <p:tgtEl>
                                          <p:spTgt spid="100387"/>
                                        </p:tgtEl>
                                      </p:cBhvr>
                                    </p:animEffect>
                                  </p:childTnLst>
                                </p:cTn>
                              </p:par>
                            </p:childTnLst>
                          </p:cTn>
                        </p:par>
                        <p:par>
                          <p:cTn id="18" fill="hold">
                            <p:stCondLst>
                              <p:cond delay="6500"/>
                            </p:stCondLst>
                            <p:childTnLst>
                              <p:par>
                                <p:cTn id="19" presetID="22" presetClass="entr" presetSubtype="4" fill="hold" grpId="0" nodeType="afterEffect">
                                  <p:stCondLst>
                                    <p:cond delay="3000"/>
                                  </p:stCondLst>
                                  <p:childTnLst>
                                    <p:set>
                                      <p:cBhvr>
                                        <p:cTn id="20" dur="1" fill="hold">
                                          <p:stCondLst>
                                            <p:cond delay="0"/>
                                          </p:stCondLst>
                                        </p:cTn>
                                        <p:tgtEl>
                                          <p:spTgt spid="125963"/>
                                        </p:tgtEl>
                                        <p:attrNameLst>
                                          <p:attrName>style.visibility</p:attrName>
                                        </p:attrNameLst>
                                      </p:cBhvr>
                                      <p:to>
                                        <p:strVal val="visible"/>
                                      </p:to>
                                    </p:set>
                                    <p:animEffect transition="in" filter="wipe(down)">
                                      <p:cBhvr>
                                        <p:cTn id="21" dur="1000"/>
                                        <p:tgtEl>
                                          <p:spTgt spid="125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87" grpId="0" animBg="1"/>
      <p:bldP spid="1259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23850" y="188913"/>
            <a:ext cx="8496300" cy="936625"/>
          </a:xfrm>
          <a:solidFill>
            <a:schemeClr val="accent3">
              <a:lumMod val="85000"/>
            </a:schemeClr>
          </a:solidFill>
          <a:ln>
            <a:solidFill>
              <a:schemeClr val="tx1"/>
            </a:solidFill>
          </a:ln>
        </p:spPr>
        <p:txBody>
          <a:bodyPr/>
          <a:lstStyle/>
          <a:p>
            <a:pPr>
              <a:defRPr/>
            </a:pPr>
            <a:r>
              <a:rPr lang="de-DE" sz="2800" b="1" i="1" smtClean="0">
                <a:solidFill>
                  <a:srgbClr val="800000"/>
                </a:solidFill>
              </a:rPr>
              <a:t>Ռոմանական լեզուների միջև փոխըմբռնման օրինակ. Կանարյան կղզիներ</a:t>
            </a:r>
          </a:p>
        </p:txBody>
      </p:sp>
      <p:sp>
        <p:nvSpPr>
          <p:cNvPr id="72706" name="Textfeld 2"/>
          <p:cNvSpPr txBox="1">
            <a:spLocks noChangeArrowheads="1"/>
          </p:cNvSpPr>
          <p:nvPr/>
        </p:nvSpPr>
        <p:spPr bwMode="auto">
          <a:xfrm>
            <a:off x="323850" y="1249363"/>
            <a:ext cx="8496300" cy="2540000"/>
          </a:xfrm>
          <a:prstGeom prst="rect">
            <a:avLst/>
          </a:prstGeom>
          <a:solidFill>
            <a:srgbClr val="FFFFCC"/>
          </a:solidFill>
          <a:ln w="9525">
            <a:solidFill>
              <a:schemeClr val="tx1"/>
            </a:solidFill>
            <a:miter lim="800000"/>
            <a:headEnd/>
            <a:tailEnd/>
          </a:ln>
        </p:spPr>
        <p:txBody>
          <a:bodyPr>
            <a:spAutoFit/>
          </a:bodyPr>
          <a:lstStyle/>
          <a:p>
            <a:r>
              <a:rPr lang="de-DE" sz="2000" i="1"/>
              <a:t>Las Islas Canarias están situadas en el Océano Atlántico; una distancia de casi 100 kilómetros separa las islas del continente africano, una de 1.200 kilómetros de Europa. Todas son de origen volcánico. Los volcanes de La Palma, Tenerife, Lanzarote son todavía activos. El clima de las Islas Canarias es agradable, la temperatura media es de 20 grados. </a:t>
            </a:r>
          </a:p>
          <a:p>
            <a:r>
              <a:rPr lang="de-DE" sz="2000" i="1"/>
              <a:t>          Muchos turistas alemanes pasan sus vacaciones en las </a:t>
            </a:r>
          </a:p>
          <a:p>
            <a:r>
              <a:rPr lang="de-DE" sz="2000" i="1"/>
              <a:t>          Islas Canarias porque allí hay un sol brillante. </a:t>
            </a:r>
          </a:p>
        </p:txBody>
      </p:sp>
      <p:sp>
        <p:nvSpPr>
          <p:cNvPr id="72707" name="Textfeld 3"/>
          <p:cNvSpPr txBox="1">
            <a:spLocks noChangeArrowheads="1"/>
          </p:cNvSpPr>
          <p:nvPr/>
        </p:nvSpPr>
        <p:spPr bwMode="auto">
          <a:xfrm>
            <a:off x="395288" y="6035675"/>
            <a:ext cx="8497887" cy="646113"/>
          </a:xfrm>
          <a:prstGeom prst="rect">
            <a:avLst/>
          </a:prstGeom>
          <a:solidFill>
            <a:srgbClr val="FFFFCC"/>
          </a:solidFill>
          <a:ln w="9525">
            <a:solidFill>
              <a:schemeClr val="tx1"/>
            </a:solidFill>
            <a:miter lim="800000"/>
            <a:headEnd/>
            <a:tailEnd/>
          </a:ln>
        </p:spPr>
        <p:txBody>
          <a:bodyPr>
            <a:spAutoFit/>
          </a:bodyPr>
          <a:lstStyle/>
          <a:p>
            <a:r>
              <a:rPr lang="vi-VN" b="1"/>
              <a:t>Mulți turiști germani își petreacă vacanța în</a:t>
            </a:r>
            <a:r>
              <a:rPr lang="de-DE" b="1"/>
              <a:t> </a:t>
            </a:r>
            <a:r>
              <a:rPr lang="vi-VN" b="1"/>
              <a:t>Insulele Canare pentru că nu există un soare strălucitor.</a:t>
            </a:r>
          </a:p>
        </p:txBody>
      </p:sp>
      <p:sp>
        <p:nvSpPr>
          <p:cNvPr id="72708" name="Textfeld 8"/>
          <p:cNvSpPr txBox="1">
            <a:spLocks noChangeArrowheads="1"/>
          </p:cNvSpPr>
          <p:nvPr/>
        </p:nvSpPr>
        <p:spPr bwMode="auto">
          <a:xfrm>
            <a:off x="393700" y="3857625"/>
            <a:ext cx="8442325" cy="650875"/>
          </a:xfrm>
          <a:prstGeom prst="rect">
            <a:avLst/>
          </a:prstGeom>
          <a:solidFill>
            <a:srgbClr val="FFFFCC"/>
          </a:solidFill>
          <a:ln w="9525">
            <a:solidFill>
              <a:srgbClr val="000000"/>
            </a:solidFill>
            <a:miter lim="800000"/>
            <a:headEnd/>
            <a:tailEnd/>
          </a:ln>
        </p:spPr>
        <p:txBody>
          <a:bodyPr>
            <a:spAutoFit/>
          </a:bodyPr>
          <a:lstStyle/>
          <a:p>
            <a:r>
              <a:rPr lang="fr-FR" b="1">
                <a:solidFill>
                  <a:srgbClr val="000000"/>
                </a:solidFill>
              </a:rPr>
              <a:t>Beaucoup de touristes allemands passent leurs vacances dans les Iles Canaries parce qu'il y a un soleil éclatant. </a:t>
            </a:r>
            <a:endParaRPr lang="de-DE" b="1">
              <a:solidFill>
                <a:srgbClr val="000000"/>
              </a:solidFill>
            </a:endParaRPr>
          </a:p>
        </p:txBody>
      </p:sp>
      <p:sp>
        <p:nvSpPr>
          <p:cNvPr id="72709" name="Textfeld 8"/>
          <p:cNvSpPr txBox="1">
            <a:spLocks noChangeArrowheads="1"/>
          </p:cNvSpPr>
          <p:nvPr/>
        </p:nvSpPr>
        <p:spPr bwMode="auto">
          <a:xfrm>
            <a:off x="395288" y="4578350"/>
            <a:ext cx="8439150" cy="650875"/>
          </a:xfrm>
          <a:prstGeom prst="rect">
            <a:avLst/>
          </a:prstGeom>
          <a:solidFill>
            <a:srgbClr val="FFFFCC"/>
          </a:solidFill>
          <a:ln w="9525">
            <a:solidFill>
              <a:srgbClr val="000000"/>
            </a:solidFill>
            <a:miter lim="800000"/>
            <a:headEnd/>
            <a:tailEnd/>
          </a:ln>
        </p:spPr>
        <p:txBody>
          <a:bodyPr>
            <a:spAutoFit/>
          </a:bodyPr>
          <a:lstStyle/>
          <a:p>
            <a:r>
              <a:rPr lang="de-DE" b="1">
                <a:solidFill>
                  <a:srgbClr val="000000"/>
                </a:solidFill>
              </a:rPr>
              <a:t>Molti turisti passano le loro vacanze nelle Isole Canarie perché lì c‘è un sole brillante.</a:t>
            </a:r>
          </a:p>
        </p:txBody>
      </p:sp>
      <p:sp>
        <p:nvSpPr>
          <p:cNvPr id="72710" name="Textfeld 8"/>
          <p:cNvSpPr txBox="1">
            <a:spLocks noChangeArrowheads="1"/>
          </p:cNvSpPr>
          <p:nvPr/>
        </p:nvSpPr>
        <p:spPr bwMode="auto">
          <a:xfrm>
            <a:off x="454025" y="5299075"/>
            <a:ext cx="8439150" cy="650875"/>
          </a:xfrm>
          <a:prstGeom prst="rect">
            <a:avLst/>
          </a:prstGeom>
          <a:solidFill>
            <a:srgbClr val="FFFFCC"/>
          </a:solidFill>
          <a:ln w="9525">
            <a:solidFill>
              <a:srgbClr val="000000"/>
            </a:solidFill>
            <a:miter lim="800000"/>
            <a:headEnd/>
            <a:tailEnd/>
          </a:ln>
        </p:spPr>
        <p:txBody>
          <a:bodyPr>
            <a:spAutoFit/>
          </a:bodyPr>
          <a:lstStyle/>
          <a:p>
            <a:r>
              <a:rPr lang="pt-BR" b="1">
                <a:solidFill>
                  <a:srgbClr val="000000"/>
                </a:solidFill>
              </a:rPr>
              <a:t>Muitos turistas alemães passar as suas férias no Ilhas Canárias, porque há um sol brilhante</a:t>
            </a:r>
            <a:r>
              <a:rPr lang="pt-BR" b="1" i="1">
                <a:solidFill>
                  <a:srgbClr val="000000"/>
                </a:solidFill>
              </a:rPr>
              <a:t>.</a:t>
            </a:r>
          </a:p>
        </p:txBody>
      </p:sp>
      <p:sp>
        <p:nvSpPr>
          <p:cNvPr id="72711" name="Ellipse 4"/>
          <p:cNvSpPr>
            <a:spLocks noChangeArrowheads="1"/>
          </p:cNvSpPr>
          <p:nvPr/>
        </p:nvSpPr>
        <p:spPr bwMode="auto">
          <a:xfrm>
            <a:off x="395288" y="2997200"/>
            <a:ext cx="8280400" cy="863600"/>
          </a:xfrm>
          <a:prstGeom prst="ellipse">
            <a:avLst/>
          </a:prstGeom>
          <a:noFill/>
          <a:ln w="57150" algn="ctr">
            <a:solidFill>
              <a:srgbClr val="C00000"/>
            </a:solidFill>
            <a:round/>
            <a:headEnd/>
            <a:tailEnd/>
          </a:ln>
        </p:spPr>
        <p:txBody>
          <a:bodyPr/>
          <a:lstStyle/>
          <a:p>
            <a:pPr eaLnBrk="0" hangingPunct="0"/>
            <a:endParaRPr lang="en-US"/>
          </a:p>
        </p:txBody>
      </p:sp>
      <p:sp>
        <p:nvSpPr>
          <p:cNvPr id="72712"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EC8026A9-DBE3-4D93-8AA0-9BC2753A18ED}" type="slidenum">
              <a:rPr lang="fr-FR" sz="2400" b="1">
                <a:solidFill>
                  <a:schemeClr val="accent2"/>
                </a:solidFill>
              </a:rPr>
              <a:pPr algn="ctr" eaLnBrk="0" hangingPunct="0">
                <a:spcBef>
                  <a:spcPct val="50000"/>
                </a:spcBef>
              </a:pPr>
              <a:t>30</a:t>
            </a:fld>
            <a:endParaRPr lang="fr-FR" sz="2400" b="1">
              <a:solidFill>
                <a:schemeClr val="accent2"/>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idx="4294967295"/>
          </p:nvPr>
        </p:nvSpPr>
        <p:spPr>
          <a:xfrm>
            <a:off x="250825" y="188913"/>
            <a:ext cx="8648700" cy="936625"/>
          </a:xfrm>
          <a:solidFill>
            <a:schemeClr val="accent3">
              <a:lumMod val="85000"/>
            </a:schemeClr>
          </a:solidFill>
          <a:ln>
            <a:solidFill>
              <a:schemeClr val="tx1"/>
            </a:solidFill>
          </a:ln>
        </p:spPr>
        <p:txBody>
          <a:bodyPr/>
          <a:lstStyle/>
          <a:p>
            <a:pPr>
              <a:defRPr/>
            </a:pPr>
            <a:r>
              <a:rPr lang="de-DE" sz="2400" b="1" i="1" smtClean="0">
                <a:solidFill>
                  <a:srgbClr val="C00000"/>
                </a:solidFill>
              </a:rPr>
              <a:t>Սլավոնական լեզուների միջև փոխըմբռնման օրինակ. Մազուրյան լիճ</a:t>
            </a:r>
          </a:p>
        </p:txBody>
      </p:sp>
      <p:sp>
        <p:nvSpPr>
          <p:cNvPr id="73730" name="Textfeld 3"/>
          <p:cNvSpPr txBox="1">
            <a:spLocks noChangeArrowheads="1"/>
          </p:cNvSpPr>
          <p:nvPr/>
        </p:nvSpPr>
        <p:spPr bwMode="auto">
          <a:xfrm>
            <a:off x="250825" y="1249363"/>
            <a:ext cx="8648700" cy="3538537"/>
          </a:xfrm>
          <a:prstGeom prst="rect">
            <a:avLst/>
          </a:prstGeom>
          <a:solidFill>
            <a:srgbClr val="FFFFCC"/>
          </a:solidFill>
          <a:ln w="9525">
            <a:solidFill>
              <a:schemeClr val="tx1"/>
            </a:solidFill>
            <a:miter lim="800000"/>
            <a:headEnd/>
            <a:tailEnd/>
          </a:ln>
        </p:spPr>
        <p:txBody>
          <a:bodyPr>
            <a:spAutoFit/>
          </a:bodyPr>
          <a:lstStyle/>
          <a:p>
            <a:pPr algn="just"/>
            <a:r>
              <a:rPr lang="pl-PL" sz="2000" b="1" i="1"/>
              <a:t>Jeziora Mazurskie i Białowieski Park Narodowy w półfinale konkursu na 7 nowych cudów świata</a:t>
            </a:r>
            <a:endParaRPr lang="de-DE" sz="2000" i="1"/>
          </a:p>
          <a:p>
            <a:pPr>
              <a:lnSpc>
                <a:spcPct val="115000"/>
              </a:lnSpc>
              <a:spcAft>
                <a:spcPts val="1000"/>
              </a:spcAft>
            </a:pPr>
            <a:r>
              <a:rPr lang="pl-PL" i="1"/>
              <a:t>Wielkie Jeziora Mazurskie i Białowieski Park Narodowy znalazły się w półfinale wyborów 7 nowych cudów świata!</a:t>
            </a:r>
            <a:r>
              <a:rPr lang="de-DE" i="1"/>
              <a:t> </a:t>
            </a:r>
            <a:r>
              <a:rPr lang="pl-PL" i="1"/>
              <a:t>Konkurs "7 nowych przyrodniczych cudów świata" realizowany jest od 2008 roku przez szwajcarską fundację "NewOpenWorld Foundation". Głosowanie przebiega w siedmiu kategoriach: "krajobrazy, formy polodowcowe", "wyspy", "góry, wulkany", "jaskinie, formy skalne, doliny", "lasy, rezerwaty i parki narodowe", "jeziora, rzeki, wodospady" oraz "krajobrazy morskie".</a:t>
            </a:r>
            <a:r>
              <a:rPr lang="de-DE" i="1"/>
              <a:t> </a:t>
            </a:r>
            <a:r>
              <a:rPr lang="pl-PL" i="1"/>
              <a:t>Wśród półfinalistów znajdziemy między innymi Morze Martwe, włoski wulkan Wezuwiusz i grecką górę bogów - Olimp.</a:t>
            </a:r>
            <a:r>
              <a:rPr lang="en-US">
                <a:latin typeface="Calibri" pitchFamily="34" charset="0"/>
                <a:ea typeface="Calibri" pitchFamily="34" charset="0"/>
                <a:cs typeface="Times New Roman" pitchFamily="18" charset="0"/>
              </a:rPr>
              <a:t> </a:t>
            </a:r>
            <a:r>
              <a:rPr lang="en-US" sz="1600">
                <a:latin typeface="Calibri" pitchFamily="34" charset="0"/>
                <a:ea typeface="Calibri" pitchFamily="34" charset="0"/>
                <a:cs typeface="Times New Roman" pitchFamily="18" charset="0"/>
              </a:rPr>
              <a:t>Reference:</a:t>
            </a:r>
            <a:r>
              <a:rPr lang="en-US" sz="1600" u="sng">
                <a:solidFill>
                  <a:srgbClr val="0000FF"/>
                </a:solidFill>
                <a:latin typeface="Calibri" pitchFamily="34" charset="0"/>
                <a:ea typeface="Calibri" pitchFamily="34" charset="0"/>
                <a:cs typeface="Times New Roman" pitchFamily="18" charset="0"/>
                <a:hlinkClick r:id="rId2"/>
              </a:rPr>
              <a:t>http://www.eurocomslav.de/BIN/inhalt.htm</a:t>
            </a:r>
            <a:r>
              <a:rPr lang="en-US" sz="1600">
                <a:latin typeface="Calibri" pitchFamily="34" charset="0"/>
                <a:ea typeface="Calibri" pitchFamily="34" charset="0"/>
                <a:cs typeface="Times New Roman" pitchFamily="18" charset="0"/>
              </a:rPr>
              <a:t> (05.05.13)</a:t>
            </a:r>
            <a:endParaRPr lang="de-DE" sz="1600">
              <a:latin typeface="Calibri" pitchFamily="34" charset="0"/>
              <a:ea typeface="Calibri" pitchFamily="34" charset="0"/>
              <a:cs typeface="Times New Roman" pitchFamily="18" charset="0"/>
            </a:endParaRPr>
          </a:p>
        </p:txBody>
      </p:sp>
      <p:sp>
        <p:nvSpPr>
          <p:cNvPr id="73731" name="Textfeld 4"/>
          <p:cNvSpPr txBox="1">
            <a:spLocks noChangeArrowheads="1"/>
          </p:cNvSpPr>
          <p:nvPr/>
        </p:nvSpPr>
        <p:spPr bwMode="auto">
          <a:xfrm>
            <a:off x="250825" y="4975225"/>
            <a:ext cx="8648700" cy="1749425"/>
          </a:xfrm>
          <a:prstGeom prst="rect">
            <a:avLst/>
          </a:prstGeom>
          <a:solidFill>
            <a:srgbClr val="FFFFCC"/>
          </a:solidFill>
          <a:ln w="9525">
            <a:solidFill>
              <a:schemeClr val="tx1"/>
            </a:solidFill>
            <a:miter lim="800000"/>
            <a:headEnd/>
            <a:tailEnd/>
          </a:ln>
        </p:spPr>
        <p:txBody>
          <a:bodyPr>
            <a:spAutoFit/>
          </a:bodyPr>
          <a:lstStyle/>
          <a:p>
            <a:r>
              <a:rPr lang="de-DE"/>
              <a:t>Միջտողային թարգմանություն.                                                </a:t>
            </a:r>
            <a:br>
              <a:rPr lang="de-DE"/>
            </a:br>
            <a:r>
              <a:rPr lang="de-DE"/>
              <a:t>1. Ինչ-որ մեկը ձեզ համար կկարդա լեհերեն տեքստը: Ուշադիր լսեք:  </a:t>
            </a:r>
            <a:br>
              <a:rPr lang="de-DE"/>
            </a:br>
            <a:r>
              <a:rPr lang="de-DE"/>
              <a:t>2. Կարդացեք տեքստը և մեկ նախադասությամբ ամփոփեք բովանդակությունը: </a:t>
            </a:r>
            <a:br>
              <a:rPr lang="de-DE"/>
            </a:br>
            <a:r>
              <a:rPr lang="de-DE"/>
              <a:t>3. Մանրամասն, նախադասություն առ նախադասություն կարդացեք տեքստը: </a:t>
            </a:r>
            <a:r>
              <a:rPr lang="hy-AM"/>
              <a:t>Տ</a:t>
            </a:r>
            <a:r>
              <a:rPr lang="de-DE"/>
              <a:t>եքստը թարգմանեք խորվաթերեն (կամ ձեր իմացած այլ լեզվով) և գտեք նմանություններ (և տարբերություններ) այդ լեզուների միջև:</a:t>
            </a:r>
          </a:p>
        </p:txBody>
      </p:sp>
      <p:sp>
        <p:nvSpPr>
          <p:cNvPr id="73732"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873B4BD-21F5-4997-BDB2-38A1D6DB3720}" type="slidenum">
              <a:rPr lang="fr-FR" sz="2400" b="1">
                <a:solidFill>
                  <a:schemeClr val="accent2"/>
                </a:solidFill>
              </a:rPr>
              <a:pPr algn="ctr" eaLnBrk="0" hangingPunct="0">
                <a:spcBef>
                  <a:spcPct val="50000"/>
                </a:spcBef>
              </a:pPr>
              <a:t>31</a:t>
            </a:fld>
            <a:endParaRPr lang="fr-FR" sz="2400" b="1">
              <a:solidFill>
                <a:schemeClr val="accent2"/>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250825" y="260350"/>
            <a:ext cx="8569325" cy="685800"/>
          </a:xfrm>
          <a:prstGeom prst="rect">
            <a:avLst/>
          </a:prstGeom>
          <a:solidFill>
            <a:srgbClr val="DDDDDD"/>
          </a:solidFill>
          <a:ln w="19080">
            <a:solidFill>
              <a:srgbClr val="000000"/>
            </a:solidFill>
            <a:miter lim="800000"/>
            <a:headEnd/>
            <a:tailEnd/>
          </a:ln>
        </p:spPr>
        <p:txBody>
          <a:bodyPr lIns="90000" tIns="46800" rIns="90000" bIns="46800" anchor="ctr"/>
          <a:lstStyle/>
          <a:p>
            <a:pPr algn="ctr"/>
            <a:r>
              <a:rPr lang="de-DE" sz="2400" b="1">
                <a:solidFill>
                  <a:srgbClr val="C00000"/>
                </a:solidFill>
              </a:rPr>
              <a:t>Փոխըմբռնման վրա հիմնված դասի օրինակ</a:t>
            </a:r>
          </a:p>
        </p:txBody>
      </p:sp>
      <p:sp>
        <p:nvSpPr>
          <p:cNvPr id="74754" name="Textfeld 5"/>
          <p:cNvSpPr txBox="1">
            <a:spLocks noChangeArrowheads="1"/>
          </p:cNvSpPr>
          <p:nvPr/>
        </p:nvSpPr>
        <p:spPr bwMode="auto">
          <a:xfrm>
            <a:off x="111125" y="966788"/>
            <a:ext cx="8709025" cy="1190625"/>
          </a:xfrm>
          <a:prstGeom prst="rect">
            <a:avLst/>
          </a:prstGeom>
          <a:noFill/>
          <a:ln w="9525">
            <a:noFill/>
            <a:miter lim="800000"/>
            <a:headEnd/>
            <a:tailEnd/>
          </a:ln>
        </p:spPr>
        <p:txBody>
          <a:bodyPr>
            <a:spAutoFit/>
          </a:bodyPr>
          <a:lstStyle/>
          <a:p>
            <a:pPr algn="just"/>
            <a:r>
              <a:rPr lang="de-DE" b="1"/>
              <a:t>Ես ուսումնասիրում եմ լեհերեն:</a:t>
            </a:r>
            <a:r>
              <a:rPr lang="de-DE"/>
              <a:t> Դուք առանց որևէ մեծ դժվարության տեքստը թարգմանել եք լեհերենից խորվաթերեն: Գրի առեք ձեր բացահայտումներն ու դիտարկումները կառուցվածքի և քերականական ձևերի վերաբերյալ ստորև ներկայացված աղյուսակի մեջ:</a:t>
            </a:r>
            <a:endParaRPr lang="de-DE" sz="2000"/>
          </a:p>
        </p:txBody>
      </p:sp>
      <p:graphicFrame>
        <p:nvGraphicFramePr>
          <p:cNvPr id="504907" name="Group 75"/>
          <p:cNvGraphicFramePr>
            <a:graphicFrameLocks noGrp="1"/>
          </p:cNvGraphicFramePr>
          <p:nvPr/>
        </p:nvGraphicFramePr>
        <p:xfrm>
          <a:off x="323850" y="2152650"/>
          <a:ext cx="8280400" cy="4518025"/>
        </p:xfrm>
        <a:graphic>
          <a:graphicData uri="http://schemas.openxmlformats.org/drawingml/2006/table">
            <a:tbl>
              <a:tblPr/>
              <a:tblGrid>
                <a:gridCol w="2254616"/>
                <a:gridCol w="1993534"/>
                <a:gridCol w="1880388"/>
                <a:gridCol w="2152381"/>
              </a:tblGrid>
              <a:tr h="11806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Arial" charset="0"/>
                          <a:cs typeface="Arial" charset="0"/>
                        </a:rPr>
                        <a:t> </a:t>
                      </a:r>
                      <a:endParaRPr kumimoji="0" lang="de-DE" sz="1200" b="0" i="0" u="none" strike="noStrike" cap="none" normalizeH="0" baseline="0" dirty="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err="1" smtClean="0">
                          <a:ln>
                            <a:noFill/>
                          </a:ln>
                          <a:solidFill>
                            <a:schemeClr val="tx1"/>
                          </a:solidFill>
                          <a:effectLst/>
                          <a:latin typeface="Arial" charset="0"/>
                          <a:cs typeface="Arial" charset="0"/>
                        </a:rPr>
                        <a:t>Իմ</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բացահայտումները</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լեհերեն</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տեքստում</a:t>
                      </a:r>
                      <a:endParaRPr kumimoji="0" lang="de-DE" sz="1600" b="1" i="0" u="none" strike="noStrike" cap="none" normalizeH="0" baseline="0" dirty="0" smtClean="0">
                        <a:ln>
                          <a:noFill/>
                        </a:ln>
                        <a:solidFill>
                          <a:schemeClr val="tx1"/>
                        </a:solidFill>
                        <a:effectLst/>
                        <a:latin typeface="Arial"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y-AM" sz="1600" b="1" i="0" u="none" strike="noStrike" cap="none" normalizeH="0" baseline="0" dirty="0" smtClean="0">
                          <a:ln>
                            <a:noFill/>
                          </a:ln>
                          <a:solidFill>
                            <a:schemeClr val="tx1"/>
                          </a:solidFill>
                          <a:effectLst/>
                          <a:latin typeface="Arial" charset="0"/>
                          <a:cs typeface="Arial" charset="0"/>
                        </a:rPr>
                        <a:t>Հ</a:t>
                      </a:r>
                      <a:r>
                        <a:rPr kumimoji="0" lang="de-DE" sz="1600" b="1" i="0" u="none" strike="noStrike" cap="none" normalizeH="0" baseline="0" dirty="0" err="1" smtClean="0">
                          <a:ln>
                            <a:noFill/>
                          </a:ln>
                          <a:solidFill>
                            <a:schemeClr val="tx1"/>
                          </a:solidFill>
                          <a:effectLst/>
                          <a:latin typeface="Arial" charset="0"/>
                          <a:cs typeface="Arial" charset="0"/>
                        </a:rPr>
                        <a:t>ամապատասխա-նություններ</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այլ</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լեզուների</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հետ</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որոնք</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գիտեմ</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կամ</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սովորում</a:t>
                      </a:r>
                      <a:r>
                        <a:rPr kumimoji="0" lang="de-DE" sz="1600" b="1" i="0" u="none" strike="noStrike" cap="none" normalizeH="0" baseline="0" dirty="0" smtClean="0">
                          <a:ln>
                            <a:noFill/>
                          </a:ln>
                          <a:solidFill>
                            <a:schemeClr val="tx1"/>
                          </a:solidFill>
                          <a:effectLst/>
                          <a:latin typeface="Arial" charset="0"/>
                          <a:cs typeface="Arial" charset="0"/>
                        </a:rPr>
                        <a:t> </a:t>
                      </a:r>
                      <a:r>
                        <a:rPr kumimoji="0" lang="de-DE" sz="1600" b="1" i="0" u="none" strike="noStrike" cap="none" normalizeH="0" baseline="0" dirty="0" err="1" smtClean="0">
                          <a:ln>
                            <a:noFill/>
                          </a:ln>
                          <a:solidFill>
                            <a:schemeClr val="tx1"/>
                          </a:solidFill>
                          <a:effectLst/>
                          <a:latin typeface="Arial" charset="0"/>
                          <a:cs typeface="Arial" charset="0"/>
                        </a:rPr>
                        <a:t>եմ</a:t>
                      </a:r>
                      <a:endParaRPr kumimoji="0" lang="de-DE" sz="1600" b="1" i="0" u="none" strike="noStrike" cap="none" normalizeH="0" baseline="0" dirty="0" smtClean="0">
                        <a:ln>
                          <a:noFill/>
                        </a:ln>
                        <a:solidFill>
                          <a:schemeClr val="tx1"/>
                        </a:solidFill>
                        <a:effectLst/>
                        <a:latin typeface="Arial"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charset="0"/>
                          <a:cs typeface="Arial" charset="0"/>
                        </a:rPr>
                        <a:t>նշումներ</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r>
              <a:tr h="413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charset="0"/>
                        </a:rPr>
                        <a:t>Գոյականներ</a:t>
                      </a:r>
                    </a:p>
                  </a:txBody>
                  <a:tcPr marL="44450" marR="4445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1400" b="1" i="0" u="none" strike="noStrike" cap="none" normalizeH="0" baseline="0" smtClean="0">
                          <a:ln>
                            <a:noFill/>
                          </a:ln>
                          <a:solidFill>
                            <a:srgbClr val="000000"/>
                          </a:solidFill>
                          <a:effectLst/>
                          <a:latin typeface="Arial" charset="0"/>
                          <a:cs typeface="Arial" charset="0"/>
                        </a:rPr>
                        <a:t>Jeziora</a:t>
                      </a:r>
                      <a:endParaRPr kumimoji="0" lang="de-DE" sz="1400" b="1" i="0" u="none" strike="noStrike" cap="none" normalizeH="0" baseline="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rgbClr val="000000"/>
                          </a:solidFill>
                          <a:effectLst/>
                          <a:latin typeface="Arial" charset="0"/>
                          <a:cs typeface="Arial" charset="0"/>
                        </a:rPr>
                        <a:t>Park…</a:t>
                      </a:r>
                      <a:endParaRPr kumimoji="0" lang="de-DE" sz="1400" b="1"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cs typeface="Arial" charset="0"/>
                        </a:rPr>
                        <a:t> </a:t>
                      </a:r>
                      <a:r>
                        <a:rPr kumimoji="0" lang="hr-HR" sz="1400" b="1" i="0" u="none" strike="noStrike" cap="none" normalizeH="0" baseline="0" smtClean="0">
                          <a:ln>
                            <a:noFill/>
                          </a:ln>
                          <a:solidFill>
                            <a:schemeClr val="tx1"/>
                          </a:solidFill>
                          <a:effectLst/>
                          <a:latin typeface="Arial" charset="0"/>
                          <a:cs typeface="Arial" charset="0"/>
                        </a:rPr>
                        <a:t>jezera</a:t>
                      </a:r>
                      <a:endParaRPr kumimoji="0" lang="de-DE" sz="1400" b="1"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98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rgbClr val="000000"/>
                          </a:solidFill>
                          <a:effectLst/>
                          <a:latin typeface="Arial" charset="0"/>
                          <a:cs typeface="Arial" charset="0"/>
                        </a:rPr>
                        <a:t>ածականներ </a:t>
                      </a:r>
                      <a:endParaRPr kumimoji="0" lang="de-DE" sz="1600" b="1" i="0" u="none" strike="noStrike" cap="none" normalizeH="0" baseline="0" smtClean="0">
                        <a:ln>
                          <a:noFill/>
                        </a:ln>
                        <a:solidFill>
                          <a:srgbClr val="000000"/>
                        </a:solidFill>
                        <a:effectLst/>
                        <a:latin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1400" b="1" i="1" u="none" strike="noStrike" cap="none" normalizeH="0" baseline="0" smtClean="0">
                          <a:ln>
                            <a:noFill/>
                          </a:ln>
                          <a:solidFill>
                            <a:srgbClr val="000000"/>
                          </a:solidFill>
                          <a:effectLst/>
                          <a:latin typeface="Arial" charset="0"/>
                          <a:cs typeface="Arial" charset="0"/>
                        </a:rPr>
                        <a:t>Mazurskie  Białowieski Narodowy półfinale </a:t>
                      </a:r>
                      <a:endParaRPr kumimoji="0" lang="en-GB" sz="1400" b="0" i="0" u="none" strike="noStrike" cap="none" normalizeH="0" baseline="0" smtClean="0">
                        <a:ln>
                          <a:noFill/>
                        </a:ln>
                        <a:solidFill>
                          <a:schemeClr val="tx1"/>
                        </a:solidFill>
                        <a:effectLst/>
                        <a:latin typeface="Arial"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2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charset="0"/>
                        </a:rPr>
                        <a:t>բայեր</a:t>
                      </a:r>
                    </a:p>
                  </a:txBody>
                  <a:tcPr marL="44450" marR="4445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84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chemeClr val="tx1"/>
                          </a:solidFill>
                          <a:effectLst/>
                          <a:latin typeface="Arial" charset="0"/>
                          <a:cs typeface="Times New Roman" pitchFamily="18" charset="0"/>
                        </a:rPr>
                        <a:t> </a:t>
                      </a:r>
                      <a:r>
                        <a:rPr kumimoji="0" lang="de-DE" sz="1600" b="1" i="0" u="none" strike="noStrike" cap="none" normalizeH="0" baseline="0" smtClean="0">
                          <a:ln>
                            <a:noFill/>
                          </a:ln>
                          <a:solidFill>
                            <a:schemeClr val="tx1"/>
                          </a:solidFill>
                          <a:effectLst/>
                          <a:latin typeface="Arial" charset="0"/>
                          <a:cs typeface="Times New Roman" pitchFamily="18" charset="0"/>
                        </a:rPr>
                        <a:t>ստացական դերանուններ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600" b="1" i="1" u="none" strike="noStrike" cap="none" normalizeH="0" baseline="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7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charset="0"/>
                        </a:rPr>
                        <a:t>նախդիրներ</a:t>
                      </a:r>
                      <a:endParaRPr kumimoji="0" lang="de-DE" sz="1600" b="1" i="0" u="none" strike="noStrike" cap="none" normalizeH="0" baseline="0" smtClean="0">
                        <a:ln>
                          <a:noFill/>
                        </a:ln>
                        <a:solidFill>
                          <a:schemeClr val="tx1"/>
                        </a:solidFill>
                        <a:effectLst/>
                        <a:latin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1" u="none" strike="noStrike" cap="none" normalizeH="0" baseline="0" smtClean="0">
                          <a:ln>
                            <a:noFill/>
                          </a:ln>
                          <a:solidFill>
                            <a:schemeClr val="tx1"/>
                          </a:solidFill>
                          <a:effectLst/>
                          <a:latin typeface="Times New Roman" pitchFamily="18" charset="0"/>
                          <a:cs typeface="Times New Roman" pitchFamily="18" charset="0"/>
                        </a:rPr>
                        <a:t> </a:t>
                      </a:r>
                      <a:endParaRPr kumimoji="0" lang="de-DE" sz="1400" b="1" i="1" u="none" strike="noStrike" cap="none" normalizeH="0" baseline="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76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charset="0"/>
                          <a:cs typeface="Arial" charset="0"/>
                        </a:rPr>
                        <a:t>շաղկապներ </a:t>
                      </a:r>
                      <a:endParaRPr kumimoji="0" lang="de-DE" sz="1600" b="1" i="0" u="none" strike="noStrike" cap="none" normalizeH="0" baseline="0" smtClean="0">
                        <a:ln>
                          <a:noFill/>
                        </a:ln>
                        <a:solidFill>
                          <a:schemeClr val="tx1"/>
                        </a:solidFill>
                        <a:effectLst/>
                        <a:latin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chemeClr val="tx1"/>
                          </a:solidFill>
                          <a:effectLst/>
                          <a:latin typeface="Times New Roman" pitchFamily="18" charset="0"/>
                          <a:cs typeface="Arial" charset="0"/>
                        </a:rPr>
                        <a:t> </a:t>
                      </a:r>
                    </a:p>
                  </a:txBody>
                  <a:tcPr marL="44450" marR="4445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9F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chemeClr val="tx1"/>
                          </a:solidFill>
                          <a:effectLst/>
                          <a:latin typeface="Arial" charset="0"/>
                          <a:cs typeface="Arial" charset="0"/>
                        </a:rPr>
                        <a:t>…</a:t>
                      </a:r>
                      <a:endParaRPr kumimoji="0" lang="de-DE" sz="1400" b="1"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9F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cs typeface="Arial" charset="0"/>
                        </a:rPr>
                        <a:t> </a:t>
                      </a:r>
                      <a:endParaRPr kumimoji="0" lang="de-DE" sz="1200" b="0" i="0" u="none" strike="noStrike" cap="none" normalizeH="0" baseline="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Arial" charset="0"/>
                          <a:cs typeface="Arial" charset="0"/>
                        </a:rPr>
                        <a:t> </a:t>
                      </a:r>
                      <a:endParaRPr kumimoji="0" lang="de-DE" sz="1200" b="0" i="0" u="none" strike="noStrike" cap="none" normalizeH="0" baseline="0" dirty="0" smtClean="0">
                        <a:ln>
                          <a:noFill/>
                        </a:ln>
                        <a:solidFill>
                          <a:schemeClr val="tx1"/>
                        </a:solidFill>
                        <a:effectLst/>
                        <a:latin typeface="Times New Roman" pitchFamily="18" charset="0"/>
                        <a:cs typeface="Arial"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4802"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0704B9F-DDD4-4887-B3DB-E1E10CF4DFA9}" type="slidenum">
              <a:rPr lang="fr-FR" sz="2400" b="1">
                <a:solidFill>
                  <a:schemeClr val="accent2"/>
                </a:solidFill>
              </a:rPr>
              <a:pPr algn="ctr" eaLnBrk="0" hangingPunct="0">
                <a:spcBef>
                  <a:spcPct val="50000"/>
                </a:spcBef>
              </a:pPr>
              <a:t>32</a:t>
            </a:fld>
            <a:endParaRPr lang="fr-FR" sz="2400" b="1">
              <a:solidFill>
                <a:schemeClr val="accent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ext Box 2"/>
          <p:cNvSpPr txBox="1">
            <a:spLocks noChangeArrowheads="1"/>
          </p:cNvSpPr>
          <p:nvPr/>
        </p:nvSpPr>
        <p:spPr bwMode="auto">
          <a:xfrm>
            <a:off x="468313" y="5084763"/>
            <a:ext cx="8077200" cy="730250"/>
          </a:xfrm>
          <a:prstGeom prst="rect">
            <a:avLst/>
          </a:prstGeom>
          <a:solidFill>
            <a:srgbClr val="FF7C80"/>
          </a:solidFill>
          <a:ln w="28440">
            <a:solidFill>
              <a:srgbClr val="000000"/>
            </a:solidFill>
            <a:miter lim="800000"/>
            <a:headEnd/>
            <a:tailEnd/>
          </a:ln>
        </p:spPr>
        <p:txBody>
          <a:bodyPr lIns="90000" tIns="46800" rIns="90000" bIns="46800">
            <a:spAutoFit/>
          </a:bodyP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a:solidFill>
                  <a:srgbClr val="000000"/>
                </a:solidFill>
                <a:latin typeface="Arial Unicode MS" pitchFamily="34" charset="-128"/>
                <a:ea typeface="Arial Unicode MS" pitchFamily="34" charset="-128"/>
                <a:cs typeface="DejaVu Sans" pitchFamily="34" charset="0"/>
              </a:rPr>
              <a:t>Եվ իհարկե…</a:t>
            </a:r>
            <a:r>
              <a:rPr lang="en-US" sz="4000" b="1" i="1">
                <a:solidFill>
                  <a:srgbClr val="000000"/>
                </a:solidFill>
                <a:latin typeface="Arial Unicode MS" pitchFamily="34" charset="-128"/>
                <a:ea typeface="Arial Unicode MS" pitchFamily="34" charset="-128"/>
                <a:cs typeface="DejaVu Sans" pitchFamily="34" charset="0"/>
              </a:rPr>
              <a:t>միջմշակութային մոտեցումը</a:t>
            </a:r>
            <a:endParaRPr lang="en-GB" sz="4000" b="1" i="1">
              <a:solidFill>
                <a:srgbClr val="000000"/>
              </a:solidFill>
              <a:latin typeface="Arial Unicode MS" pitchFamily="34" charset="-128"/>
              <a:ea typeface="Arial Unicode MS" pitchFamily="34" charset="-128"/>
              <a:cs typeface="DejaVu Sans" pitchFamily="34" charset="0"/>
            </a:endParaRPr>
          </a:p>
        </p:txBody>
      </p:sp>
      <p:sp>
        <p:nvSpPr>
          <p:cNvPr id="75778"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363A83B-2B4A-4B02-8869-7746F5D6A112}" type="slidenum">
              <a:rPr lang="fr-FR" sz="2400" b="1">
                <a:solidFill>
                  <a:schemeClr val="accent2"/>
                </a:solidFill>
              </a:rPr>
              <a:pPr algn="ctr" eaLnBrk="0" hangingPunct="0">
                <a:spcBef>
                  <a:spcPct val="50000"/>
                </a:spcBef>
              </a:pPr>
              <a:t>33</a:t>
            </a:fld>
            <a:endParaRPr lang="fr-FR" sz="2400" b="1">
              <a:solidFill>
                <a:schemeClr val="accent2"/>
              </a:solidFill>
            </a:endParaRPr>
          </a:p>
        </p:txBody>
      </p:sp>
      <p:sp>
        <p:nvSpPr>
          <p:cNvPr id="75779" name="Text Box 10"/>
          <p:cNvSpPr txBox="1">
            <a:spLocks noChangeArrowheads="1"/>
          </p:cNvSpPr>
          <p:nvPr/>
        </p:nvSpPr>
        <p:spPr bwMode="auto">
          <a:xfrm>
            <a:off x="468313" y="3933825"/>
            <a:ext cx="8077200" cy="998538"/>
          </a:xfrm>
          <a:prstGeom prst="rect">
            <a:avLst/>
          </a:prstGeom>
          <a:solidFill>
            <a:srgbClr val="F7FABE"/>
          </a:solidFill>
          <a:ln w="28440">
            <a:solidFill>
              <a:srgbClr val="000000"/>
            </a:solidFill>
            <a:miter lim="800000"/>
            <a:headEnd/>
            <a:tailEnd/>
          </a:ln>
        </p:spPr>
        <p:txBody>
          <a:bodyPr lIns="90000" tIns="46800" rIns="90000" bIns="46800">
            <a:spAutoFit/>
          </a:bodyPr>
          <a:lstStyle/>
          <a:p>
            <a:pPr algn="ctr" defTabSz="449263" eaLnBrk="0" hangingPunct="0">
              <a:lnSpc>
                <a:spcPct val="80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i="1">
                <a:solidFill>
                  <a:srgbClr val="000000"/>
                </a:solidFill>
                <a:latin typeface="Times New Roman" pitchFamily="18" charset="0"/>
              </a:rPr>
              <a:t> </a:t>
            </a:r>
            <a:r>
              <a:rPr lang="en-GB" sz="4000" b="1" i="1">
                <a:solidFill>
                  <a:srgbClr val="000000"/>
                </a:solidFill>
                <a:latin typeface="Arial Unicode MS" pitchFamily="34" charset="-128"/>
                <a:ea typeface="Arial Unicode MS" pitchFamily="34" charset="-128"/>
                <a:cs typeface="DejaVu Sans" pitchFamily="34" charset="0"/>
              </a:rPr>
              <a:t>Հարակից լեզուների միջև փոխըմբռնում </a:t>
            </a:r>
            <a:r>
              <a:rPr lang="en-GB" sz="3200" b="1" i="1">
                <a:solidFill>
                  <a:srgbClr val="000000"/>
                </a:solidFill>
                <a:latin typeface="Arial Unicode MS" pitchFamily="34" charset="-128"/>
                <a:ea typeface="Arial Unicode MS" pitchFamily="34" charset="-128"/>
                <a:cs typeface="DejaVu Sans" pitchFamily="34" charset="0"/>
              </a:rPr>
              <a:t>(intercomprehension)</a:t>
            </a:r>
          </a:p>
        </p:txBody>
      </p:sp>
      <p:sp>
        <p:nvSpPr>
          <p:cNvPr id="75780" name="Text Box 11"/>
          <p:cNvSpPr txBox="1">
            <a:spLocks noChangeArrowheads="1"/>
          </p:cNvSpPr>
          <p:nvPr/>
        </p:nvSpPr>
        <p:spPr bwMode="auto">
          <a:xfrm>
            <a:off x="468313" y="3068638"/>
            <a:ext cx="8077200" cy="730250"/>
          </a:xfrm>
          <a:prstGeom prst="rect">
            <a:avLst/>
          </a:prstGeom>
          <a:solidFill>
            <a:srgbClr val="F8FABE"/>
          </a:solidFill>
          <a:ln w="28440">
            <a:solidFill>
              <a:srgbClr val="000000"/>
            </a:solidFill>
            <a:miter lim="800000"/>
            <a:headEnd/>
            <a:tailEnd/>
          </a:ln>
        </p:spPr>
        <p:txBody>
          <a:bodyPr lIns="90000" tIns="46800" rIns="90000" bIns="46800">
            <a:spAutoFit/>
          </a:bodyP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DejaVu Sans" pitchFamily="34" charset="0"/>
              </a:rPr>
              <a:t>Միասնական դիդակտիկ մոտեցում</a:t>
            </a:r>
          </a:p>
        </p:txBody>
      </p:sp>
      <p:sp>
        <p:nvSpPr>
          <p:cNvPr id="75781" name="Text Box 7"/>
          <p:cNvSpPr txBox="1">
            <a:spLocks noChangeArrowheads="1"/>
          </p:cNvSpPr>
          <p:nvPr/>
        </p:nvSpPr>
        <p:spPr bwMode="auto">
          <a:xfrm>
            <a:off x="468313" y="1628775"/>
            <a:ext cx="8077200" cy="1339850"/>
          </a:xfrm>
          <a:prstGeom prst="rect">
            <a:avLst/>
          </a:prstGeom>
          <a:solidFill>
            <a:srgbClr val="F9FABE"/>
          </a:solidFill>
          <a:ln w="28440">
            <a:solidFill>
              <a:srgbClr val="000000"/>
            </a:solidFill>
            <a:miter lim="800000"/>
            <a:headEnd/>
            <a:tailEnd/>
          </a:ln>
        </p:spPr>
        <p:txBody>
          <a:bodyPr lIns="90000" tIns="46800" rIns="90000" bIns="46800">
            <a:spAutoFit/>
          </a:bodyP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DejaVu Sans" pitchFamily="34" charset="0"/>
              </a:rPr>
              <a:t>Լեզուների հանդեպ զգացողության  «արթնացում»</a:t>
            </a:r>
          </a:p>
        </p:txBody>
      </p:sp>
      <p:sp>
        <p:nvSpPr>
          <p:cNvPr id="75782" name="Rectangle 2"/>
          <p:cNvSpPr>
            <a:spLocks noChangeArrowheads="1"/>
          </p:cNvSpPr>
          <p:nvPr/>
        </p:nvSpPr>
        <p:spPr bwMode="auto">
          <a:xfrm>
            <a:off x="468313" y="260350"/>
            <a:ext cx="8101012" cy="1296988"/>
          </a:xfrm>
          <a:prstGeom prst="rect">
            <a:avLst/>
          </a:prstGeom>
          <a:solidFill>
            <a:srgbClr val="CCFFFF"/>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i="1">
                <a:solidFill>
                  <a:srgbClr val="990000"/>
                </a:solidFill>
                <a:latin typeface="Arial Narrow" pitchFamily="34" charset="0"/>
                <a:cs typeface="Times New Roman" pitchFamily="18" charset="0"/>
              </a:rPr>
              <a:t>Լեզուների և մշակույթների հանդեպ բազմակողմանի մոտեցումներ</a:t>
            </a:r>
            <a:endParaRPr lang="en-GB" sz="2800" b="1" i="1">
              <a:solidFill>
                <a:schemeClr val="accent2"/>
              </a:solidFill>
              <a:latin typeface="Arial Narrow" pitchFamily="34" charset="0"/>
              <a:cs typeface="Times New Roman" pitchFamily="18" charset="0"/>
            </a:endParaRPr>
          </a:p>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chemeClr val="tx2"/>
                </a:solidFill>
                <a:latin typeface="Times New Roman" pitchFamily="18" charset="0"/>
                <a:cs typeface="Times New Roman" pitchFamily="18" charset="0"/>
              </a:rPr>
              <a:t>Չորս բազմակողմանի մոտեցումներ</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05858"/>
                                        </p:tgtEl>
                                        <p:attrNameLst>
                                          <p:attrName>style.visibility</p:attrName>
                                        </p:attrNameLst>
                                      </p:cBhvr>
                                      <p:to>
                                        <p:strVal val="visible"/>
                                      </p:to>
                                    </p:set>
                                    <p:anim calcmode="lin" valueType="num">
                                      <p:cBhvr additive="base">
                                        <p:cTn id="7" dur="1000" fill="hold"/>
                                        <p:tgtEl>
                                          <p:spTgt spid="505858"/>
                                        </p:tgtEl>
                                        <p:attrNameLst>
                                          <p:attrName>ppt_x</p:attrName>
                                        </p:attrNameLst>
                                      </p:cBhvr>
                                      <p:tavLst>
                                        <p:tav tm="0">
                                          <p:val>
                                            <p:strVal val="#ppt_x"/>
                                          </p:val>
                                        </p:tav>
                                        <p:tav tm="100000">
                                          <p:val>
                                            <p:strVal val="#ppt_x"/>
                                          </p:val>
                                        </p:tav>
                                      </p:tavLst>
                                    </p:anim>
                                    <p:anim calcmode="lin" valueType="num">
                                      <p:cBhvr additive="base">
                                        <p:cTn id="8" dur="1000" fill="hold"/>
                                        <p:tgtEl>
                                          <p:spTgt spid="505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187325" y="5229225"/>
            <a:ext cx="8777288" cy="1127125"/>
          </a:xfrm>
          <a:prstGeom prst="rect">
            <a:avLst/>
          </a:prstGeom>
          <a:solidFill>
            <a:srgbClr val="FFFFCC"/>
          </a:solidFill>
          <a:ln w="12600">
            <a:solidFill>
              <a:srgbClr val="000000"/>
            </a:solidFill>
            <a:miter lim="800000"/>
            <a:headEnd/>
            <a:tailEnd/>
          </a:ln>
        </p:spPr>
        <p:txBody>
          <a:bodyPr lIns="90000" tIns="46800" rIns="90000" bIns="46800">
            <a:spAutoFit/>
          </a:bodyPr>
          <a:lstStyle/>
          <a:p>
            <a:pPr algn="ctr" defTabSz="449263">
              <a:lnSpc>
                <a:spcPct val="93000"/>
              </a:lnSpc>
              <a:spcBef>
                <a:spcPts val="2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a:latin typeface="Arial Unicode MS" pitchFamily="34" charset="-128"/>
                <a:ea typeface="Arial Unicode MS" pitchFamily="34" charset="-128"/>
                <a:cs typeface="Arial Unicode MS" pitchFamily="34" charset="-128"/>
              </a:rPr>
              <a:t>Համընդհանուր արտալեզվական կարողություններ</a:t>
            </a:r>
            <a:r>
              <a:rPr lang="en-GB" sz="3600" b="1">
                <a:solidFill>
                  <a:srgbClr val="000000"/>
                </a:solidFill>
                <a:latin typeface="Arial Unicode MS" pitchFamily="34" charset="-128"/>
                <a:ea typeface="Arial Unicode MS" pitchFamily="34" charset="-128"/>
                <a:cs typeface="Arial Unicode MS" pitchFamily="34" charset="-128"/>
              </a:rPr>
              <a:t/>
            </a:r>
            <a:br>
              <a:rPr lang="en-GB" sz="3600" b="1">
                <a:solidFill>
                  <a:srgbClr val="000000"/>
                </a:solidFill>
                <a:latin typeface="Arial Unicode MS" pitchFamily="34" charset="-128"/>
                <a:ea typeface="Arial Unicode MS" pitchFamily="34" charset="-128"/>
                <a:cs typeface="Arial Unicode MS" pitchFamily="34" charset="-128"/>
              </a:rPr>
            </a:br>
            <a:r>
              <a:rPr lang="en-GB" sz="3600" b="1">
                <a:latin typeface="Arial Unicode MS" pitchFamily="34" charset="-128"/>
                <a:ea typeface="Arial Unicode MS" pitchFamily="34" charset="-128"/>
                <a:cs typeface="Arial Unicode MS" pitchFamily="34" charset="-128"/>
              </a:rPr>
              <a:t>Բազմազանության ընդունում</a:t>
            </a:r>
          </a:p>
        </p:txBody>
      </p:sp>
      <p:sp>
        <p:nvSpPr>
          <p:cNvPr id="77826" name="Text Box 3"/>
          <p:cNvSpPr txBox="1">
            <a:spLocks noChangeArrowheads="1"/>
          </p:cNvSpPr>
          <p:nvPr/>
        </p:nvSpPr>
        <p:spPr bwMode="auto">
          <a:xfrm>
            <a:off x="381000" y="762000"/>
            <a:ext cx="5257800" cy="673100"/>
          </a:xfrm>
          <a:prstGeom prst="rect">
            <a:avLst/>
          </a:prstGeom>
          <a:solidFill>
            <a:srgbClr val="FFFFCC"/>
          </a:solidFill>
          <a:ln w="12600">
            <a:solidFill>
              <a:srgbClr val="000000"/>
            </a:solidFill>
            <a:miter lim="800000"/>
            <a:headEnd/>
            <a:tailEnd/>
          </a:ln>
        </p:spPr>
        <p:txBody>
          <a:bodyPr lIns="90000" tIns="46800" rIns="90000" bIns="46800">
            <a:spAutoFit/>
          </a:bodyPr>
          <a:lstStyle/>
          <a:p>
            <a:pPr algn="ctr" defTabSz="449263">
              <a:lnSpc>
                <a:spcPct val="93000"/>
              </a:lnSpc>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t>Հաղորդակցական իրազեկություն/կարողություն</a:t>
            </a:r>
          </a:p>
        </p:txBody>
      </p:sp>
      <p:sp>
        <p:nvSpPr>
          <p:cNvPr id="77827" name="Line 4"/>
          <p:cNvSpPr>
            <a:spLocks noChangeShapeType="1"/>
          </p:cNvSpPr>
          <p:nvPr/>
        </p:nvSpPr>
        <p:spPr bwMode="auto">
          <a:xfrm>
            <a:off x="1066800" y="1600200"/>
            <a:ext cx="1588" cy="3505200"/>
          </a:xfrm>
          <a:prstGeom prst="line">
            <a:avLst/>
          </a:prstGeom>
          <a:noFill/>
          <a:ln w="76320">
            <a:solidFill>
              <a:srgbClr val="000000"/>
            </a:solidFill>
            <a:miter lim="800000"/>
            <a:headEnd type="triangle" w="med" len="med"/>
            <a:tailEnd type="triangle" w="med" len="med"/>
          </a:ln>
        </p:spPr>
        <p:txBody>
          <a:bodyPr/>
          <a:lstStyle/>
          <a:p>
            <a:endParaRPr lang="fr-FR"/>
          </a:p>
        </p:txBody>
      </p:sp>
      <p:sp>
        <p:nvSpPr>
          <p:cNvPr id="77828" name="AutoShape 5"/>
          <p:cNvSpPr>
            <a:spLocks noChangeArrowheads="1"/>
          </p:cNvSpPr>
          <p:nvPr/>
        </p:nvSpPr>
        <p:spPr bwMode="auto">
          <a:xfrm>
            <a:off x="685800" y="4343400"/>
            <a:ext cx="762000" cy="304800"/>
          </a:xfrm>
          <a:prstGeom prst="leftRightArrow">
            <a:avLst>
              <a:gd name="adj1" fmla="val 50000"/>
              <a:gd name="adj2" fmla="val 49769"/>
            </a:avLst>
          </a:prstGeom>
          <a:solidFill>
            <a:srgbClr val="00CC99"/>
          </a:solidFill>
          <a:ln w="9360">
            <a:solidFill>
              <a:srgbClr val="000000"/>
            </a:solidFill>
            <a:miter lim="800000"/>
            <a:headEnd/>
            <a:tailEnd/>
          </a:ln>
        </p:spPr>
        <p:txBody>
          <a:bodyPr wrap="none" anchor="ctr"/>
          <a:lstStyle/>
          <a:p>
            <a:pPr eaLnBrk="0" hangingPunct="0"/>
            <a:endParaRPr lang="en-US"/>
          </a:p>
        </p:txBody>
      </p:sp>
      <p:grpSp>
        <p:nvGrpSpPr>
          <p:cNvPr id="77829" name="Group 6"/>
          <p:cNvGrpSpPr>
            <a:grpSpLocks/>
          </p:cNvGrpSpPr>
          <p:nvPr/>
        </p:nvGrpSpPr>
        <p:grpSpPr bwMode="auto">
          <a:xfrm>
            <a:off x="1547813" y="4148138"/>
            <a:ext cx="2881312" cy="720725"/>
            <a:chOff x="1008" y="2640"/>
            <a:chExt cx="1374" cy="384"/>
          </a:xfrm>
        </p:grpSpPr>
        <p:sp>
          <p:nvSpPr>
            <p:cNvPr id="77833" name="AutoShape 7"/>
            <p:cNvSpPr>
              <a:spLocks noChangeArrowheads="1"/>
            </p:cNvSpPr>
            <p:nvPr/>
          </p:nvSpPr>
          <p:spPr bwMode="auto">
            <a:xfrm>
              <a:off x="1008" y="2640"/>
              <a:ext cx="1373" cy="384"/>
            </a:xfrm>
            <a:prstGeom prst="flowChartDisplay">
              <a:avLst/>
            </a:prstGeom>
            <a:solidFill>
              <a:srgbClr val="B2B2B2"/>
            </a:solidFill>
            <a:ln w="9360">
              <a:solidFill>
                <a:srgbClr val="000000"/>
              </a:solidFill>
              <a:miter lim="800000"/>
              <a:headEnd/>
              <a:tailEnd/>
            </a:ln>
          </p:spPr>
          <p:txBody>
            <a:bodyPr wrap="none" anchor="ctr"/>
            <a:lstStyle/>
            <a:p>
              <a:pPr eaLnBrk="0" hangingPunct="0"/>
              <a:endParaRPr lang="en-US"/>
            </a:p>
          </p:txBody>
        </p:sp>
        <p:sp>
          <p:nvSpPr>
            <p:cNvPr id="77834" name="Text Box 8"/>
            <p:cNvSpPr txBox="1">
              <a:spLocks noChangeArrowheads="1"/>
            </p:cNvSpPr>
            <p:nvPr/>
          </p:nvSpPr>
          <p:spPr bwMode="auto">
            <a:xfrm>
              <a:off x="1180" y="2688"/>
              <a:ext cx="1202" cy="230"/>
            </a:xfrm>
            <a:prstGeom prst="rect">
              <a:avLst/>
            </a:prstGeom>
            <a:noFill/>
            <a:ln w="9525">
              <a:noFill/>
              <a:round/>
              <a:headEnd/>
              <a:tailEnd/>
            </a:ln>
          </p:spPr>
          <p:txBody>
            <a:bodyPr lIns="90000" tIns="46800" rIns="90000" bIns="46800">
              <a:spAutoFit/>
            </a:bodyPr>
            <a:lstStyle/>
            <a:p>
              <a:pPr algn="ctr" defTabSz="449263">
                <a:lnSpc>
                  <a:spcPct val="93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t>20,30…լեզուներ</a:t>
              </a:r>
            </a:p>
          </p:txBody>
        </p:sp>
      </p:grpSp>
      <p:sp>
        <p:nvSpPr>
          <p:cNvPr id="77830" name="Text Box 9"/>
          <p:cNvSpPr txBox="1">
            <a:spLocks noChangeArrowheads="1"/>
          </p:cNvSpPr>
          <p:nvPr/>
        </p:nvSpPr>
        <p:spPr bwMode="auto">
          <a:xfrm>
            <a:off x="5508625" y="404813"/>
            <a:ext cx="3384550" cy="1143000"/>
          </a:xfrm>
          <a:prstGeom prst="rect">
            <a:avLst/>
          </a:prstGeom>
          <a:noFill/>
          <a:ln w="9525">
            <a:noFill/>
            <a:round/>
            <a:headEnd/>
            <a:tailEnd/>
          </a:ln>
        </p:spPr>
        <p:txBody>
          <a:bodyPr lIns="90000" tIns="46800" rIns="90000" bIns="46800">
            <a:spAutoFit/>
          </a:bodyPr>
          <a:lstStyle/>
          <a:p>
            <a:pPr algn="ctr" defTabSz="449263">
              <a:lnSpc>
                <a:spcPct val="93000"/>
              </a:lnSpc>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t>(</a:t>
            </a:r>
            <a:r>
              <a:rPr lang="en-US" b="1"/>
              <a:t>անուղղակի կերպով, ուսումնառության կարողությունների զարգացման միջոցով)</a:t>
            </a:r>
            <a:endParaRPr lang="en-GB" sz="2000"/>
          </a:p>
        </p:txBody>
      </p:sp>
      <p:sp>
        <p:nvSpPr>
          <p:cNvPr id="77831" name="Rectangle 10"/>
          <p:cNvSpPr>
            <a:spLocks noChangeArrowheads="1"/>
          </p:cNvSpPr>
          <p:nvPr/>
        </p:nvSpPr>
        <p:spPr bwMode="auto">
          <a:xfrm>
            <a:off x="4405313" y="1700213"/>
            <a:ext cx="4343400" cy="2438400"/>
          </a:xfrm>
          <a:prstGeom prst="rect">
            <a:avLst/>
          </a:prstGeom>
          <a:blipFill dpi="0" rotWithShape="0">
            <a:blip r:embed="rId3"/>
            <a:srcRect/>
            <a:tile tx="0" ty="0" sx="100000" sy="100000" flip="none" algn="tl"/>
          </a:blipFill>
          <a:ln w="28440">
            <a:solidFill>
              <a:srgbClr val="000000"/>
            </a:solidFill>
            <a:miter lim="800000"/>
            <a:headEnd/>
            <a:tailEnd/>
          </a:ln>
        </p:spPr>
        <p:txBody>
          <a:bodyPr lIns="90000" tIns="46800" rIns="90000" bIns="46800" anchor="ctr" anchorCtr="1"/>
          <a:lstStyle/>
          <a:p>
            <a:pP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DejaVu Sans" pitchFamily="34" charset="0"/>
              </a:rPr>
              <a:t>Լեզուների հանդեպ զգացողության  «արթնացում»</a:t>
            </a:r>
          </a:p>
        </p:txBody>
      </p:sp>
      <p:sp>
        <p:nvSpPr>
          <p:cNvPr id="77832"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6BE5265-6E7D-4B96-B0F0-144EB1BB18A7}" type="slidenum">
              <a:rPr lang="fr-FR" sz="2400" b="1">
                <a:solidFill>
                  <a:schemeClr val="accent2"/>
                </a:solidFill>
              </a:rPr>
              <a:pPr algn="ctr" eaLnBrk="0" hangingPunct="0">
                <a:spcBef>
                  <a:spcPct val="50000"/>
                </a:spcBef>
              </a:pPr>
              <a:t>34</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3"/>
          <p:cNvSpPr txBox="1">
            <a:spLocks noChangeArrowheads="1"/>
          </p:cNvSpPr>
          <p:nvPr/>
        </p:nvSpPr>
        <p:spPr bwMode="auto">
          <a:xfrm>
            <a:off x="611188" y="620713"/>
            <a:ext cx="7696200" cy="558800"/>
          </a:xfrm>
          <a:prstGeom prst="rect">
            <a:avLst/>
          </a:prstGeom>
          <a:solidFill>
            <a:srgbClr val="FFFFCC"/>
          </a:solidFill>
          <a:ln w="12600">
            <a:solidFill>
              <a:srgbClr val="000000"/>
            </a:solidFill>
            <a:miter lim="800000"/>
            <a:headEnd/>
            <a:tailEnd/>
          </a:ln>
        </p:spPr>
        <p:txBody>
          <a:bodyPr lIns="90000" tIns="46800" rIns="90000" bIns="46800">
            <a:spAutoFit/>
          </a:bodyPr>
          <a:lstStyle/>
          <a:p>
            <a:pPr algn="ctr" defTabSz="449263">
              <a:lnSpc>
                <a:spcPct val="93000"/>
              </a:lnSpc>
              <a:spcBef>
                <a:spcPts val="22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Arial Unicode MS" pitchFamily="34" charset="-128"/>
                <a:ea typeface="Arial Unicode MS" pitchFamily="34" charset="-128"/>
                <a:cs typeface="Arial Unicode MS" pitchFamily="34" charset="-128"/>
              </a:rPr>
              <a:t>Հաղորդակցական իրազեկություն/կարողություն</a:t>
            </a:r>
          </a:p>
        </p:txBody>
      </p:sp>
      <p:sp>
        <p:nvSpPr>
          <p:cNvPr id="79874" name="Line 4"/>
          <p:cNvSpPr>
            <a:spLocks noChangeShapeType="1"/>
          </p:cNvSpPr>
          <p:nvPr/>
        </p:nvSpPr>
        <p:spPr bwMode="auto">
          <a:xfrm>
            <a:off x="1066800" y="1600200"/>
            <a:ext cx="1588" cy="3505200"/>
          </a:xfrm>
          <a:prstGeom prst="line">
            <a:avLst/>
          </a:prstGeom>
          <a:noFill/>
          <a:ln w="76320">
            <a:solidFill>
              <a:srgbClr val="000000"/>
            </a:solidFill>
            <a:miter lim="800000"/>
            <a:headEnd type="triangle" w="med" len="med"/>
            <a:tailEnd type="triangle" w="med" len="med"/>
          </a:ln>
        </p:spPr>
        <p:txBody>
          <a:bodyPr/>
          <a:lstStyle/>
          <a:p>
            <a:endParaRPr lang="fr-FR"/>
          </a:p>
        </p:txBody>
      </p:sp>
      <p:sp>
        <p:nvSpPr>
          <p:cNvPr id="79875" name="AutoShape 5"/>
          <p:cNvSpPr>
            <a:spLocks noChangeArrowheads="1"/>
          </p:cNvSpPr>
          <p:nvPr/>
        </p:nvSpPr>
        <p:spPr bwMode="auto">
          <a:xfrm>
            <a:off x="685800" y="2819400"/>
            <a:ext cx="762000" cy="304800"/>
          </a:xfrm>
          <a:prstGeom prst="leftRightArrow">
            <a:avLst>
              <a:gd name="adj1" fmla="val 50000"/>
              <a:gd name="adj2" fmla="val 49769"/>
            </a:avLst>
          </a:prstGeom>
          <a:solidFill>
            <a:srgbClr val="00CC99"/>
          </a:solidFill>
          <a:ln w="9360">
            <a:solidFill>
              <a:srgbClr val="000000"/>
            </a:solidFill>
            <a:miter lim="800000"/>
            <a:headEnd/>
            <a:tailEnd/>
          </a:ln>
        </p:spPr>
        <p:txBody>
          <a:bodyPr wrap="none" anchor="ctr"/>
          <a:lstStyle/>
          <a:p>
            <a:pPr eaLnBrk="0" hangingPunct="0"/>
            <a:endParaRPr lang="en-US"/>
          </a:p>
        </p:txBody>
      </p:sp>
      <p:grpSp>
        <p:nvGrpSpPr>
          <p:cNvPr id="79876" name="Group 6"/>
          <p:cNvGrpSpPr>
            <a:grpSpLocks/>
          </p:cNvGrpSpPr>
          <p:nvPr/>
        </p:nvGrpSpPr>
        <p:grpSpPr bwMode="auto">
          <a:xfrm>
            <a:off x="1476375" y="2667000"/>
            <a:ext cx="2303463" cy="792163"/>
            <a:chOff x="930" y="1680"/>
            <a:chExt cx="1451" cy="382"/>
          </a:xfrm>
        </p:grpSpPr>
        <p:sp>
          <p:nvSpPr>
            <p:cNvPr id="79880" name="AutoShape 7"/>
            <p:cNvSpPr>
              <a:spLocks noChangeArrowheads="1"/>
            </p:cNvSpPr>
            <p:nvPr/>
          </p:nvSpPr>
          <p:spPr bwMode="auto">
            <a:xfrm>
              <a:off x="1008" y="1680"/>
              <a:ext cx="1258" cy="382"/>
            </a:xfrm>
            <a:prstGeom prst="flowChartDisplay">
              <a:avLst/>
            </a:prstGeom>
            <a:solidFill>
              <a:srgbClr val="B2B2B2"/>
            </a:solidFill>
            <a:ln w="9360">
              <a:solidFill>
                <a:srgbClr val="000000"/>
              </a:solidFill>
              <a:miter lim="800000"/>
              <a:headEnd/>
              <a:tailEnd/>
            </a:ln>
          </p:spPr>
          <p:txBody>
            <a:bodyPr wrap="none" anchor="ctr"/>
            <a:lstStyle/>
            <a:p>
              <a:pPr eaLnBrk="0" hangingPunct="0"/>
              <a:endParaRPr lang="en-US"/>
            </a:p>
          </p:txBody>
        </p:sp>
        <p:sp>
          <p:nvSpPr>
            <p:cNvPr id="79881" name="Text Box 8"/>
            <p:cNvSpPr txBox="1">
              <a:spLocks noChangeArrowheads="1"/>
            </p:cNvSpPr>
            <p:nvPr/>
          </p:nvSpPr>
          <p:spPr bwMode="auto">
            <a:xfrm>
              <a:off x="930" y="1735"/>
              <a:ext cx="1451" cy="197"/>
            </a:xfrm>
            <a:prstGeom prst="rect">
              <a:avLst/>
            </a:prstGeom>
            <a:noFill/>
            <a:ln w="9525">
              <a:noFill/>
              <a:round/>
              <a:headEnd/>
              <a:tailEnd/>
            </a:ln>
          </p:spPr>
          <p:txBody>
            <a:bodyPr lIns="90000" tIns="46800" rIns="90000" bIns="46800">
              <a:spAutoFit/>
            </a:bodyPr>
            <a:lstStyle/>
            <a:p>
              <a:pPr algn="ctr" defTabSz="449263">
                <a:lnSpc>
                  <a:spcPct val="93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t>3,4,5…լեզուներ</a:t>
              </a:r>
            </a:p>
          </p:txBody>
        </p:sp>
      </p:grpSp>
      <p:sp>
        <p:nvSpPr>
          <p:cNvPr id="79877" name="Rectangle 9"/>
          <p:cNvSpPr>
            <a:spLocks noChangeArrowheads="1"/>
          </p:cNvSpPr>
          <p:nvPr/>
        </p:nvSpPr>
        <p:spPr bwMode="auto">
          <a:xfrm>
            <a:off x="3886200" y="1981200"/>
            <a:ext cx="4933950" cy="2438400"/>
          </a:xfrm>
          <a:prstGeom prst="rect">
            <a:avLst/>
          </a:prstGeom>
          <a:blipFill dpi="0" rotWithShape="0">
            <a:blip r:embed="rId3"/>
            <a:srcRect/>
            <a:tile tx="0" ty="0" sx="100000" sy="100000" flip="none" algn="tl"/>
          </a:blipFill>
          <a:ln w="28440">
            <a:solidFill>
              <a:srgbClr val="000000"/>
            </a:solidFill>
            <a:miter lim="800000"/>
            <a:headEnd/>
            <a:tailEnd/>
          </a:ln>
        </p:spPr>
        <p:txBody>
          <a:bodyPr lIns="90000" tIns="46800" rIns="90000" bIns="46800" anchor="ctr" anchorCtr="1"/>
          <a:lstStyle/>
          <a:p>
            <a:pP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DejaVu Sans" pitchFamily="34" charset="0"/>
              </a:rPr>
              <a:t>Հարակից լեզուների միջև փոխըմբռնում </a:t>
            </a:r>
            <a:r>
              <a:rPr lang="en-GB" sz="3200" b="1" i="1">
                <a:solidFill>
                  <a:srgbClr val="000000"/>
                </a:solidFill>
                <a:latin typeface="Arial Unicode MS" pitchFamily="34" charset="-128"/>
                <a:ea typeface="Arial Unicode MS" pitchFamily="34" charset="-128"/>
                <a:cs typeface="DejaVu Sans" pitchFamily="34" charset="0"/>
              </a:rPr>
              <a:t>(intercomprehension</a:t>
            </a:r>
            <a:r>
              <a:rPr lang="ru-RU" sz="3200" b="1" i="1">
                <a:solidFill>
                  <a:srgbClr val="000000"/>
                </a:solidFill>
                <a:latin typeface="Arial Unicode MS" pitchFamily="34" charset="-128"/>
                <a:ea typeface="Arial Unicode MS" pitchFamily="34" charset="-128"/>
                <a:cs typeface="DejaVu Sans" pitchFamily="34" charset="0"/>
              </a:rPr>
              <a:t>)</a:t>
            </a:r>
            <a:endParaRPr lang="en-GB" sz="3200" b="1" i="1">
              <a:solidFill>
                <a:srgbClr val="000000"/>
              </a:solidFill>
              <a:latin typeface="Arial Unicode MS" pitchFamily="34" charset="-128"/>
              <a:ea typeface="Arial Unicode MS" pitchFamily="34" charset="-128"/>
              <a:cs typeface="DejaVu Sans" pitchFamily="34" charset="0"/>
            </a:endParaRPr>
          </a:p>
        </p:txBody>
      </p:sp>
      <p:sp>
        <p:nvSpPr>
          <p:cNvPr id="79878"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726976A-F30F-4487-A104-BF4F40C09AA4}" type="slidenum">
              <a:rPr lang="fr-FR" sz="2400" b="1">
                <a:solidFill>
                  <a:schemeClr val="accent2"/>
                </a:solidFill>
              </a:rPr>
              <a:pPr algn="ctr" eaLnBrk="0" hangingPunct="0">
                <a:spcBef>
                  <a:spcPct val="50000"/>
                </a:spcBef>
              </a:pPr>
              <a:t>35</a:t>
            </a:fld>
            <a:endParaRPr lang="fr-FR" sz="2400" b="1">
              <a:solidFill>
                <a:schemeClr val="accent2"/>
              </a:solidFill>
            </a:endParaRPr>
          </a:p>
        </p:txBody>
      </p:sp>
      <p:sp>
        <p:nvSpPr>
          <p:cNvPr id="79879" name="Text Box 11"/>
          <p:cNvSpPr txBox="1">
            <a:spLocks noChangeArrowheads="1"/>
          </p:cNvSpPr>
          <p:nvPr/>
        </p:nvSpPr>
        <p:spPr bwMode="auto">
          <a:xfrm>
            <a:off x="187325" y="5229225"/>
            <a:ext cx="8777288" cy="1012825"/>
          </a:xfrm>
          <a:prstGeom prst="rect">
            <a:avLst/>
          </a:prstGeom>
          <a:solidFill>
            <a:srgbClr val="FFFFCC"/>
          </a:solidFill>
          <a:ln w="12600">
            <a:solidFill>
              <a:srgbClr val="000000"/>
            </a:solidFill>
            <a:miter lim="800000"/>
            <a:headEnd/>
            <a:tailEnd/>
          </a:ln>
        </p:spPr>
        <p:txBody>
          <a:bodyPr lIns="90000" tIns="46800" rIns="90000" bIns="46800">
            <a:spAutoFit/>
          </a:bodyPr>
          <a:lstStyle/>
          <a:p>
            <a:pPr algn="ctr" defTabSz="449263">
              <a:lnSpc>
                <a:spcPct val="93000"/>
              </a:lnSpc>
              <a:spcBef>
                <a:spcPts val="2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Arial Unicode MS" pitchFamily="34" charset="-128"/>
                <a:ea typeface="Arial Unicode MS" pitchFamily="34" charset="-128"/>
                <a:cs typeface="Arial Unicode MS" pitchFamily="34" charset="-128"/>
              </a:rPr>
              <a:t>Համընդհանուր արտալեզվական կարողություններ</a:t>
            </a:r>
            <a:r>
              <a:rPr lang="en-GB" sz="3200" b="1">
                <a:solidFill>
                  <a:srgbClr val="000000"/>
                </a:solidFill>
                <a:latin typeface="Arial Unicode MS" pitchFamily="34" charset="-128"/>
                <a:ea typeface="Arial Unicode MS" pitchFamily="34" charset="-128"/>
                <a:cs typeface="Arial Unicode MS" pitchFamily="34" charset="-128"/>
              </a:rPr>
              <a:t/>
            </a:r>
            <a:br>
              <a:rPr lang="en-GB" sz="3200" b="1">
                <a:solidFill>
                  <a:srgbClr val="000000"/>
                </a:solidFill>
                <a:latin typeface="Arial Unicode MS" pitchFamily="34" charset="-128"/>
                <a:ea typeface="Arial Unicode MS" pitchFamily="34" charset="-128"/>
                <a:cs typeface="Arial Unicode MS" pitchFamily="34" charset="-128"/>
              </a:rPr>
            </a:br>
            <a:r>
              <a:rPr lang="en-GB" sz="3200" b="1">
                <a:latin typeface="Arial Unicode MS" pitchFamily="34" charset="-128"/>
                <a:ea typeface="Arial Unicode MS" pitchFamily="34" charset="-128"/>
                <a:cs typeface="Arial Unicode MS" pitchFamily="34" charset="-128"/>
              </a:rPr>
              <a:t>Բազմազանության ընդունում</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Line 4"/>
          <p:cNvSpPr>
            <a:spLocks noChangeShapeType="1"/>
          </p:cNvSpPr>
          <p:nvPr/>
        </p:nvSpPr>
        <p:spPr bwMode="auto">
          <a:xfrm>
            <a:off x="1066800" y="1600200"/>
            <a:ext cx="1588" cy="3505200"/>
          </a:xfrm>
          <a:prstGeom prst="line">
            <a:avLst/>
          </a:prstGeom>
          <a:noFill/>
          <a:ln w="76320">
            <a:solidFill>
              <a:srgbClr val="000000"/>
            </a:solidFill>
            <a:miter lim="800000"/>
            <a:headEnd type="triangle" w="med" len="med"/>
            <a:tailEnd type="triangle" w="med" len="med"/>
          </a:ln>
        </p:spPr>
        <p:txBody>
          <a:bodyPr/>
          <a:lstStyle/>
          <a:p>
            <a:endParaRPr lang="fr-FR"/>
          </a:p>
        </p:txBody>
      </p:sp>
      <p:sp>
        <p:nvSpPr>
          <p:cNvPr id="81922" name="AutoShape 5"/>
          <p:cNvSpPr>
            <a:spLocks noChangeArrowheads="1"/>
          </p:cNvSpPr>
          <p:nvPr/>
        </p:nvSpPr>
        <p:spPr bwMode="auto">
          <a:xfrm>
            <a:off x="685800" y="2133600"/>
            <a:ext cx="762000" cy="304800"/>
          </a:xfrm>
          <a:prstGeom prst="leftRightArrow">
            <a:avLst>
              <a:gd name="adj1" fmla="val 50000"/>
              <a:gd name="adj2" fmla="val 49769"/>
            </a:avLst>
          </a:prstGeom>
          <a:solidFill>
            <a:srgbClr val="00CC99"/>
          </a:solidFill>
          <a:ln w="9360">
            <a:solidFill>
              <a:srgbClr val="000000"/>
            </a:solidFill>
            <a:miter lim="800000"/>
            <a:headEnd/>
            <a:tailEnd/>
          </a:ln>
        </p:spPr>
        <p:txBody>
          <a:bodyPr wrap="none" anchor="ctr"/>
          <a:lstStyle/>
          <a:p>
            <a:pPr eaLnBrk="0" hangingPunct="0"/>
            <a:endParaRPr lang="en-US"/>
          </a:p>
        </p:txBody>
      </p:sp>
      <p:grpSp>
        <p:nvGrpSpPr>
          <p:cNvPr id="81923" name="Group 6"/>
          <p:cNvGrpSpPr>
            <a:grpSpLocks/>
          </p:cNvGrpSpPr>
          <p:nvPr/>
        </p:nvGrpSpPr>
        <p:grpSpPr bwMode="auto">
          <a:xfrm>
            <a:off x="1403350" y="1916113"/>
            <a:ext cx="2376488" cy="874712"/>
            <a:chOff x="918" y="1248"/>
            <a:chExt cx="1315" cy="382"/>
          </a:xfrm>
        </p:grpSpPr>
        <p:sp>
          <p:nvSpPr>
            <p:cNvPr id="81928" name="AutoShape 7"/>
            <p:cNvSpPr>
              <a:spLocks noChangeArrowheads="1"/>
            </p:cNvSpPr>
            <p:nvPr/>
          </p:nvSpPr>
          <p:spPr bwMode="auto">
            <a:xfrm>
              <a:off x="1008" y="1248"/>
              <a:ext cx="1150" cy="382"/>
            </a:xfrm>
            <a:prstGeom prst="flowChartDisplay">
              <a:avLst/>
            </a:prstGeom>
            <a:solidFill>
              <a:srgbClr val="B2B2B2"/>
            </a:solidFill>
            <a:ln w="9360">
              <a:solidFill>
                <a:srgbClr val="000000"/>
              </a:solidFill>
              <a:miter lim="800000"/>
              <a:headEnd/>
              <a:tailEnd/>
            </a:ln>
          </p:spPr>
          <p:txBody>
            <a:bodyPr wrap="none" anchor="ctr"/>
            <a:lstStyle/>
            <a:p>
              <a:pPr eaLnBrk="0" hangingPunct="0"/>
              <a:endParaRPr lang="en-US"/>
            </a:p>
          </p:txBody>
        </p:sp>
        <p:sp>
          <p:nvSpPr>
            <p:cNvPr id="81929" name="Text Box 8"/>
            <p:cNvSpPr txBox="1">
              <a:spLocks noChangeArrowheads="1"/>
            </p:cNvSpPr>
            <p:nvPr/>
          </p:nvSpPr>
          <p:spPr bwMode="auto">
            <a:xfrm>
              <a:off x="918" y="1342"/>
              <a:ext cx="1315" cy="179"/>
            </a:xfrm>
            <a:prstGeom prst="rect">
              <a:avLst/>
            </a:prstGeom>
            <a:noFill/>
            <a:ln w="9525">
              <a:noFill/>
              <a:round/>
              <a:headEnd/>
              <a:tailEnd/>
            </a:ln>
          </p:spPr>
          <p:txBody>
            <a:bodyPr lIns="90000" tIns="46800" rIns="90000" bIns="46800">
              <a:spAutoFit/>
            </a:bodyPr>
            <a:lstStyle/>
            <a:p>
              <a:pPr algn="ctr" defTabSz="449263">
                <a:lnSpc>
                  <a:spcPct val="93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t>2,3…լեզուներ</a:t>
              </a:r>
            </a:p>
          </p:txBody>
        </p:sp>
      </p:grpSp>
      <p:sp>
        <p:nvSpPr>
          <p:cNvPr id="81924" name="Rectangle 9"/>
          <p:cNvSpPr>
            <a:spLocks noChangeArrowheads="1"/>
          </p:cNvSpPr>
          <p:nvPr/>
        </p:nvSpPr>
        <p:spPr bwMode="auto">
          <a:xfrm>
            <a:off x="3886200" y="1981200"/>
            <a:ext cx="4343400" cy="2438400"/>
          </a:xfrm>
          <a:prstGeom prst="rect">
            <a:avLst/>
          </a:prstGeom>
          <a:blipFill dpi="0" rotWithShape="0">
            <a:blip r:embed="rId3"/>
            <a:srcRect/>
            <a:tile tx="0" ty="0" sx="100000" sy="100000" flip="none" algn="tl"/>
          </a:blipFill>
          <a:ln w="28440">
            <a:solidFill>
              <a:srgbClr val="000000"/>
            </a:solidFill>
            <a:miter lim="800000"/>
            <a:headEnd/>
            <a:tailEnd/>
          </a:ln>
        </p:spPr>
        <p:txBody>
          <a:bodyPr lIns="90000" tIns="46800" rIns="90000" bIns="46800" anchor="ctr" anchorCtr="1"/>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i="1">
                <a:solidFill>
                  <a:srgbClr val="000000"/>
                </a:solidFill>
                <a:latin typeface="Arial Unicode MS" pitchFamily="34" charset="-128"/>
                <a:ea typeface="Arial Unicode MS" pitchFamily="34" charset="-128"/>
                <a:cs typeface="DejaVu Sans" pitchFamily="34" charset="0"/>
              </a:rPr>
              <a:t>Միասնական դիդակտիկ մոտեցում</a:t>
            </a:r>
          </a:p>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3600" b="1">
              <a:ea typeface="Arial Unicode MS" pitchFamily="34" charset="-128"/>
              <a:cs typeface="DejaVu Sans" pitchFamily="34" charset="0"/>
            </a:endParaRPr>
          </a:p>
        </p:txBody>
      </p:sp>
      <p:sp>
        <p:nvSpPr>
          <p:cNvPr id="81925"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D29AE5F-55CB-41CE-BE4A-99C32E527CBA}" type="slidenum">
              <a:rPr lang="fr-FR" sz="2400" b="1">
                <a:solidFill>
                  <a:schemeClr val="accent2"/>
                </a:solidFill>
              </a:rPr>
              <a:pPr algn="ctr" eaLnBrk="0" hangingPunct="0">
                <a:spcBef>
                  <a:spcPct val="50000"/>
                </a:spcBef>
              </a:pPr>
              <a:t>36</a:t>
            </a:fld>
            <a:endParaRPr lang="fr-FR" sz="2400" b="1">
              <a:solidFill>
                <a:schemeClr val="accent2"/>
              </a:solidFill>
            </a:endParaRPr>
          </a:p>
        </p:txBody>
      </p:sp>
      <p:sp>
        <p:nvSpPr>
          <p:cNvPr id="81926" name="Text Box 11"/>
          <p:cNvSpPr txBox="1">
            <a:spLocks noChangeArrowheads="1"/>
          </p:cNvSpPr>
          <p:nvPr/>
        </p:nvSpPr>
        <p:spPr bwMode="auto">
          <a:xfrm>
            <a:off x="468313" y="260350"/>
            <a:ext cx="7696200" cy="1238250"/>
          </a:xfrm>
          <a:prstGeom prst="rect">
            <a:avLst/>
          </a:prstGeom>
          <a:solidFill>
            <a:srgbClr val="FFFFCC"/>
          </a:solidFill>
          <a:ln w="12600">
            <a:solidFill>
              <a:srgbClr val="000000"/>
            </a:solidFill>
            <a:miter lim="800000"/>
            <a:headEnd/>
            <a:tailEnd/>
          </a:ln>
        </p:spPr>
        <p:txBody>
          <a:bodyPr lIns="90000" tIns="46800" rIns="90000" bIns="46800">
            <a:spAutoFit/>
          </a:bodyPr>
          <a:lstStyle/>
          <a:p>
            <a:pPr algn="ctr" defTabSz="449263">
              <a:lnSpc>
                <a:spcPct val="93000"/>
              </a:lnSpc>
              <a:spcBef>
                <a:spcPts val="22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a:latin typeface="Arial Unicode MS" pitchFamily="34" charset="-128"/>
                <a:ea typeface="Arial Unicode MS" pitchFamily="34" charset="-128"/>
                <a:cs typeface="Arial Unicode MS" pitchFamily="34" charset="-128"/>
              </a:rPr>
              <a:t>Հաղորդակցական իրազեկություն/կարողություն</a:t>
            </a:r>
          </a:p>
        </p:txBody>
      </p:sp>
      <p:sp>
        <p:nvSpPr>
          <p:cNvPr id="81927" name="Text Box 12"/>
          <p:cNvSpPr txBox="1">
            <a:spLocks noChangeArrowheads="1"/>
          </p:cNvSpPr>
          <p:nvPr/>
        </p:nvSpPr>
        <p:spPr bwMode="auto">
          <a:xfrm>
            <a:off x="187325" y="5229225"/>
            <a:ext cx="8777288" cy="784225"/>
          </a:xfrm>
          <a:prstGeom prst="rect">
            <a:avLst/>
          </a:prstGeom>
          <a:solidFill>
            <a:srgbClr val="FFFFCC"/>
          </a:solidFill>
          <a:ln w="12600">
            <a:solidFill>
              <a:srgbClr val="000000"/>
            </a:solidFill>
            <a:miter lim="800000"/>
            <a:headEnd/>
            <a:tailEnd/>
          </a:ln>
        </p:spPr>
        <p:txBody>
          <a:bodyPr lIns="90000" tIns="46800" rIns="90000" bIns="46800">
            <a:spAutoFit/>
          </a:bodyPr>
          <a:lstStyle/>
          <a:p>
            <a:pPr algn="ctr" defTabSz="449263">
              <a:lnSpc>
                <a:spcPct val="93000"/>
              </a:lnSpc>
              <a:spcBef>
                <a:spcPts val="2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latin typeface="Arial Unicode MS" pitchFamily="34" charset="-128"/>
                <a:ea typeface="Arial Unicode MS" pitchFamily="34" charset="-128"/>
                <a:cs typeface="Arial Unicode MS" pitchFamily="34" charset="-128"/>
              </a:rPr>
              <a:t>Համընդհանուր արտալեզվական կարողություններ</a:t>
            </a:r>
            <a:r>
              <a:rPr lang="en-GB" sz="2400" b="1">
                <a:solidFill>
                  <a:srgbClr val="000000"/>
                </a:solidFill>
                <a:latin typeface="Arial Unicode MS" pitchFamily="34" charset="-128"/>
                <a:ea typeface="Arial Unicode MS" pitchFamily="34" charset="-128"/>
                <a:cs typeface="Arial Unicode MS" pitchFamily="34" charset="-128"/>
              </a:rPr>
              <a:t/>
            </a:r>
            <a:br>
              <a:rPr lang="en-GB" sz="2400" b="1">
                <a:solidFill>
                  <a:srgbClr val="000000"/>
                </a:solidFill>
                <a:latin typeface="Arial Unicode MS" pitchFamily="34" charset="-128"/>
                <a:ea typeface="Arial Unicode MS" pitchFamily="34" charset="-128"/>
                <a:cs typeface="Arial Unicode MS" pitchFamily="34" charset="-128"/>
              </a:rPr>
            </a:br>
            <a:r>
              <a:rPr lang="en-GB" sz="2400" b="1">
                <a:latin typeface="Arial Unicode MS" pitchFamily="34" charset="-128"/>
                <a:ea typeface="Arial Unicode MS" pitchFamily="34" charset="-128"/>
                <a:cs typeface="Arial Unicode MS" pitchFamily="34" charset="-128"/>
              </a:rPr>
              <a:t>Բազմազանության ընդունում</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7" name="Picture 71"/>
          <p:cNvPicPr>
            <a:picLocks noChangeAspect="1" noChangeArrowheads="1"/>
          </p:cNvPicPr>
          <p:nvPr/>
        </p:nvPicPr>
        <p:blipFill>
          <a:blip r:embed="rId2"/>
          <a:srcRect/>
          <a:stretch>
            <a:fillRect/>
          </a:stretch>
        </p:blipFill>
        <p:spPr bwMode="auto">
          <a:xfrm>
            <a:off x="273050" y="0"/>
            <a:ext cx="1244600" cy="1366838"/>
          </a:xfrm>
          <a:prstGeom prst="rect">
            <a:avLst/>
          </a:prstGeom>
          <a:noFill/>
          <a:ln w="9525">
            <a:noFill/>
            <a:round/>
            <a:headEnd/>
            <a:tailEnd/>
          </a:ln>
        </p:spPr>
      </p:pic>
      <p:sp>
        <p:nvSpPr>
          <p:cNvPr id="356427" name="AutoShape 75"/>
          <p:cNvSpPr>
            <a:spLocks noChangeArrowheads="1"/>
          </p:cNvSpPr>
          <p:nvPr/>
        </p:nvSpPr>
        <p:spPr bwMode="auto">
          <a:xfrm>
            <a:off x="0" y="1989138"/>
            <a:ext cx="5003800" cy="4868862"/>
          </a:xfrm>
          <a:prstGeom prst="wedgeRoundRectCallout">
            <a:avLst>
              <a:gd name="adj1" fmla="val -30583"/>
              <a:gd name="adj2" fmla="val -63694"/>
              <a:gd name="adj3" fmla="val 16667"/>
            </a:avLst>
          </a:prstGeom>
          <a:solidFill>
            <a:srgbClr val="FFFFCC"/>
          </a:solidFill>
          <a:ln w="9525">
            <a:solidFill>
              <a:schemeClr val="tx1"/>
            </a:solidFill>
            <a:miter lim="800000"/>
            <a:headEnd/>
            <a:tailEnd/>
          </a:ln>
        </p:spPr>
        <p:txBody>
          <a:bodyPr/>
          <a:lstStyle/>
          <a:p>
            <a:pPr eaLnBrk="0" hangingPunct="0"/>
            <a:r>
              <a:rPr lang="fr-FR" sz="3200" b="1">
                <a:solidFill>
                  <a:srgbClr val="0000CC"/>
                </a:solidFill>
              </a:rPr>
              <a:t>      </a:t>
            </a:r>
            <a:r>
              <a:rPr lang="fr-FR" sz="3200" b="1">
                <a:solidFill>
                  <a:srgbClr val="FF3300"/>
                </a:solidFill>
              </a:rPr>
              <a:t>Ի՞նչ:</a:t>
            </a:r>
          </a:p>
        </p:txBody>
      </p:sp>
      <p:pic>
        <p:nvPicPr>
          <p:cNvPr id="356420" name="Picture 68"/>
          <p:cNvPicPr>
            <a:picLocks noChangeAspect="1" noChangeArrowheads="1"/>
          </p:cNvPicPr>
          <p:nvPr/>
        </p:nvPicPr>
        <p:blipFill>
          <a:blip r:embed="rId3"/>
          <a:srcRect/>
          <a:stretch>
            <a:fillRect/>
          </a:stretch>
        </p:blipFill>
        <p:spPr bwMode="auto">
          <a:xfrm>
            <a:off x="7885113" y="3068638"/>
            <a:ext cx="1079500" cy="1247775"/>
          </a:xfrm>
          <a:prstGeom prst="rect">
            <a:avLst/>
          </a:prstGeom>
          <a:noFill/>
          <a:ln w="9525">
            <a:noFill/>
            <a:miter lim="800000"/>
            <a:headEnd/>
            <a:tailEnd/>
          </a:ln>
        </p:spPr>
      </p:pic>
      <p:sp>
        <p:nvSpPr>
          <p:cNvPr id="102408" name="AutoShape 8"/>
          <p:cNvSpPr>
            <a:spLocks noChangeArrowheads="1"/>
          </p:cNvSpPr>
          <p:nvPr/>
        </p:nvSpPr>
        <p:spPr bwMode="auto">
          <a:xfrm>
            <a:off x="5076825" y="2322513"/>
            <a:ext cx="3024188" cy="4535487"/>
          </a:xfrm>
          <a:prstGeom prst="wedgeEllipseCallout">
            <a:avLst>
              <a:gd name="adj1" fmla="val 61389"/>
              <a:gd name="adj2" fmla="val -20213"/>
            </a:avLst>
          </a:prstGeom>
          <a:solidFill>
            <a:schemeClr val="accent1"/>
          </a:solidFill>
          <a:ln w="9525">
            <a:solidFill>
              <a:schemeClr val="tx1"/>
            </a:solidFill>
            <a:miter lim="800000"/>
            <a:headEnd/>
            <a:tailEnd/>
          </a:ln>
        </p:spPr>
        <p:txBody>
          <a:bodyPr/>
          <a:lstStyle/>
          <a:p>
            <a:pPr algn="ctr" eaLnBrk="0" hangingPunct="0"/>
            <a:r>
              <a:rPr lang="en-US" sz="2400" b="1">
                <a:solidFill>
                  <a:srgbClr val="000000"/>
                </a:solidFill>
                <a:latin typeface="Arial Unicode MS" pitchFamily="34" charset="-128"/>
                <a:ea typeface="Arial Unicode MS" pitchFamily="34" charset="-128"/>
                <a:cs typeface="Arial Unicode MS" pitchFamily="34" charset="-128"/>
              </a:rPr>
              <a:t>Պրոֆեսո՛ր, կարծում եք՝ բազմակողմանի մոտեցումները պե՞տք է փոխարինեն լեզվի ուսումնառության առկա մեթոդներին:</a:t>
            </a:r>
            <a:endParaRPr lang="fr-FR" sz="2400" b="1">
              <a:solidFill>
                <a:srgbClr val="000000"/>
              </a:solidFill>
              <a:latin typeface="Arial Unicode MS" pitchFamily="34" charset="-128"/>
              <a:ea typeface="Arial Unicode MS" pitchFamily="34" charset="-128"/>
              <a:cs typeface="Arial Unicode MS" pitchFamily="34" charset="-128"/>
            </a:endParaRPr>
          </a:p>
        </p:txBody>
      </p:sp>
      <p:sp>
        <p:nvSpPr>
          <p:cNvPr id="356429" name="Text Box 77"/>
          <p:cNvSpPr txBox="1">
            <a:spLocks noChangeArrowheads="1"/>
          </p:cNvSpPr>
          <p:nvPr/>
        </p:nvSpPr>
        <p:spPr bwMode="auto">
          <a:xfrm>
            <a:off x="179388" y="2703513"/>
            <a:ext cx="4679950" cy="4054475"/>
          </a:xfrm>
          <a:prstGeom prst="rect">
            <a:avLst/>
          </a:prstGeom>
          <a:noFill/>
          <a:ln w="9525">
            <a:noFill/>
            <a:miter lim="800000"/>
            <a:headEnd/>
            <a:tailEnd/>
          </a:ln>
        </p:spPr>
        <p:txBody>
          <a:bodyPr>
            <a:spAutoFit/>
          </a:bodyPr>
          <a:lstStyle/>
          <a:p>
            <a:pPr eaLnBrk="0" hangingPunct="0"/>
            <a:r>
              <a:rPr lang="fr-FR" sz="2000" b="1"/>
              <a:t>Դուք հիշու՞մ եք, թե ինչ ասացի միասնական դիդակտիկ մոտեցման վերաբերյալ: Դեհ, ես կկրկնեմ. «</a:t>
            </a:r>
            <a:r>
              <a:rPr lang="fr-FR" sz="2000" b="1" i="1"/>
              <a:t>Միասնական դիդակտիկ մոտեցումներն ուղղված են աջակցելու ուսումնառողներին կապեր ստեղծել սահմանափակ թվով լեզուների միջև, որոնց ուսուցումը նախատեսված է դպրոցական ծրագրով</a:t>
            </a:r>
            <a:r>
              <a:rPr lang="fr-FR" sz="2000" b="1"/>
              <a:t>»:   </a:t>
            </a:r>
            <a:br>
              <a:rPr lang="fr-FR" sz="2000" b="1"/>
            </a:br>
            <a:r>
              <a:rPr lang="fr-FR" sz="2000" b="1"/>
              <a:t>Սա պետք է որ ձեր հարցի պատասխանը լինի:                      </a:t>
            </a:r>
            <a:br>
              <a:rPr lang="fr-FR" sz="2000" b="1"/>
            </a:br>
            <a:r>
              <a:rPr lang="hy-AM" sz="2000" b="1"/>
              <a:t>Կ</a:t>
            </a:r>
            <a:r>
              <a:rPr lang="fr-FR" sz="2000" b="1"/>
              <a:t>արծում եմ, որ հետագա բացատրության կարիք կլինի...</a:t>
            </a:r>
            <a:endParaRPr lang="en-US" sz="2000" b="1"/>
          </a:p>
        </p:txBody>
      </p:sp>
      <p:sp>
        <p:nvSpPr>
          <p:cNvPr id="83974"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42F4B8A-C835-464F-AF6B-96A4ED20A001}" type="slidenum">
              <a:rPr lang="fr-FR" sz="2400" b="1">
                <a:solidFill>
                  <a:schemeClr val="accent2"/>
                </a:solidFill>
              </a:rPr>
              <a:pPr algn="ctr" eaLnBrk="0" hangingPunct="0">
                <a:spcBef>
                  <a:spcPct val="50000"/>
                </a:spcBef>
              </a:pPr>
              <a:t>37</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356420"/>
                                        </p:tgtEl>
                                        <p:attrNameLst>
                                          <p:attrName>style.visibility</p:attrName>
                                        </p:attrNameLst>
                                      </p:cBhvr>
                                      <p:to>
                                        <p:strVal val="visible"/>
                                      </p:to>
                                    </p:set>
                                    <p:animEffect transition="in" filter="wipe(down)">
                                      <p:cBhvr>
                                        <p:cTn id="7" dur="870">
                                          <p:stCondLst>
                                            <p:cond delay="0"/>
                                          </p:stCondLst>
                                        </p:cTn>
                                        <p:tgtEl>
                                          <p:spTgt spid="356420"/>
                                        </p:tgtEl>
                                      </p:cBhvr>
                                    </p:animEffect>
                                    <p:anim calcmode="lin" valueType="num">
                                      <p:cBhvr>
                                        <p:cTn id="8" dur="2733" tmFilter="0,0; 0.14,0.36; 0.43,0.73; 0.71,0.91; 1.0,1.0">
                                          <p:stCondLst>
                                            <p:cond delay="0"/>
                                          </p:stCondLst>
                                        </p:cTn>
                                        <p:tgtEl>
                                          <p:spTgt spid="356420"/>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356420"/>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356420"/>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356420"/>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356420"/>
                                        </p:tgtEl>
                                        <p:attrNameLst>
                                          <p:attrName>ppt_y</p:attrName>
                                        </p:attrNameLst>
                                      </p:cBhvr>
                                      <p:tavLst>
                                        <p:tav tm="0" fmla="#ppt_y-sin(pi*$)/81">
                                          <p:val>
                                            <p:fltVal val="0"/>
                                          </p:val>
                                        </p:tav>
                                        <p:tav tm="100000">
                                          <p:val>
                                            <p:fltVal val="1"/>
                                          </p:val>
                                        </p:tav>
                                      </p:tavLst>
                                    </p:anim>
                                    <p:animScale>
                                      <p:cBhvr>
                                        <p:cTn id="13" dur="39">
                                          <p:stCondLst>
                                            <p:cond delay="975"/>
                                          </p:stCondLst>
                                        </p:cTn>
                                        <p:tgtEl>
                                          <p:spTgt spid="356420"/>
                                        </p:tgtEl>
                                      </p:cBhvr>
                                      <p:to x="100000" y="60000"/>
                                    </p:animScale>
                                    <p:animScale>
                                      <p:cBhvr>
                                        <p:cTn id="14" dur="249" decel="50000">
                                          <p:stCondLst>
                                            <p:cond delay="1014"/>
                                          </p:stCondLst>
                                        </p:cTn>
                                        <p:tgtEl>
                                          <p:spTgt spid="356420"/>
                                        </p:tgtEl>
                                      </p:cBhvr>
                                      <p:to x="100000" y="100000"/>
                                    </p:animScale>
                                    <p:animScale>
                                      <p:cBhvr>
                                        <p:cTn id="15" dur="39">
                                          <p:stCondLst>
                                            <p:cond delay="1968"/>
                                          </p:stCondLst>
                                        </p:cTn>
                                        <p:tgtEl>
                                          <p:spTgt spid="356420"/>
                                        </p:tgtEl>
                                      </p:cBhvr>
                                      <p:to x="100000" y="80000"/>
                                    </p:animScale>
                                    <p:animScale>
                                      <p:cBhvr>
                                        <p:cTn id="16" dur="249" decel="50000">
                                          <p:stCondLst>
                                            <p:cond delay="2007"/>
                                          </p:stCondLst>
                                        </p:cTn>
                                        <p:tgtEl>
                                          <p:spTgt spid="356420"/>
                                        </p:tgtEl>
                                      </p:cBhvr>
                                      <p:to x="100000" y="100000"/>
                                    </p:animScale>
                                    <p:animScale>
                                      <p:cBhvr>
                                        <p:cTn id="17" dur="39">
                                          <p:stCondLst>
                                            <p:cond delay="2463"/>
                                          </p:stCondLst>
                                        </p:cTn>
                                        <p:tgtEl>
                                          <p:spTgt spid="356420"/>
                                        </p:tgtEl>
                                      </p:cBhvr>
                                      <p:to x="100000" y="90000"/>
                                    </p:animScale>
                                    <p:animScale>
                                      <p:cBhvr>
                                        <p:cTn id="18" dur="249" decel="50000">
                                          <p:stCondLst>
                                            <p:cond delay="2502"/>
                                          </p:stCondLst>
                                        </p:cTn>
                                        <p:tgtEl>
                                          <p:spTgt spid="356420"/>
                                        </p:tgtEl>
                                      </p:cBhvr>
                                      <p:to x="100000" y="100000"/>
                                    </p:animScale>
                                    <p:animScale>
                                      <p:cBhvr>
                                        <p:cTn id="19" dur="39">
                                          <p:stCondLst>
                                            <p:cond delay="2712"/>
                                          </p:stCondLst>
                                        </p:cTn>
                                        <p:tgtEl>
                                          <p:spTgt spid="356420"/>
                                        </p:tgtEl>
                                      </p:cBhvr>
                                      <p:to x="100000" y="95000"/>
                                    </p:animScale>
                                    <p:animScale>
                                      <p:cBhvr>
                                        <p:cTn id="20" dur="249" decel="50000">
                                          <p:stCondLst>
                                            <p:cond delay="2751"/>
                                          </p:stCondLst>
                                        </p:cTn>
                                        <p:tgtEl>
                                          <p:spTgt spid="356420"/>
                                        </p:tgtEl>
                                      </p:cBhvr>
                                      <p:to x="100000" y="100000"/>
                                    </p:animScale>
                                  </p:childTnLst>
                                </p:cTn>
                              </p:par>
                            </p:childTnLst>
                          </p:cTn>
                        </p:par>
                        <p:par>
                          <p:cTn id="21" fill="hold">
                            <p:stCondLst>
                              <p:cond delay="3500"/>
                            </p:stCondLst>
                            <p:childTnLst>
                              <p:par>
                                <p:cTn id="22" presetID="22" presetClass="entr" presetSubtype="2" fill="hold" grpId="0" nodeType="afterEffect">
                                  <p:stCondLst>
                                    <p:cond delay="500"/>
                                  </p:stCondLst>
                                  <p:childTnLst>
                                    <p:set>
                                      <p:cBhvr>
                                        <p:cTn id="23" dur="1" fill="hold">
                                          <p:stCondLst>
                                            <p:cond delay="0"/>
                                          </p:stCondLst>
                                        </p:cTn>
                                        <p:tgtEl>
                                          <p:spTgt spid="102408"/>
                                        </p:tgtEl>
                                        <p:attrNameLst>
                                          <p:attrName>style.visibility</p:attrName>
                                        </p:attrNameLst>
                                      </p:cBhvr>
                                      <p:to>
                                        <p:strVal val="visible"/>
                                      </p:to>
                                    </p:set>
                                    <p:animEffect transition="in" filter="wipe(right)">
                                      <p:cBhvr>
                                        <p:cTn id="24" dur="1000"/>
                                        <p:tgtEl>
                                          <p:spTgt spid="102408"/>
                                        </p:tgtEl>
                                      </p:cBhvr>
                                    </p:animEffect>
                                  </p:childTnLst>
                                </p:cTn>
                              </p:par>
                            </p:childTnLst>
                          </p:cTn>
                        </p:par>
                        <p:par>
                          <p:cTn id="25" fill="hold">
                            <p:stCondLst>
                              <p:cond delay="5000"/>
                            </p:stCondLst>
                            <p:childTnLst>
                              <p:par>
                                <p:cTn id="26" presetID="7" presetClass="entr" presetSubtype="2" fill="hold" nodeType="afterEffect">
                                  <p:stCondLst>
                                    <p:cond delay="2500"/>
                                  </p:stCondLst>
                                  <p:childTnLst>
                                    <p:set>
                                      <p:cBhvr>
                                        <p:cTn id="27" dur="1" fill="hold">
                                          <p:stCondLst>
                                            <p:cond delay="0"/>
                                          </p:stCondLst>
                                        </p:cTn>
                                        <p:tgtEl>
                                          <p:spTgt spid="441347"/>
                                        </p:tgtEl>
                                        <p:attrNameLst>
                                          <p:attrName>style.visibility</p:attrName>
                                        </p:attrNameLst>
                                      </p:cBhvr>
                                      <p:to>
                                        <p:strVal val="visible"/>
                                      </p:to>
                                    </p:set>
                                    <p:anim calcmode="lin" valueType="num">
                                      <p:cBhvr additive="base">
                                        <p:cTn id="28" dur="500" fill="hold"/>
                                        <p:tgtEl>
                                          <p:spTgt spid="441347"/>
                                        </p:tgtEl>
                                        <p:attrNameLst>
                                          <p:attrName>ppt_x</p:attrName>
                                        </p:attrNameLst>
                                      </p:cBhvr>
                                      <p:tavLst>
                                        <p:tav tm="0">
                                          <p:val>
                                            <p:strVal val="1+#ppt_w/2"/>
                                          </p:val>
                                        </p:tav>
                                        <p:tav tm="100000">
                                          <p:val>
                                            <p:strVal val="#ppt_x"/>
                                          </p:val>
                                        </p:tav>
                                      </p:tavLst>
                                    </p:anim>
                                    <p:anim calcmode="lin" valueType="num">
                                      <p:cBhvr additive="base">
                                        <p:cTn id="29" dur="500" fill="hold"/>
                                        <p:tgtEl>
                                          <p:spTgt spid="441347"/>
                                        </p:tgtEl>
                                        <p:attrNameLst>
                                          <p:attrName>ppt_y</p:attrName>
                                        </p:attrNameLst>
                                      </p:cBhvr>
                                      <p:tavLst>
                                        <p:tav tm="0">
                                          <p:val>
                                            <p:strVal val="#ppt_y"/>
                                          </p:val>
                                        </p:tav>
                                        <p:tav tm="100000">
                                          <p:val>
                                            <p:strVal val="#ppt_y"/>
                                          </p:val>
                                        </p:tav>
                                      </p:tavLst>
                                    </p:anim>
                                  </p:childTnLst>
                                </p:cTn>
                              </p:par>
                            </p:childTnLst>
                          </p:cTn>
                        </p:par>
                        <p:par>
                          <p:cTn id="30" fill="hold">
                            <p:stCondLst>
                              <p:cond delay="8000"/>
                            </p:stCondLst>
                            <p:childTnLst>
                              <p:par>
                                <p:cTn id="31" presetID="22" presetClass="entr" presetSubtype="1" fill="hold" grpId="0" nodeType="afterEffect">
                                  <p:stCondLst>
                                    <p:cond delay="0"/>
                                  </p:stCondLst>
                                  <p:childTnLst>
                                    <p:set>
                                      <p:cBhvr>
                                        <p:cTn id="32" dur="1" fill="hold">
                                          <p:stCondLst>
                                            <p:cond delay="0"/>
                                          </p:stCondLst>
                                        </p:cTn>
                                        <p:tgtEl>
                                          <p:spTgt spid="356427"/>
                                        </p:tgtEl>
                                        <p:attrNameLst>
                                          <p:attrName>style.visibility</p:attrName>
                                        </p:attrNameLst>
                                      </p:cBhvr>
                                      <p:to>
                                        <p:strVal val="visible"/>
                                      </p:to>
                                    </p:set>
                                    <p:animEffect transition="in" filter="wipe(up)">
                                      <p:cBhvr>
                                        <p:cTn id="33" dur="1000"/>
                                        <p:tgtEl>
                                          <p:spTgt spid="356427"/>
                                        </p:tgtEl>
                                      </p:cBhvr>
                                    </p:animEffect>
                                  </p:childTnLst>
                                </p:cTn>
                              </p:par>
                            </p:childTnLst>
                          </p:cTn>
                        </p:par>
                        <p:par>
                          <p:cTn id="34" fill="hold">
                            <p:stCondLst>
                              <p:cond delay="9000"/>
                            </p:stCondLst>
                            <p:childTnLst>
                              <p:par>
                                <p:cTn id="35" presetID="22" presetClass="entr" presetSubtype="1" fill="hold" grpId="0" nodeType="afterEffect">
                                  <p:stCondLst>
                                    <p:cond delay="1500"/>
                                  </p:stCondLst>
                                  <p:childTnLst>
                                    <p:set>
                                      <p:cBhvr>
                                        <p:cTn id="36" dur="1" fill="hold">
                                          <p:stCondLst>
                                            <p:cond delay="0"/>
                                          </p:stCondLst>
                                        </p:cTn>
                                        <p:tgtEl>
                                          <p:spTgt spid="356429"/>
                                        </p:tgtEl>
                                        <p:attrNameLst>
                                          <p:attrName>style.visibility</p:attrName>
                                        </p:attrNameLst>
                                      </p:cBhvr>
                                      <p:to>
                                        <p:strVal val="visible"/>
                                      </p:to>
                                    </p:set>
                                    <p:animEffect transition="in" filter="wipe(up)">
                                      <p:cBhvr>
                                        <p:cTn id="37" dur="1000"/>
                                        <p:tgtEl>
                                          <p:spTgt spid="356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427" grpId="0" animBg="1"/>
      <p:bldP spid="102408" grpId="0" animBg="1"/>
      <p:bldP spid="3564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71"/>
          <p:cNvPicPr>
            <a:picLocks noChangeAspect="1" noChangeArrowheads="1"/>
          </p:cNvPicPr>
          <p:nvPr/>
        </p:nvPicPr>
        <p:blipFill>
          <a:blip r:embed="rId2"/>
          <a:srcRect/>
          <a:stretch>
            <a:fillRect/>
          </a:stretch>
        </p:blipFill>
        <p:spPr bwMode="auto">
          <a:xfrm>
            <a:off x="273050" y="0"/>
            <a:ext cx="1244600" cy="1366838"/>
          </a:xfrm>
          <a:prstGeom prst="rect">
            <a:avLst/>
          </a:prstGeom>
          <a:noFill/>
          <a:ln w="9525">
            <a:noFill/>
            <a:round/>
            <a:headEnd/>
            <a:tailEnd/>
          </a:ln>
        </p:spPr>
      </p:pic>
      <p:sp>
        <p:nvSpPr>
          <p:cNvPr id="358473" name="AutoShape 73"/>
          <p:cNvSpPr>
            <a:spLocks noChangeArrowheads="1"/>
          </p:cNvSpPr>
          <p:nvPr/>
        </p:nvSpPr>
        <p:spPr bwMode="auto">
          <a:xfrm>
            <a:off x="0" y="1295400"/>
            <a:ext cx="9144000" cy="5373688"/>
          </a:xfrm>
          <a:prstGeom prst="wedgeRoundRectCallout">
            <a:avLst>
              <a:gd name="adj1" fmla="val -39375"/>
              <a:gd name="adj2" fmla="val -58389"/>
              <a:gd name="adj3" fmla="val 16667"/>
            </a:avLst>
          </a:prstGeom>
          <a:solidFill>
            <a:srgbClr val="FFFFCC"/>
          </a:solidFill>
          <a:ln w="9525">
            <a:solidFill>
              <a:schemeClr val="tx1"/>
            </a:solidFill>
            <a:miter lim="800000"/>
            <a:headEnd/>
            <a:tailEnd/>
          </a:ln>
        </p:spPr>
        <p:txBody>
          <a:bodyPr/>
          <a:lstStyle/>
          <a:p>
            <a:pPr eaLnBrk="0" hangingPunct="0"/>
            <a:r>
              <a:rPr lang="en-US" sz="2400" b="1">
                <a:latin typeface="Arial Narrow" pitchFamily="34" charset="0"/>
                <a:ea typeface="Arial Unicode MS" pitchFamily="34" charset="-128"/>
                <a:cs typeface="Arial Unicode MS" pitchFamily="34" charset="-128"/>
              </a:rPr>
              <a:t>Բազմակողմանի մոտեցումներն օգնում են ուսումնառողներին կապեր հաստատել այն ամենի հետ, ինչն արդեն գիտեն և կարող են անել: Սա ուսումնառության ցանկացած գործընթացի հիմնական սկզբունքն է, ուրեմն ինչու՞ չկիրառել այն լեզվի ուսումնառության նպատակով: Հանդես գալով որպես լեզվակրթության մի ամբողջական համակարգ՝ բազմակողմանի մոտեցումները նպաստում են որոշակի լեզուների ուսուցմանն ու ուսումնառությանը. դրանք ոչ մի կերպ չեն կարող փոխարինել ֆրանսերենի, իտալերենի, գերմաներենի, անգլերենի և այլ լեզուների դասընթացներին: Բազմակողմանի մոտեցումների կիրառումը չի ենթադրում, որ միշտ պետք է  առաջարկել ուսումնառողներին համեմատություններ կատարել  լեզուների և մշակույթների միջև, սակայն այն թույլ է տալիս համապատասխան փուլերում և կանոնավոր կերպով գտնել և ընդգծել այդ կապերն ու փոխհարաբերությունները:</a:t>
            </a:r>
            <a:r>
              <a:rPr lang="en-US" sz="2400">
                <a:latin typeface="Arial Narrow" pitchFamily="34" charset="0"/>
                <a:ea typeface="Arial Unicode MS" pitchFamily="34" charset="-128"/>
                <a:cs typeface="Arial Unicode MS" pitchFamily="34" charset="-128"/>
              </a:rPr>
              <a:t> </a:t>
            </a:r>
          </a:p>
        </p:txBody>
      </p:sp>
      <p:sp>
        <p:nvSpPr>
          <p:cNvPr id="84995"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5D0B733-F2EE-49A2-A108-68BCC23E7827}" type="slidenum">
              <a:rPr lang="fr-FR" sz="2400" b="1">
                <a:solidFill>
                  <a:schemeClr val="accent2"/>
                </a:solidFill>
              </a:rPr>
              <a:pPr algn="ctr" eaLnBrk="0" hangingPunct="0">
                <a:spcBef>
                  <a:spcPct val="50000"/>
                </a:spcBef>
              </a:pPr>
              <a:t>38</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58473"/>
                                        </p:tgtEl>
                                        <p:attrNameLst>
                                          <p:attrName>style.visibility</p:attrName>
                                        </p:attrNameLst>
                                      </p:cBhvr>
                                      <p:to>
                                        <p:strVal val="visible"/>
                                      </p:to>
                                    </p:set>
                                    <p:animEffect transition="in" filter="wipe(up)">
                                      <p:cBhvr>
                                        <p:cTn id="7" dur="1000"/>
                                        <p:tgtEl>
                                          <p:spTgt spid="358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2"/>
          <p:cNvGrpSpPr>
            <a:grpSpLocks/>
          </p:cNvGrpSpPr>
          <p:nvPr/>
        </p:nvGrpSpPr>
        <p:grpSpPr bwMode="auto">
          <a:xfrm>
            <a:off x="0" y="0"/>
            <a:ext cx="3203575" cy="2781300"/>
            <a:chOff x="2608" y="1026"/>
            <a:chExt cx="2018" cy="1860"/>
          </a:xfrm>
        </p:grpSpPr>
        <p:sp>
          <p:nvSpPr>
            <p:cNvPr id="86024" name="Rectangle 7"/>
            <p:cNvSpPr>
              <a:spLocks noChangeArrowheads="1"/>
            </p:cNvSpPr>
            <p:nvPr/>
          </p:nvSpPr>
          <p:spPr bwMode="auto">
            <a:xfrm>
              <a:off x="2608" y="1026"/>
              <a:ext cx="2018" cy="186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86025" name="Text Box 8"/>
            <p:cNvSpPr txBox="1">
              <a:spLocks noChangeArrowheads="1"/>
            </p:cNvSpPr>
            <p:nvPr/>
          </p:nvSpPr>
          <p:spPr bwMode="auto">
            <a:xfrm>
              <a:off x="2608" y="1644"/>
              <a:ext cx="1814" cy="803"/>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en-US" sz="2400" b="1">
                  <a:solidFill>
                    <a:schemeClr val="bg1"/>
                  </a:solidFill>
                </a:rPr>
                <a:t>FREPA - Կարողություններ և ռեսուրսներ</a:t>
              </a:r>
              <a:endParaRPr lang="fr-FR" sz="2400" b="1">
                <a:solidFill>
                  <a:schemeClr val="bg1"/>
                </a:solidFill>
              </a:endParaRPr>
            </a:p>
          </p:txBody>
        </p:sp>
        <p:sp>
          <p:nvSpPr>
            <p:cNvPr id="86026" name="Text Box 31"/>
            <p:cNvSpPr txBox="1">
              <a:spLocks noChangeArrowheads="1"/>
            </p:cNvSpPr>
            <p:nvPr/>
          </p:nvSpPr>
          <p:spPr bwMode="auto">
            <a:xfrm>
              <a:off x="3039" y="1189"/>
              <a:ext cx="1134" cy="356"/>
            </a:xfrm>
            <a:prstGeom prst="rect">
              <a:avLst/>
            </a:prstGeom>
            <a:solidFill>
              <a:srgbClr val="FFFF66"/>
            </a:solidFill>
            <a:ln w="12700">
              <a:solidFill>
                <a:schemeClr val="tx1"/>
              </a:solidFill>
              <a:miter lim="800000"/>
              <a:headEnd/>
              <a:tailEnd/>
            </a:ln>
          </p:spPr>
          <p:txBody>
            <a:bodyPr>
              <a:spAutoFit/>
            </a:bodyPr>
            <a:lstStyle/>
            <a:p>
              <a:pPr algn="ctr" eaLnBrk="0" hangingPunct="0">
                <a:spcBef>
                  <a:spcPct val="50000"/>
                </a:spcBef>
              </a:pPr>
              <a:r>
                <a:rPr lang="fr-FR" sz="2800" b="1">
                  <a:solidFill>
                    <a:srgbClr val="0000CC"/>
                  </a:solidFill>
                </a:rPr>
                <a:t>Քայլ 4</a:t>
              </a:r>
            </a:p>
          </p:txBody>
        </p:sp>
      </p:grpSp>
      <p:grpSp>
        <p:nvGrpSpPr>
          <p:cNvPr id="3" name="Group 16"/>
          <p:cNvGrpSpPr>
            <a:grpSpLocks/>
          </p:cNvGrpSpPr>
          <p:nvPr/>
        </p:nvGrpSpPr>
        <p:grpSpPr bwMode="auto">
          <a:xfrm>
            <a:off x="3132138" y="333375"/>
            <a:ext cx="6011862" cy="6524625"/>
            <a:chOff x="1973" y="210"/>
            <a:chExt cx="3787" cy="4110"/>
          </a:xfrm>
        </p:grpSpPr>
        <p:sp>
          <p:nvSpPr>
            <p:cNvPr id="86022" name="AutoShape 11"/>
            <p:cNvSpPr>
              <a:spLocks noChangeArrowheads="1"/>
            </p:cNvSpPr>
            <p:nvPr/>
          </p:nvSpPr>
          <p:spPr bwMode="auto">
            <a:xfrm>
              <a:off x="1973" y="210"/>
              <a:ext cx="3787" cy="4110"/>
            </a:xfrm>
            <a:prstGeom prst="wedgeRoundRectCallout">
              <a:avLst>
                <a:gd name="adj1" fmla="val -82583"/>
                <a:gd name="adj2" fmla="val 34819"/>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86023" name="Text Box 12"/>
            <p:cNvSpPr txBox="1">
              <a:spLocks noChangeArrowheads="1"/>
            </p:cNvSpPr>
            <p:nvPr/>
          </p:nvSpPr>
          <p:spPr bwMode="auto">
            <a:xfrm>
              <a:off x="2018" y="391"/>
              <a:ext cx="3742" cy="1510"/>
            </a:xfrm>
            <a:prstGeom prst="rect">
              <a:avLst/>
            </a:prstGeom>
            <a:noFill/>
            <a:ln w="9525">
              <a:noFill/>
              <a:round/>
              <a:headEnd/>
              <a:tailEnd/>
            </a:ln>
          </p:spPr>
          <p:txBody>
            <a:bodyPr lIns="90000" tIns="46800" rIns="90000" bIns="46800">
              <a:spAutoFit/>
            </a:bodyPr>
            <a:lstStyle/>
            <a:p>
              <a:pPr algn="just" defTabSz="449263">
                <a:lnSpc>
                  <a:spcPct val="90000"/>
                </a:lnSpc>
                <a:spcBef>
                  <a:spcPct val="50000"/>
                </a:spcBef>
                <a:buClr>
                  <a:srgbClr val="000000"/>
                </a:buClr>
                <a:buSzPct val="100000"/>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500" b="1">
                  <a:solidFill>
                    <a:schemeClr val="tx2"/>
                  </a:solidFill>
                  <a:latin typeface="Times New Roman" pitchFamily="18" charset="0"/>
                </a:rPr>
                <a:t> </a:t>
              </a:r>
              <a:r>
                <a:rPr lang="en-US" sz="2800" b="1">
                  <a:latin typeface="Times New Roman" pitchFamily="18" charset="0"/>
                  <a:ea typeface="Arial Unicode MS" pitchFamily="34" charset="-128"/>
                  <a:cs typeface="DejaVu Sans" pitchFamily="34" charset="0"/>
                </a:rPr>
                <a:t>Ինչպես արդեն տեսանք, բոլոր բազմակողմանի մոտեցումներն ունեն </a:t>
              </a:r>
              <a:r>
                <a:rPr lang="en-US" sz="2800" b="1">
                  <a:solidFill>
                    <a:srgbClr val="FF0066"/>
                  </a:solidFill>
                  <a:latin typeface="Times New Roman" pitchFamily="18" charset="0"/>
                  <a:ea typeface="Arial Unicode MS" pitchFamily="34" charset="-128"/>
                  <a:cs typeface="DejaVu Sans" pitchFamily="34" charset="0"/>
                </a:rPr>
                <a:t>մեկ ընդհանուր բնութագրիչ</a:t>
              </a:r>
              <a:r>
                <a:rPr lang="en-US" sz="2800" b="1">
                  <a:latin typeface="Times New Roman" pitchFamily="18" charset="0"/>
                  <a:ea typeface="Arial Unicode MS" pitchFamily="34" charset="-128"/>
                  <a:cs typeface="DejaVu Sans" pitchFamily="34" charset="0"/>
                </a:rPr>
                <a:t>. բոլոր ուսումնառողներն առնչվում են </a:t>
              </a:r>
              <a:r>
                <a:rPr lang="en-US" sz="2800" b="1">
                  <a:solidFill>
                    <a:srgbClr val="FF0066"/>
                  </a:solidFill>
                  <a:latin typeface="Times New Roman" pitchFamily="18" charset="0"/>
                  <a:ea typeface="Arial Unicode MS" pitchFamily="34" charset="-128"/>
                  <a:cs typeface="DejaVu Sans" pitchFamily="34" charset="0"/>
                </a:rPr>
                <a:t>մեկից ավելի լեզուների/մշակույթների</a:t>
              </a:r>
              <a:r>
                <a:rPr lang="en-US" sz="2800" b="1">
                  <a:latin typeface="Times New Roman" pitchFamily="18" charset="0"/>
                  <a:ea typeface="Arial Unicode MS" pitchFamily="34" charset="-128"/>
                  <a:cs typeface="DejaVu Sans" pitchFamily="34" charset="0"/>
                </a:rPr>
                <a:t> հետ լսարանային աշխատանքների ժամանակ:</a:t>
              </a:r>
              <a:endParaRPr lang="fr-FR" sz="2800" b="1">
                <a:latin typeface="Times New Roman" pitchFamily="18" charset="0"/>
                <a:ea typeface="Arial Unicode MS" pitchFamily="34" charset="-128"/>
                <a:cs typeface="DejaVu Sans" pitchFamily="34" charset="0"/>
              </a:endParaRPr>
            </a:p>
          </p:txBody>
        </p:sp>
      </p:grpSp>
      <p:sp>
        <p:nvSpPr>
          <p:cNvPr id="278538" name="Rectangle 10"/>
          <p:cNvSpPr>
            <a:spLocks noChangeArrowheads="1"/>
          </p:cNvSpPr>
          <p:nvPr/>
        </p:nvSpPr>
        <p:spPr bwMode="auto">
          <a:xfrm>
            <a:off x="3132138" y="3429000"/>
            <a:ext cx="6011862" cy="3081338"/>
          </a:xfrm>
          <a:prstGeom prst="rect">
            <a:avLst/>
          </a:prstGeom>
          <a:noFill/>
          <a:ln w="9525">
            <a:noFill/>
            <a:miter lim="800000"/>
            <a:headEnd/>
            <a:tailEnd/>
          </a:ln>
        </p:spPr>
        <p:txBody>
          <a:bodyPr>
            <a:spAutoFit/>
          </a:bodyPr>
          <a:lstStyle/>
          <a:p>
            <a:pPr eaLnBrk="0" hangingPunct="0">
              <a:buFontTx/>
              <a:buChar char="•"/>
            </a:pPr>
            <a:r>
              <a:rPr lang="fr-FR" sz="2800" b="1">
                <a:latin typeface="Times New Roman" pitchFamily="18" charset="0"/>
                <a:ea typeface="Arial Unicode MS" pitchFamily="34" charset="-128"/>
                <a:cs typeface="DejaVu Sans" pitchFamily="34" charset="0"/>
              </a:rPr>
              <a:t> </a:t>
            </a:r>
            <a:r>
              <a:rPr lang="en-US" sz="2800" b="1">
                <a:latin typeface="Times New Roman" pitchFamily="18" charset="0"/>
                <a:ea typeface="Arial Unicode MS" pitchFamily="34" charset="-128"/>
                <a:cs typeface="DejaVu Sans" pitchFamily="34" charset="0"/>
              </a:rPr>
              <a:t>Այս տիպի հանձնարարություններն ուսումնառողներին հնարավորություն են տալիս զարգացնել գիտելիքի, վերաբերմունքի և հմտությունների այնպիսի մակարդակ, որը հնարավոր չէր լինի այլ մոտեցումների դեպքում:</a:t>
            </a:r>
            <a:r>
              <a:rPr lang="fr-FR" sz="2800" b="1">
                <a:latin typeface="Times New Roman" pitchFamily="18" charset="0"/>
                <a:ea typeface="Arial Unicode MS" pitchFamily="34" charset="-128"/>
                <a:cs typeface="DejaVu Sans" pitchFamily="34" charset="0"/>
              </a:rPr>
              <a:t> </a:t>
            </a:r>
          </a:p>
          <a:p>
            <a:pPr algn="ctr" eaLnBrk="0" hangingPunct="0"/>
            <a:r>
              <a:rPr lang="fr-FR" sz="2800" b="1">
                <a:latin typeface="Times New Roman" pitchFamily="18" charset="0"/>
                <a:ea typeface="Arial Unicode MS" pitchFamily="34" charset="-128"/>
                <a:cs typeface="DejaVu Sans" pitchFamily="34" charset="0"/>
              </a:rPr>
              <a:t>Օրինակ</a:t>
            </a:r>
            <a:r>
              <a:rPr lang="fr-FR" sz="2500" b="1">
                <a:latin typeface="Times New Roman" pitchFamily="18" charset="0"/>
                <a:ea typeface="Arial Unicode MS" pitchFamily="34" charset="-128"/>
                <a:cs typeface="DejaVu Sans" pitchFamily="34" charset="0"/>
              </a:rPr>
              <a:t>…</a:t>
            </a:r>
          </a:p>
        </p:txBody>
      </p:sp>
      <p:pic>
        <p:nvPicPr>
          <p:cNvPr id="278543" name="Picture 15"/>
          <p:cNvPicPr>
            <a:picLocks noChangeAspect="1" noChangeArrowheads="1"/>
          </p:cNvPicPr>
          <p:nvPr/>
        </p:nvPicPr>
        <p:blipFill>
          <a:blip r:embed="rId3"/>
          <a:srcRect/>
          <a:stretch>
            <a:fillRect/>
          </a:stretch>
        </p:blipFill>
        <p:spPr bwMode="auto">
          <a:xfrm>
            <a:off x="0" y="5373688"/>
            <a:ext cx="1258888" cy="1203325"/>
          </a:xfrm>
          <a:prstGeom prst="rect">
            <a:avLst/>
          </a:prstGeom>
          <a:noFill/>
          <a:ln w="9525">
            <a:noFill/>
            <a:round/>
            <a:headEnd/>
            <a:tailEnd/>
          </a:ln>
        </p:spPr>
      </p:pic>
      <p:sp>
        <p:nvSpPr>
          <p:cNvPr id="86021"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B6A0BF2-B367-4B5D-A877-1D1C847D1EE2}" type="slidenum">
              <a:rPr lang="fr-FR" sz="2400" b="1">
                <a:solidFill>
                  <a:schemeClr val="accent2"/>
                </a:solidFill>
              </a:rPr>
              <a:pPr algn="ctr" eaLnBrk="0" hangingPunct="0">
                <a:spcBef>
                  <a:spcPct val="50000"/>
                </a:spcBef>
              </a:pPr>
              <a:t>39</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78543"/>
                                        </p:tgtEl>
                                        <p:attrNameLst>
                                          <p:attrName>style.visibility</p:attrName>
                                        </p:attrNameLst>
                                      </p:cBhvr>
                                      <p:to>
                                        <p:strVal val="visible"/>
                                      </p:to>
                                    </p:set>
                                    <p:anim calcmode="lin" valueType="num">
                                      <p:cBhvr>
                                        <p:cTn id="7" dur="500" fill="hold"/>
                                        <p:tgtEl>
                                          <p:spTgt spid="278543"/>
                                        </p:tgtEl>
                                        <p:attrNameLst>
                                          <p:attrName>ppt_w</p:attrName>
                                        </p:attrNameLst>
                                      </p:cBhvr>
                                      <p:tavLst>
                                        <p:tav tm="0">
                                          <p:val>
                                            <p:fltVal val="0"/>
                                          </p:val>
                                        </p:tav>
                                        <p:tav tm="100000">
                                          <p:val>
                                            <p:strVal val="#ppt_w"/>
                                          </p:val>
                                        </p:tav>
                                      </p:tavLst>
                                    </p:anim>
                                    <p:anim calcmode="lin" valueType="num">
                                      <p:cBhvr>
                                        <p:cTn id="8" dur="500" fill="hold"/>
                                        <p:tgtEl>
                                          <p:spTgt spid="278543"/>
                                        </p:tgtEl>
                                        <p:attrNameLst>
                                          <p:attrName>ppt_h</p:attrName>
                                        </p:attrNameLst>
                                      </p:cBhvr>
                                      <p:tavLst>
                                        <p:tav tm="0">
                                          <p:val>
                                            <p:fltVal val="0"/>
                                          </p:val>
                                        </p:tav>
                                        <p:tav tm="100000">
                                          <p:val>
                                            <p:strVal val="#ppt_h"/>
                                          </p:val>
                                        </p:tav>
                                      </p:tavLst>
                                    </p:anim>
                                    <p:animEffect transition="in" filter="fade">
                                      <p:cBhvr>
                                        <p:cTn id="9" dur="500"/>
                                        <p:tgtEl>
                                          <p:spTgt spid="2785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78538"/>
                                        </p:tgtEl>
                                        <p:attrNameLst>
                                          <p:attrName>style.visibility</p:attrName>
                                        </p:attrNameLst>
                                      </p:cBhvr>
                                      <p:to>
                                        <p:strVal val="visible"/>
                                      </p:to>
                                    </p:set>
                                    <p:animEffect transition="in" filter="wipe(up)">
                                      <p:cBhvr>
                                        <p:cTn id="19" dur="1000"/>
                                        <p:tgtEl>
                                          <p:spTgt spid="278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3203575" cy="3429000"/>
            <a:chOff x="0" y="0"/>
            <a:chExt cx="2018" cy="2160"/>
          </a:xfrm>
        </p:grpSpPr>
        <p:sp>
          <p:nvSpPr>
            <p:cNvPr id="126979" name="Rectangle 7"/>
            <p:cNvSpPr>
              <a:spLocks noChangeArrowheads="1"/>
            </p:cNvSpPr>
            <p:nvPr/>
          </p:nvSpPr>
          <p:spPr bwMode="auto">
            <a:xfrm>
              <a:off x="0" y="0"/>
              <a:ext cx="2018" cy="2160"/>
            </a:xfrm>
            <a:prstGeom prst="rect">
              <a:avLst/>
            </a:prstGeom>
            <a:gradFill rotWithShape="1">
              <a:gsLst>
                <a:gs pos="0">
                  <a:srgbClr val="E5BCB9"/>
                </a:gs>
                <a:gs pos="100000">
                  <a:schemeClr val="accent1"/>
                </a:gs>
              </a:gsLst>
              <a:lin ang="5400000" scaled="1"/>
            </a:gradFill>
            <a:ln w="9525">
              <a:solidFill>
                <a:schemeClr val="tx1"/>
              </a:solidFill>
              <a:miter lim="800000"/>
              <a:headEnd/>
              <a:tailEnd/>
            </a:ln>
            <a:effectLst/>
          </p:spPr>
          <p:txBody>
            <a:bodyPr wrap="none" anchor="ctr"/>
            <a:lstStyle/>
            <a:p>
              <a:pPr eaLnBrk="0" hangingPunct="0"/>
              <a:endParaRPr lang="de-AT"/>
            </a:p>
          </p:txBody>
        </p:sp>
        <p:sp>
          <p:nvSpPr>
            <p:cNvPr id="126980" name="Text Box 8"/>
            <p:cNvSpPr txBox="1">
              <a:spLocks noChangeArrowheads="1"/>
            </p:cNvSpPr>
            <p:nvPr/>
          </p:nvSpPr>
          <p:spPr bwMode="auto">
            <a:xfrm>
              <a:off x="272" y="618"/>
              <a:ext cx="1542" cy="1446"/>
            </a:xfrm>
            <a:prstGeom prst="rect">
              <a:avLst/>
            </a:prstGeom>
            <a:solidFill>
              <a:srgbClr val="006600"/>
            </a:solidFill>
            <a:ln w="12700">
              <a:solidFill>
                <a:schemeClr val="tx1"/>
              </a:solidFill>
              <a:miter lim="800000"/>
              <a:headEnd/>
              <a:tailEnd/>
            </a:ln>
            <a:effectLst/>
          </p:spPr>
          <p:txBody>
            <a:bodyPr>
              <a:spAutoFit/>
            </a:bodyPr>
            <a:lstStyle/>
            <a:p>
              <a:pPr algn="ctr" eaLnBrk="0" hangingPunct="0">
                <a:spcBef>
                  <a:spcPct val="50000"/>
                </a:spcBef>
              </a:pPr>
              <a:r>
                <a:rPr lang="en-US" sz="2400" b="1">
                  <a:solidFill>
                    <a:srgbClr val="F1FEF0"/>
                  </a:solidFill>
                  <a:latin typeface="Arial Narrow" pitchFamily="34" charset="0"/>
                </a:rPr>
                <a:t>Եկեք սկսենք նրանից, ինչ արեցինք ճանաչողական համաժողովի ընթացքում:</a:t>
              </a:r>
            </a:p>
          </p:txBody>
        </p:sp>
        <p:sp>
          <p:nvSpPr>
            <p:cNvPr id="126981" name="Text Box 31"/>
            <p:cNvSpPr txBox="1">
              <a:spLocks noChangeArrowheads="1"/>
            </p:cNvSpPr>
            <p:nvPr/>
          </p:nvSpPr>
          <p:spPr bwMode="auto">
            <a:xfrm>
              <a:off x="431" y="164"/>
              <a:ext cx="1134" cy="335"/>
            </a:xfrm>
            <a:prstGeom prst="rect">
              <a:avLst/>
            </a:prstGeom>
            <a:solidFill>
              <a:srgbClr val="FFFF66"/>
            </a:solidFill>
            <a:ln w="12700">
              <a:solidFill>
                <a:schemeClr val="tx1"/>
              </a:solidFill>
              <a:miter lim="800000"/>
              <a:headEnd/>
              <a:tailEnd/>
            </a:ln>
            <a:effectLst/>
          </p:spPr>
          <p:txBody>
            <a:bodyPr>
              <a:spAutoFit/>
            </a:bodyPr>
            <a:lstStyle/>
            <a:p>
              <a:pPr algn="ctr" eaLnBrk="0" hangingPunct="0">
                <a:spcBef>
                  <a:spcPct val="50000"/>
                </a:spcBef>
              </a:pPr>
              <a:r>
                <a:rPr lang="fr-FR" sz="2800" b="1">
                  <a:solidFill>
                    <a:srgbClr val="0000CC"/>
                  </a:solidFill>
                </a:rPr>
                <a:t>Քայլ 1. </a:t>
              </a:r>
            </a:p>
          </p:txBody>
        </p:sp>
      </p:grpSp>
      <p:sp>
        <p:nvSpPr>
          <p:cNvPr id="126982" name="AutoShape 35"/>
          <p:cNvSpPr>
            <a:spLocks noChangeArrowheads="1"/>
          </p:cNvSpPr>
          <p:nvPr/>
        </p:nvSpPr>
        <p:spPr bwMode="auto">
          <a:xfrm>
            <a:off x="2916238" y="0"/>
            <a:ext cx="6227762" cy="2852738"/>
          </a:xfrm>
          <a:prstGeom prst="wedgeEllipseCallout">
            <a:avLst>
              <a:gd name="adj1" fmla="val -68889"/>
              <a:gd name="adj2" fmla="val 107264"/>
            </a:avLst>
          </a:prstGeom>
          <a:solidFill>
            <a:schemeClr val="accent1"/>
          </a:solidFill>
          <a:ln w="9525">
            <a:solidFill>
              <a:schemeClr val="tx1"/>
            </a:solidFill>
            <a:miter lim="800000"/>
            <a:headEnd/>
            <a:tailEnd/>
          </a:ln>
          <a:effectLst/>
        </p:spPr>
        <p:txBody>
          <a:bodyPr/>
          <a:lstStyle/>
          <a:p>
            <a:pPr eaLnBrk="0" hangingPunct="0"/>
            <a:r>
              <a:rPr lang="en-US" altLang="ja-JP" sz="2400" b="1">
                <a:latin typeface="Arial Narrow" pitchFamily="34" charset="0"/>
                <a:ea typeface="ＭＳ Ｐゴシック" pitchFamily="34" charset="-128"/>
              </a:rPr>
              <a:t>Այլ կերպ ասած, մենք տեսանք, որ նոր լեզվի հետ բախվելիս մարդը միշտ դիմում էի իրեն արդեն ծանոթ լեզուների օգնությանը:</a:t>
            </a:r>
            <a:endParaRPr lang="fr-FR" altLang="ja-JP" sz="2400" b="1">
              <a:latin typeface="Arial Narrow" pitchFamily="34" charset="0"/>
              <a:ea typeface="ＭＳ Ｐゴシック" pitchFamily="34" charset="-128"/>
            </a:endParaRPr>
          </a:p>
        </p:txBody>
      </p:sp>
      <p:sp>
        <p:nvSpPr>
          <p:cNvPr id="126983"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691DBF02-3D5B-4703-AEA0-173C156EA5AC}" type="slidenum">
              <a:rPr lang="fr-FR" sz="2400" b="1">
                <a:solidFill>
                  <a:schemeClr val="accent2"/>
                </a:solidFill>
              </a:rPr>
              <a:pPr algn="ctr" eaLnBrk="0" hangingPunct="0">
                <a:spcBef>
                  <a:spcPct val="50000"/>
                </a:spcBef>
              </a:pPr>
              <a:t>4</a:t>
            </a:fld>
            <a:endParaRPr lang="fr-FR" sz="2400" b="1">
              <a:solidFill>
                <a:schemeClr val="accent2"/>
              </a:solidFill>
            </a:endParaRPr>
          </a:p>
        </p:txBody>
      </p:sp>
      <p:grpSp>
        <p:nvGrpSpPr>
          <p:cNvPr id="126984" name="Group 8"/>
          <p:cNvGrpSpPr>
            <a:grpSpLocks/>
          </p:cNvGrpSpPr>
          <p:nvPr/>
        </p:nvGrpSpPr>
        <p:grpSpPr bwMode="auto">
          <a:xfrm>
            <a:off x="0" y="0"/>
            <a:ext cx="3492500" cy="3141663"/>
            <a:chOff x="2608" y="1026"/>
            <a:chExt cx="2018" cy="1860"/>
          </a:xfrm>
        </p:grpSpPr>
        <p:sp>
          <p:nvSpPr>
            <p:cNvPr id="126985" name="Rectangle 7"/>
            <p:cNvSpPr>
              <a:spLocks noChangeArrowheads="1"/>
            </p:cNvSpPr>
            <p:nvPr/>
          </p:nvSpPr>
          <p:spPr bwMode="auto">
            <a:xfrm>
              <a:off x="2608" y="1026"/>
              <a:ext cx="2018" cy="1860"/>
            </a:xfrm>
            <a:prstGeom prst="rect">
              <a:avLst/>
            </a:prstGeom>
            <a:gradFill rotWithShape="1">
              <a:gsLst>
                <a:gs pos="0">
                  <a:srgbClr val="E5BCB9"/>
                </a:gs>
                <a:gs pos="100000">
                  <a:schemeClr val="accent1"/>
                </a:gs>
              </a:gsLst>
              <a:lin ang="5400000" scaled="1"/>
            </a:gradFill>
            <a:ln w="9525">
              <a:solidFill>
                <a:schemeClr val="tx1"/>
              </a:solidFill>
              <a:miter lim="800000"/>
              <a:headEnd/>
              <a:tailEnd/>
            </a:ln>
            <a:effectLst/>
          </p:spPr>
          <p:txBody>
            <a:bodyPr wrap="none" anchor="ctr"/>
            <a:lstStyle/>
            <a:p>
              <a:pPr eaLnBrk="0" hangingPunct="0"/>
              <a:endParaRPr lang="de-AT"/>
            </a:p>
          </p:txBody>
        </p:sp>
        <p:sp>
          <p:nvSpPr>
            <p:cNvPr id="126986" name="Text Box 8"/>
            <p:cNvSpPr txBox="1">
              <a:spLocks noChangeArrowheads="1"/>
            </p:cNvSpPr>
            <p:nvPr/>
          </p:nvSpPr>
          <p:spPr bwMode="auto">
            <a:xfrm>
              <a:off x="2880" y="1644"/>
              <a:ext cx="1542" cy="1143"/>
            </a:xfrm>
            <a:prstGeom prst="rect">
              <a:avLst/>
            </a:prstGeom>
            <a:solidFill>
              <a:srgbClr val="006600"/>
            </a:solidFill>
            <a:ln w="12700">
              <a:solidFill>
                <a:schemeClr val="tx1"/>
              </a:solidFill>
              <a:miter lim="800000"/>
              <a:headEnd/>
              <a:tailEnd/>
            </a:ln>
            <a:effectLst/>
          </p:spPr>
          <p:txBody>
            <a:bodyPr>
              <a:spAutoFit/>
            </a:bodyPr>
            <a:lstStyle/>
            <a:p>
              <a:pPr algn="ctr" eaLnBrk="0" hangingPunct="0">
                <a:spcBef>
                  <a:spcPct val="50000"/>
                </a:spcBef>
              </a:pPr>
              <a:r>
                <a:rPr lang="en-US" sz="2400" b="1">
                  <a:solidFill>
                    <a:schemeClr val="bg1"/>
                  </a:solidFill>
                  <a:latin typeface="Arial Narrow" pitchFamily="34" charset="0"/>
                </a:rPr>
                <a:t>Կապ բազմալ-եզու և բազմամ-շակութային իրազեկության/կարողության հետ</a:t>
              </a:r>
              <a:endParaRPr lang="fr-FR" sz="2400" b="1">
                <a:solidFill>
                  <a:schemeClr val="bg1"/>
                </a:solidFill>
                <a:latin typeface="Arial Narrow" pitchFamily="34" charset="0"/>
              </a:endParaRPr>
            </a:p>
          </p:txBody>
        </p:sp>
        <p:sp>
          <p:nvSpPr>
            <p:cNvPr id="126987" name="Text Box 31"/>
            <p:cNvSpPr txBox="1">
              <a:spLocks noChangeArrowheads="1"/>
            </p:cNvSpPr>
            <p:nvPr/>
          </p:nvSpPr>
          <p:spPr bwMode="auto">
            <a:xfrm>
              <a:off x="3039" y="1190"/>
              <a:ext cx="1134" cy="314"/>
            </a:xfrm>
            <a:prstGeom prst="rect">
              <a:avLst/>
            </a:prstGeom>
            <a:solidFill>
              <a:srgbClr val="FFFF66"/>
            </a:solidFill>
            <a:ln w="12700">
              <a:solidFill>
                <a:schemeClr val="tx1"/>
              </a:solidFill>
              <a:miter lim="800000"/>
              <a:headEnd/>
              <a:tailEnd/>
            </a:ln>
            <a:effectLst/>
          </p:spPr>
          <p:txBody>
            <a:bodyPr>
              <a:spAutoFit/>
            </a:bodyPr>
            <a:lstStyle/>
            <a:p>
              <a:pPr algn="ctr" eaLnBrk="0" hangingPunct="0">
                <a:spcBef>
                  <a:spcPct val="50000"/>
                </a:spcBef>
              </a:pPr>
              <a:r>
                <a:rPr lang="fr-FR" sz="2800" b="1">
                  <a:solidFill>
                    <a:srgbClr val="0000CC"/>
                  </a:solidFill>
                </a:rPr>
                <a:t>Քայլ 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6982"/>
                                        </p:tgtEl>
                                        <p:attrNameLst>
                                          <p:attrName>style.visibility</p:attrName>
                                        </p:attrNameLst>
                                      </p:cBhvr>
                                      <p:to>
                                        <p:strVal val="visible"/>
                                      </p:to>
                                    </p:set>
                                    <p:animEffect transition="in" filter="wipe(down)">
                                      <p:cBhvr>
                                        <p:cTn id="7" dur="1000"/>
                                        <p:tgtEl>
                                          <p:spTgt spid="1269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8" fill="hold" nodeType="clickEffect">
                                  <p:stCondLst>
                                    <p:cond delay="0"/>
                                  </p:stCondLst>
                                  <p:childTnLst>
                                    <p:anim calcmode="lin" valueType="num">
                                      <p:cBhvr additive="base">
                                        <p:cTn id="11" dur="2000"/>
                                        <p:tgtEl>
                                          <p:spTgt spid="126978"/>
                                        </p:tgtEl>
                                        <p:attrNameLst>
                                          <p:attrName>ppt_x</p:attrName>
                                        </p:attrNameLst>
                                      </p:cBhvr>
                                      <p:tavLst>
                                        <p:tav tm="0">
                                          <p:val>
                                            <p:strVal val="ppt_x"/>
                                          </p:val>
                                        </p:tav>
                                        <p:tav tm="100000">
                                          <p:val>
                                            <p:strVal val="0-ppt_w/2"/>
                                          </p:val>
                                        </p:tav>
                                      </p:tavLst>
                                    </p:anim>
                                    <p:anim calcmode="lin" valueType="num">
                                      <p:cBhvr additive="base">
                                        <p:cTn id="12" dur="2000"/>
                                        <p:tgtEl>
                                          <p:spTgt spid="126978"/>
                                        </p:tgtEl>
                                        <p:attrNameLst>
                                          <p:attrName>ppt_y</p:attrName>
                                        </p:attrNameLst>
                                      </p:cBhvr>
                                      <p:tavLst>
                                        <p:tav tm="0">
                                          <p:val>
                                            <p:strVal val="ppt_y"/>
                                          </p:val>
                                        </p:tav>
                                        <p:tav tm="100000">
                                          <p:val>
                                            <p:strVal val="ppt_y"/>
                                          </p:val>
                                        </p:tav>
                                      </p:tavLst>
                                    </p:anim>
                                    <p:set>
                                      <p:cBhvr>
                                        <p:cTn id="13" dur="1" fill="hold">
                                          <p:stCondLst>
                                            <p:cond delay="1999"/>
                                          </p:stCondLst>
                                        </p:cTn>
                                        <p:tgtEl>
                                          <p:spTgt spid="126978"/>
                                        </p:tgtEl>
                                        <p:attrNameLst>
                                          <p:attrName>style.visibility</p:attrName>
                                        </p:attrNameLst>
                                      </p:cBhvr>
                                      <p:to>
                                        <p:strVal val="hidden"/>
                                      </p:to>
                                    </p:set>
                                  </p:childTnLst>
                                </p:cTn>
                              </p:par>
                            </p:childTnLst>
                          </p:cTn>
                        </p:par>
                        <p:par>
                          <p:cTn id="14" fill="hold">
                            <p:stCondLst>
                              <p:cond delay="2000"/>
                            </p:stCondLst>
                            <p:childTnLst>
                              <p:par>
                                <p:cTn id="15" presetID="2" presetClass="entr" presetSubtype="1" fill="hold" nodeType="afterEffect">
                                  <p:stCondLst>
                                    <p:cond delay="500"/>
                                  </p:stCondLst>
                                  <p:childTnLst>
                                    <p:set>
                                      <p:cBhvr>
                                        <p:cTn id="16" dur="1" fill="hold">
                                          <p:stCondLst>
                                            <p:cond delay="0"/>
                                          </p:stCondLst>
                                        </p:cTn>
                                        <p:tgtEl>
                                          <p:spTgt spid="126984"/>
                                        </p:tgtEl>
                                        <p:attrNameLst>
                                          <p:attrName>style.visibility</p:attrName>
                                        </p:attrNameLst>
                                      </p:cBhvr>
                                      <p:to>
                                        <p:strVal val="visible"/>
                                      </p:to>
                                    </p:set>
                                    <p:anim calcmode="lin" valueType="num">
                                      <p:cBhvr additive="base">
                                        <p:cTn id="17" dur="1000" fill="hold"/>
                                        <p:tgtEl>
                                          <p:spTgt spid="126984"/>
                                        </p:tgtEl>
                                        <p:attrNameLst>
                                          <p:attrName>ppt_x</p:attrName>
                                        </p:attrNameLst>
                                      </p:cBhvr>
                                      <p:tavLst>
                                        <p:tav tm="0">
                                          <p:val>
                                            <p:strVal val="#ppt_x"/>
                                          </p:val>
                                        </p:tav>
                                        <p:tav tm="100000">
                                          <p:val>
                                            <p:strVal val="#ppt_x"/>
                                          </p:val>
                                        </p:tav>
                                      </p:tavLst>
                                    </p:anim>
                                    <p:anim calcmode="lin" valueType="num">
                                      <p:cBhvr additive="base">
                                        <p:cTn id="18" dur="1000" fill="hold"/>
                                        <p:tgtEl>
                                          <p:spTgt spid="1269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7" name="AutoShape 15"/>
          <p:cNvSpPr>
            <a:spLocks noChangeArrowheads="1"/>
          </p:cNvSpPr>
          <p:nvPr/>
        </p:nvSpPr>
        <p:spPr bwMode="auto">
          <a:xfrm>
            <a:off x="1116013" y="0"/>
            <a:ext cx="8027987" cy="5445125"/>
          </a:xfrm>
          <a:prstGeom prst="wedgeRoundRectCallout">
            <a:avLst>
              <a:gd name="adj1" fmla="val -56444"/>
              <a:gd name="adj2" fmla="val 50556"/>
              <a:gd name="adj3" fmla="val 16667"/>
            </a:avLst>
          </a:prstGeom>
          <a:solidFill>
            <a:srgbClr val="FFFFCC"/>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graphicFrame>
        <p:nvGraphicFramePr>
          <p:cNvPr id="276621" name="Group 141"/>
          <p:cNvGraphicFramePr>
            <a:graphicFrameLocks noGrp="1"/>
          </p:cNvGraphicFramePr>
          <p:nvPr/>
        </p:nvGraphicFramePr>
        <p:xfrm>
          <a:off x="1403350" y="3644900"/>
          <a:ext cx="7488238" cy="72072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l-PL" sz="2000" b="1" i="0" u="none" strike="noStrike" cap="none" normalizeH="0" baseline="0" smtClean="0">
                          <a:ln>
                            <a:noFill/>
                          </a:ln>
                          <a:solidFill>
                            <a:schemeClr val="tx1"/>
                          </a:solidFill>
                          <a:effectLst/>
                          <a:latin typeface="Arial" charset="0"/>
                        </a:rPr>
                        <a:t>Հետաքրքրասիրություն բազմալեզու/բազմամշակութային միջավայրի հանդեպ:</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graphicFrame>
        <p:nvGraphicFramePr>
          <p:cNvPr id="276680" name="Group 200"/>
          <p:cNvGraphicFramePr>
            <a:graphicFrameLocks noGrp="1"/>
          </p:cNvGraphicFramePr>
          <p:nvPr/>
        </p:nvGraphicFramePr>
        <p:xfrm>
          <a:off x="1403350" y="2997200"/>
          <a:ext cx="7488238" cy="663575"/>
        </p:xfrm>
        <a:graphic>
          <a:graphicData uri="http://schemas.openxmlformats.org/drawingml/2006/table">
            <a:tbl>
              <a:tblPr/>
              <a:tblGrid>
                <a:gridCol w="863600"/>
                <a:gridCol w="6624638"/>
              </a:tblGrid>
              <a:tr h="66357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Գիտի, որ կարելի է ունենալ բազմակի/բարդ ինքնություն: </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276691" name="Group 211"/>
          <p:cNvGraphicFramePr>
            <a:graphicFrameLocks noGrp="1"/>
          </p:cNvGraphicFramePr>
          <p:nvPr/>
        </p:nvGraphicFramePr>
        <p:xfrm>
          <a:off x="1403350" y="401638"/>
          <a:ext cx="7488238" cy="822325"/>
        </p:xfrm>
        <a:graphic>
          <a:graphicData uri="http://schemas.openxmlformats.org/drawingml/2006/table">
            <a:tbl>
              <a:tblPr/>
              <a:tblGrid>
                <a:gridCol w="863600"/>
                <a:gridCol w="6624638"/>
              </a:tblGrid>
              <a:tr h="57467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Ուսումնառողը գիտի, որ յուրաքանչյուր լեզու ունի իրականության ընկալման և կազմավորման իր ուրույն, առանձնահատուկ ձևը: </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276733" name="Group 253"/>
          <p:cNvGraphicFramePr>
            <a:graphicFrameLocks noGrp="1"/>
          </p:cNvGraphicFramePr>
          <p:nvPr/>
        </p:nvGraphicFramePr>
        <p:xfrm>
          <a:off x="1403350" y="4365625"/>
          <a:ext cx="7488238" cy="639763"/>
        </p:xfrm>
        <a:graphic>
          <a:graphicData uri="http://schemas.openxmlformats.org/drawingml/2006/table">
            <a:tbl>
              <a:tblPr/>
              <a:tblGrid>
                <a:gridCol w="863600"/>
                <a:gridCol w="6624638"/>
              </a:tblGrid>
              <a:tr h="503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
                      </a:r>
                      <a:br>
                        <a:rPr kumimoji="0" lang="fr-FR" sz="1800" b="1" i="0" u="none" strike="noStrike" cap="none" normalizeH="0" baseline="0" smtClean="0">
                          <a:ln>
                            <a:noFill/>
                          </a:ln>
                          <a:solidFill>
                            <a:schemeClr val="tx1"/>
                          </a:solidFill>
                          <a:effectLst/>
                          <a:latin typeface="Arial" charset="0"/>
                        </a:rPr>
                      </a:br>
                      <a:endParaRPr kumimoji="0" lang="fr-FR" sz="18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Կարող է համեմատել տարբեր մշակութային փորձեր:</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pic>
        <p:nvPicPr>
          <p:cNvPr id="88098" name="Picture 117"/>
          <p:cNvPicPr>
            <a:picLocks noChangeAspect="1" noChangeArrowheads="1"/>
          </p:cNvPicPr>
          <p:nvPr/>
        </p:nvPicPr>
        <p:blipFill>
          <a:blip r:embed="rId3"/>
          <a:srcRect/>
          <a:stretch>
            <a:fillRect/>
          </a:stretch>
        </p:blipFill>
        <p:spPr bwMode="auto">
          <a:xfrm>
            <a:off x="0" y="5373688"/>
            <a:ext cx="1258888" cy="1203325"/>
          </a:xfrm>
          <a:prstGeom prst="rect">
            <a:avLst/>
          </a:prstGeom>
          <a:noFill/>
          <a:ln w="9525">
            <a:noFill/>
            <a:round/>
            <a:headEnd/>
            <a:tailEnd/>
          </a:ln>
        </p:spPr>
      </p:pic>
      <p:sp>
        <p:nvSpPr>
          <p:cNvPr id="88099"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B946DD4D-5808-46DA-87C4-8BE8A6DD637D}" type="slidenum">
              <a:rPr lang="fr-FR" sz="2400" b="1">
                <a:solidFill>
                  <a:schemeClr val="accent2"/>
                </a:solidFill>
              </a:rPr>
              <a:pPr algn="ctr" eaLnBrk="0" hangingPunct="0">
                <a:spcBef>
                  <a:spcPct val="50000"/>
                </a:spcBef>
              </a:pPr>
              <a:t>40</a:t>
            </a:fld>
            <a:endParaRPr lang="fr-FR" sz="2400" b="1">
              <a:solidFill>
                <a:schemeClr val="accent2"/>
              </a:solidFill>
            </a:endParaRPr>
          </a:p>
        </p:txBody>
      </p:sp>
      <p:graphicFrame>
        <p:nvGraphicFramePr>
          <p:cNvPr id="276692" name="Group 212"/>
          <p:cNvGraphicFramePr>
            <a:graphicFrameLocks noGrp="1"/>
          </p:cNvGraphicFramePr>
          <p:nvPr/>
        </p:nvGraphicFramePr>
        <p:xfrm>
          <a:off x="1403350" y="1989138"/>
          <a:ext cx="7488238" cy="100647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charset="0"/>
                        </a:rPr>
                        <a:t>Կարող</a:t>
                      </a:r>
                      <a:r>
                        <a:rPr kumimoji="0" lang="en-US" sz="2000" b="1" i="0" u="none" strike="noStrike" cap="none" normalizeH="0" baseline="0" dirty="0" smtClean="0">
                          <a:ln>
                            <a:noFill/>
                          </a:ln>
                          <a:solidFill>
                            <a:schemeClr val="tx1"/>
                          </a:solidFill>
                          <a:effectLst/>
                          <a:latin typeface="Arial" charset="0"/>
                        </a:rPr>
                        <a:t> է </a:t>
                      </a:r>
                      <a:r>
                        <a:rPr kumimoji="0" lang="en-US" sz="2000" b="1" i="0" u="none" strike="noStrike" cap="none" normalizeH="0" baseline="0" dirty="0" err="1" smtClean="0">
                          <a:ln>
                            <a:noFill/>
                          </a:ln>
                          <a:solidFill>
                            <a:schemeClr val="tx1"/>
                          </a:solidFill>
                          <a:effectLst/>
                          <a:latin typeface="Arial" charset="0"/>
                        </a:rPr>
                        <a:t>օգտագործել</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գիտելիք</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հմտություններ</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որոնց</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արդեն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մի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լեզվով</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վարժ</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տիրապետում</a:t>
                      </a:r>
                      <a:r>
                        <a:rPr kumimoji="0" lang="en-US" sz="2000" b="1" i="0" u="none" strike="noStrike" cap="none" normalizeH="0" baseline="0" dirty="0" smtClean="0">
                          <a:ln>
                            <a:noFill/>
                          </a:ln>
                          <a:solidFill>
                            <a:schemeClr val="tx1"/>
                          </a:solidFill>
                          <a:effectLst/>
                          <a:latin typeface="Arial" charset="0"/>
                        </a:rPr>
                        <a:t> է </a:t>
                      </a:r>
                      <a:r>
                        <a:rPr kumimoji="0" lang="en-US" sz="2000" b="1" i="0" u="none" strike="noStrike" cap="none" normalizeH="0" baseline="0" dirty="0" err="1" smtClean="0">
                          <a:ln>
                            <a:noFill/>
                          </a:ln>
                          <a:solidFill>
                            <a:schemeClr val="tx1"/>
                          </a:solidFill>
                          <a:effectLst/>
                          <a:latin typeface="Arial" charset="0"/>
                        </a:rPr>
                        <a:t>մեկ</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այլ</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ընկալման</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արտահայտման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համար</a:t>
                      </a:r>
                      <a:r>
                        <a:rPr kumimoji="0" lang="hy-AM" sz="2000" b="1" i="0" u="none" strike="noStrike" cap="none" normalizeH="0" baseline="0" dirty="0" smtClean="0">
                          <a:ln>
                            <a:noFill/>
                          </a:ln>
                          <a:solidFill>
                            <a:schemeClr val="tx1"/>
                          </a:solidFill>
                          <a:effectLst/>
                          <a:latin typeface="Arial" charset="0"/>
                        </a:rPr>
                        <a:t>:</a:t>
                      </a:r>
                      <a:endParaRPr kumimoji="0" lang="fr-FR"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graphicFrame>
        <p:nvGraphicFramePr>
          <p:cNvPr id="276732" name="Group 252"/>
          <p:cNvGraphicFramePr>
            <a:graphicFrameLocks noGrp="1"/>
          </p:cNvGraphicFramePr>
          <p:nvPr/>
        </p:nvGraphicFramePr>
        <p:xfrm>
          <a:off x="1403350" y="1196975"/>
          <a:ext cx="7488238" cy="82232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charset="0"/>
                        </a:rPr>
                        <a:t>Դրական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վերաբերմունք</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լեզվական</a:t>
                      </a:r>
                      <a:r>
                        <a:rPr kumimoji="0" lang="en-US" sz="2000" b="1" i="0" u="none" strike="noStrike" cap="none" normalizeH="0" baseline="0" dirty="0" smtClean="0">
                          <a:ln>
                            <a:noFill/>
                          </a:ln>
                          <a:solidFill>
                            <a:schemeClr val="tx1"/>
                          </a:solidFill>
                          <a:effectLst/>
                          <a:latin typeface="Arial" charset="0"/>
                        </a:rPr>
                        <a:t>/</a:t>
                      </a:r>
                      <a:r>
                        <a:rPr kumimoji="0" lang="en-US" sz="2000" b="1" i="0" u="none" strike="noStrike" cap="none" normalizeH="0" baseline="0" dirty="0" err="1" smtClean="0">
                          <a:ln>
                            <a:noFill/>
                          </a:ln>
                          <a:solidFill>
                            <a:schemeClr val="tx1"/>
                          </a:solidFill>
                          <a:effectLst/>
                          <a:latin typeface="Arial" charset="0"/>
                        </a:rPr>
                        <a:t>մշակութային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բազմազանության</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այն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ամենի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ու</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ամենքի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հանդեպ</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ինչը</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տարբերվում</a:t>
                      </a:r>
                      <a:r>
                        <a:rPr kumimoji="0" lang="en-US" sz="2000" b="1" i="0" u="none" strike="noStrike" cap="none" normalizeH="0" baseline="0" dirty="0" smtClean="0">
                          <a:ln>
                            <a:noFill/>
                          </a:ln>
                          <a:solidFill>
                            <a:schemeClr val="tx1"/>
                          </a:solidFill>
                          <a:effectLst/>
                          <a:latin typeface="Arial" charset="0"/>
                        </a:rPr>
                        <a:t> է</a:t>
                      </a:r>
                      <a:r>
                        <a:rPr kumimoji="0" lang="hy-AM" sz="2000" b="1" i="0" u="none" strike="noStrike" cap="none" normalizeH="0" baseline="0" dirty="0" smtClean="0">
                          <a:ln>
                            <a:noFill/>
                          </a:ln>
                          <a:solidFill>
                            <a:schemeClr val="tx1"/>
                          </a:solidFill>
                          <a:effectLst/>
                          <a:latin typeface="Arial" charset="0"/>
                        </a:rPr>
                        <a:t>:</a:t>
                      </a:r>
                      <a:endParaRPr kumimoji="0" lang="fr-FR"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6487"/>
                                        </p:tgtEl>
                                        <p:attrNameLst>
                                          <p:attrName>style.visibility</p:attrName>
                                        </p:attrNameLst>
                                      </p:cBhvr>
                                      <p:to>
                                        <p:strVal val="visible"/>
                                      </p:to>
                                    </p:set>
                                    <p:animEffect transition="in" filter="wipe(left)">
                                      <p:cBhvr>
                                        <p:cTn id="7" dur="500"/>
                                        <p:tgtEl>
                                          <p:spTgt spid="276487"/>
                                        </p:tgtEl>
                                      </p:cBhvr>
                                    </p:animEffect>
                                  </p:childTnLst>
                                </p:cTn>
                              </p:par>
                            </p:childTnLst>
                          </p:cTn>
                        </p:par>
                        <p:par>
                          <p:cTn id="8" fill="hold">
                            <p:stCondLst>
                              <p:cond delay="500"/>
                            </p:stCondLst>
                            <p:childTnLst>
                              <p:par>
                                <p:cTn id="9" presetID="7" presetClass="entr" presetSubtype="1" fill="hold" nodeType="afterEffect">
                                  <p:stCondLst>
                                    <p:cond delay="500"/>
                                  </p:stCondLst>
                                  <p:childTnLst>
                                    <p:set>
                                      <p:cBhvr>
                                        <p:cTn id="10" dur="1" fill="hold">
                                          <p:stCondLst>
                                            <p:cond delay="0"/>
                                          </p:stCondLst>
                                        </p:cTn>
                                        <p:tgtEl>
                                          <p:spTgt spid="276691"/>
                                        </p:tgtEl>
                                        <p:attrNameLst>
                                          <p:attrName>style.visibility</p:attrName>
                                        </p:attrNameLst>
                                      </p:cBhvr>
                                      <p:to>
                                        <p:strVal val="visible"/>
                                      </p:to>
                                    </p:set>
                                    <p:anim calcmode="lin" valueType="num">
                                      <p:cBhvr additive="base">
                                        <p:cTn id="11" dur="1000" fill="hold"/>
                                        <p:tgtEl>
                                          <p:spTgt spid="276691"/>
                                        </p:tgtEl>
                                        <p:attrNameLst>
                                          <p:attrName>ppt_x</p:attrName>
                                        </p:attrNameLst>
                                      </p:cBhvr>
                                      <p:tavLst>
                                        <p:tav tm="0">
                                          <p:val>
                                            <p:strVal val="#ppt_x"/>
                                          </p:val>
                                        </p:tav>
                                        <p:tav tm="100000">
                                          <p:val>
                                            <p:strVal val="#ppt_x"/>
                                          </p:val>
                                        </p:tav>
                                      </p:tavLst>
                                    </p:anim>
                                    <p:anim calcmode="lin" valueType="num">
                                      <p:cBhvr additive="base">
                                        <p:cTn id="12" dur="1000" fill="hold"/>
                                        <p:tgtEl>
                                          <p:spTgt spid="27669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nodeType="clickEffect">
                                  <p:stCondLst>
                                    <p:cond delay="0"/>
                                  </p:stCondLst>
                                  <p:childTnLst>
                                    <p:set>
                                      <p:cBhvr>
                                        <p:cTn id="16" dur="1" fill="hold">
                                          <p:stCondLst>
                                            <p:cond delay="0"/>
                                          </p:stCondLst>
                                        </p:cTn>
                                        <p:tgtEl>
                                          <p:spTgt spid="276732"/>
                                        </p:tgtEl>
                                        <p:attrNameLst>
                                          <p:attrName>style.visibility</p:attrName>
                                        </p:attrNameLst>
                                      </p:cBhvr>
                                      <p:to>
                                        <p:strVal val="visible"/>
                                      </p:to>
                                    </p:set>
                                    <p:anim calcmode="lin" valueType="num">
                                      <p:cBhvr additive="base">
                                        <p:cTn id="17" dur="1000" fill="hold"/>
                                        <p:tgtEl>
                                          <p:spTgt spid="276732"/>
                                        </p:tgtEl>
                                        <p:attrNameLst>
                                          <p:attrName>ppt_x</p:attrName>
                                        </p:attrNameLst>
                                      </p:cBhvr>
                                      <p:tavLst>
                                        <p:tav tm="0">
                                          <p:val>
                                            <p:strVal val="0-#ppt_w/2"/>
                                          </p:val>
                                        </p:tav>
                                        <p:tav tm="100000">
                                          <p:val>
                                            <p:strVal val="#ppt_x"/>
                                          </p:val>
                                        </p:tav>
                                      </p:tavLst>
                                    </p:anim>
                                    <p:anim calcmode="lin" valueType="num">
                                      <p:cBhvr additive="base">
                                        <p:cTn id="18" dur="1000" fill="hold"/>
                                        <p:tgtEl>
                                          <p:spTgt spid="2767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2" fill="hold" nodeType="clickEffect">
                                  <p:stCondLst>
                                    <p:cond delay="0"/>
                                  </p:stCondLst>
                                  <p:childTnLst>
                                    <p:set>
                                      <p:cBhvr>
                                        <p:cTn id="22" dur="1" fill="hold">
                                          <p:stCondLst>
                                            <p:cond delay="0"/>
                                          </p:stCondLst>
                                        </p:cTn>
                                        <p:tgtEl>
                                          <p:spTgt spid="276692"/>
                                        </p:tgtEl>
                                        <p:attrNameLst>
                                          <p:attrName>style.visibility</p:attrName>
                                        </p:attrNameLst>
                                      </p:cBhvr>
                                      <p:to>
                                        <p:strVal val="visible"/>
                                      </p:to>
                                    </p:set>
                                    <p:anim calcmode="lin" valueType="num">
                                      <p:cBhvr additive="base">
                                        <p:cTn id="23" dur="1000" fill="hold"/>
                                        <p:tgtEl>
                                          <p:spTgt spid="276692"/>
                                        </p:tgtEl>
                                        <p:attrNameLst>
                                          <p:attrName>ppt_x</p:attrName>
                                        </p:attrNameLst>
                                      </p:cBhvr>
                                      <p:tavLst>
                                        <p:tav tm="0">
                                          <p:val>
                                            <p:strVal val="1+#ppt_w/2"/>
                                          </p:val>
                                        </p:tav>
                                        <p:tav tm="100000">
                                          <p:val>
                                            <p:strVal val="#ppt_x"/>
                                          </p:val>
                                        </p:tav>
                                      </p:tavLst>
                                    </p:anim>
                                    <p:anim calcmode="lin" valueType="num">
                                      <p:cBhvr additive="base">
                                        <p:cTn id="24" dur="1000" fill="hold"/>
                                        <p:tgtEl>
                                          <p:spTgt spid="27669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8" fill="hold" nodeType="clickEffect">
                                  <p:stCondLst>
                                    <p:cond delay="0"/>
                                  </p:stCondLst>
                                  <p:childTnLst>
                                    <p:set>
                                      <p:cBhvr>
                                        <p:cTn id="28" dur="1" fill="hold">
                                          <p:stCondLst>
                                            <p:cond delay="0"/>
                                          </p:stCondLst>
                                        </p:cTn>
                                        <p:tgtEl>
                                          <p:spTgt spid="276680"/>
                                        </p:tgtEl>
                                        <p:attrNameLst>
                                          <p:attrName>style.visibility</p:attrName>
                                        </p:attrNameLst>
                                      </p:cBhvr>
                                      <p:to>
                                        <p:strVal val="visible"/>
                                      </p:to>
                                    </p:set>
                                    <p:anim calcmode="lin" valueType="num">
                                      <p:cBhvr additive="base">
                                        <p:cTn id="29" dur="1000" fill="hold"/>
                                        <p:tgtEl>
                                          <p:spTgt spid="276680"/>
                                        </p:tgtEl>
                                        <p:attrNameLst>
                                          <p:attrName>ppt_x</p:attrName>
                                        </p:attrNameLst>
                                      </p:cBhvr>
                                      <p:tavLst>
                                        <p:tav tm="0">
                                          <p:val>
                                            <p:strVal val="0-#ppt_w/2"/>
                                          </p:val>
                                        </p:tav>
                                        <p:tav tm="100000">
                                          <p:val>
                                            <p:strVal val="#ppt_x"/>
                                          </p:val>
                                        </p:tav>
                                      </p:tavLst>
                                    </p:anim>
                                    <p:anim calcmode="lin" valueType="num">
                                      <p:cBhvr additive="base">
                                        <p:cTn id="30" dur="1000" fill="hold"/>
                                        <p:tgtEl>
                                          <p:spTgt spid="27668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2" fill="hold" nodeType="clickEffect">
                                  <p:stCondLst>
                                    <p:cond delay="0"/>
                                  </p:stCondLst>
                                  <p:childTnLst>
                                    <p:set>
                                      <p:cBhvr>
                                        <p:cTn id="34" dur="1" fill="hold">
                                          <p:stCondLst>
                                            <p:cond delay="0"/>
                                          </p:stCondLst>
                                        </p:cTn>
                                        <p:tgtEl>
                                          <p:spTgt spid="276621"/>
                                        </p:tgtEl>
                                        <p:attrNameLst>
                                          <p:attrName>style.visibility</p:attrName>
                                        </p:attrNameLst>
                                      </p:cBhvr>
                                      <p:to>
                                        <p:strVal val="visible"/>
                                      </p:to>
                                    </p:set>
                                    <p:anim calcmode="lin" valueType="num">
                                      <p:cBhvr additive="base">
                                        <p:cTn id="35" dur="1000" fill="hold"/>
                                        <p:tgtEl>
                                          <p:spTgt spid="276621"/>
                                        </p:tgtEl>
                                        <p:attrNameLst>
                                          <p:attrName>ppt_x</p:attrName>
                                        </p:attrNameLst>
                                      </p:cBhvr>
                                      <p:tavLst>
                                        <p:tav tm="0">
                                          <p:val>
                                            <p:strVal val="1+#ppt_w/2"/>
                                          </p:val>
                                        </p:tav>
                                        <p:tav tm="100000">
                                          <p:val>
                                            <p:strVal val="#ppt_x"/>
                                          </p:val>
                                        </p:tav>
                                      </p:tavLst>
                                    </p:anim>
                                    <p:anim calcmode="lin" valueType="num">
                                      <p:cBhvr additive="base">
                                        <p:cTn id="36" dur="1000" fill="hold"/>
                                        <p:tgtEl>
                                          <p:spTgt spid="2766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p:cTn id="40" dur="1" fill="hold">
                                          <p:stCondLst>
                                            <p:cond delay="0"/>
                                          </p:stCondLst>
                                        </p:cTn>
                                        <p:tgtEl>
                                          <p:spTgt spid="276733"/>
                                        </p:tgtEl>
                                        <p:attrNameLst>
                                          <p:attrName>style.visibility</p:attrName>
                                        </p:attrNameLst>
                                      </p:cBhvr>
                                      <p:to>
                                        <p:strVal val="visible"/>
                                      </p:to>
                                    </p:set>
                                    <p:anim calcmode="lin" valueType="num">
                                      <p:cBhvr additive="base">
                                        <p:cTn id="41" dur="1000" fill="hold"/>
                                        <p:tgtEl>
                                          <p:spTgt spid="276733"/>
                                        </p:tgtEl>
                                        <p:attrNameLst>
                                          <p:attrName>ppt_x</p:attrName>
                                        </p:attrNameLst>
                                      </p:cBhvr>
                                      <p:tavLst>
                                        <p:tav tm="0">
                                          <p:val>
                                            <p:strVal val="#ppt_x"/>
                                          </p:val>
                                        </p:tav>
                                        <p:tav tm="100000">
                                          <p:val>
                                            <p:strVal val="#ppt_x"/>
                                          </p:val>
                                        </p:tav>
                                      </p:tavLst>
                                    </p:anim>
                                    <p:anim calcmode="lin" valueType="num">
                                      <p:cBhvr additive="base">
                                        <p:cTn id="42" dur="1000" fill="hold"/>
                                        <p:tgtEl>
                                          <p:spTgt spid="276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5"/>
          <p:cNvSpPr>
            <a:spLocks noChangeArrowheads="1"/>
          </p:cNvSpPr>
          <p:nvPr/>
        </p:nvSpPr>
        <p:spPr bwMode="auto">
          <a:xfrm>
            <a:off x="1116013" y="0"/>
            <a:ext cx="8027987" cy="5445125"/>
          </a:xfrm>
          <a:prstGeom prst="wedgeRoundRectCallout">
            <a:avLst>
              <a:gd name="adj1" fmla="val -56444"/>
              <a:gd name="adj2" fmla="val 50556"/>
              <a:gd name="adj3" fmla="val 16667"/>
            </a:avLst>
          </a:prstGeom>
          <a:solidFill>
            <a:srgbClr val="FFFFCC"/>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graphicFrame>
        <p:nvGraphicFramePr>
          <p:cNvPr id="545795" name="Group 3"/>
          <p:cNvGraphicFramePr>
            <a:graphicFrameLocks noGrp="1"/>
          </p:cNvGraphicFramePr>
          <p:nvPr/>
        </p:nvGraphicFramePr>
        <p:xfrm>
          <a:off x="1403350" y="3644900"/>
          <a:ext cx="7488238" cy="72072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A 3.1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l-PL" sz="2000" b="1" i="0" u="none" strike="noStrike" cap="none" normalizeH="0" baseline="0" smtClean="0">
                          <a:ln>
                            <a:noFill/>
                          </a:ln>
                          <a:solidFill>
                            <a:schemeClr val="tx1"/>
                          </a:solidFill>
                          <a:effectLst/>
                          <a:latin typeface="Arial" charset="0"/>
                        </a:rPr>
                        <a:t>Հետաքրքրասիրություն բազմալեզու/բազմամշակութային միջավայրի հանդեպ:</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graphicFrame>
        <p:nvGraphicFramePr>
          <p:cNvPr id="545803" name="Group 11"/>
          <p:cNvGraphicFramePr>
            <a:graphicFrameLocks noGrp="1"/>
          </p:cNvGraphicFramePr>
          <p:nvPr/>
        </p:nvGraphicFramePr>
        <p:xfrm>
          <a:off x="1403350" y="2997200"/>
          <a:ext cx="7488238" cy="663575"/>
        </p:xfrm>
        <a:graphic>
          <a:graphicData uri="http://schemas.openxmlformats.org/drawingml/2006/table">
            <a:tbl>
              <a:tblPr/>
              <a:tblGrid>
                <a:gridCol w="863600"/>
                <a:gridCol w="6624638"/>
              </a:tblGrid>
              <a:tr h="66357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K 14.3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Գիտի, որ կարելի է ունենալ բազմակի/բարդ ինքնություն: </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545811" name="Group 19"/>
          <p:cNvGraphicFramePr>
            <a:graphicFrameLocks noGrp="1"/>
          </p:cNvGraphicFramePr>
          <p:nvPr/>
        </p:nvGraphicFramePr>
        <p:xfrm>
          <a:off x="1403350" y="401638"/>
          <a:ext cx="7488238" cy="822325"/>
        </p:xfrm>
        <a:graphic>
          <a:graphicData uri="http://schemas.openxmlformats.org/drawingml/2006/table">
            <a:tbl>
              <a:tblPr/>
              <a:tblGrid>
                <a:gridCol w="863600"/>
                <a:gridCol w="6624638"/>
              </a:tblGrid>
              <a:tr h="57467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K 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Ուսումնառողը գիտի, որ յուրաքանչյուր լեզու ունի իրականության ընկալման և կազմավորման իր ուրույն, առանձնահատուկ ձևը: </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545847" name="Group 55"/>
          <p:cNvGraphicFramePr>
            <a:graphicFrameLocks noGrp="1"/>
          </p:cNvGraphicFramePr>
          <p:nvPr/>
        </p:nvGraphicFramePr>
        <p:xfrm>
          <a:off x="1403350" y="4365625"/>
          <a:ext cx="7488238" cy="639763"/>
        </p:xfrm>
        <a:graphic>
          <a:graphicData uri="http://schemas.openxmlformats.org/drawingml/2006/table">
            <a:tbl>
              <a:tblPr/>
              <a:tblGrid>
                <a:gridCol w="863600"/>
                <a:gridCol w="6624638"/>
              </a:tblGrid>
              <a:tr h="503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S 3.</a:t>
                      </a:r>
                      <a:br>
                        <a:rPr kumimoji="0" lang="fr-FR" sz="1800" b="1" i="0" u="none" strike="noStrike" cap="none" normalizeH="0" baseline="0" smtClean="0">
                          <a:ln>
                            <a:noFill/>
                          </a:ln>
                          <a:solidFill>
                            <a:schemeClr val="tx1"/>
                          </a:solidFill>
                          <a:effectLst/>
                          <a:latin typeface="Arial" charset="0"/>
                        </a:rPr>
                      </a:br>
                      <a:r>
                        <a:rPr kumimoji="0" lang="fr-FR" sz="1800" b="1" i="0" u="none" strike="noStrike" cap="none" normalizeH="0" baseline="0" smtClean="0">
                          <a:ln>
                            <a:noFill/>
                          </a:ln>
                          <a:solidFill>
                            <a:schemeClr val="tx1"/>
                          </a:solidFill>
                          <a:effectLst/>
                          <a:latin typeface="Arial" charset="0"/>
                        </a:rPr>
                        <a:t>10.4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Կարող է համեմատել տարբեր մշակութային փորձեր:</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pic>
        <p:nvPicPr>
          <p:cNvPr id="90146" name="Picture 35"/>
          <p:cNvPicPr>
            <a:picLocks noChangeAspect="1" noChangeArrowheads="1"/>
          </p:cNvPicPr>
          <p:nvPr/>
        </p:nvPicPr>
        <p:blipFill>
          <a:blip r:embed="rId3"/>
          <a:srcRect/>
          <a:stretch>
            <a:fillRect/>
          </a:stretch>
        </p:blipFill>
        <p:spPr bwMode="auto">
          <a:xfrm>
            <a:off x="0" y="5373688"/>
            <a:ext cx="1258888" cy="1203325"/>
          </a:xfrm>
          <a:prstGeom prst="rect">
            <a:avLst/>
          </a:prstGeom>
          <a:noFill/>
          <a:ln w="9525">
            <a:noFill/>
            <a:round/>
            <a:headEnd/>
            <a:tailEnd/>
          </a:ln>
        </p:spPr>
      </p:pic>
      <p:sp>
        <p:nvSpPr>
          <p:cNvPr id="90147"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327F3F4-F264-474F-B0A8-9E9D93669CE9}" type="slidenum">
              <a:rPr lang="fr-FR" sz="2400" b="1">
                <a:solidFill>
                  <a:schemeClr val="accent2"/>
                </a:solidFill>
              </a:rPr>
              <a:pPr algn="ctr" eaLnBrk="0" hangingPunct="0">
                <a:spcBef>
                  <a:spcPct val="50000"/>
                </a:spcBef>
              </a:pPr>
              <a:t>41</a:t>
            </a:fld>
            <a:endParaRPr lang="fr-FR" sz="2400" b="1">
              <a:solidFill>
                <a:schemeClr val="accent2"/>
              </a:solidFill>
            </a:endParaRPr>
          </a:p>
        </p:txBody>
      </p:sp>
      <p:graphicFrame>
        <p:nvGraphicFramePr>
          <p:cNvPr id="545829" name="Group 37"/>
          <p:cNvGraphicFramePr>
            <a:graphicFrameLocks noGrp="1"/>
          </p:cNvGraphicFramePr>
          <p:nvPr/>
        </p:nvGraphicFramePr>
        <p:xfrm>
          <a:off x="1403350" y="1989138"/>
          <a:ext cx="7488238" cy="100647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charset="0"/>
                        </a:rPr>
                        <a:t>S 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charset="0"/>
                        </a:rPr>
                        <a:t>Կարող</a:t>
                      </a:r>
                      <a:r>
                        <a:rPr kumimoji="0" lang="en-US" sz="2000" b="1" i="0" u="none" strike="noStrike" cap="none" normalizeH="0" baseline="0" dirty="0" smtClean="0">
                          <a:ln>
                            <a:noFill/>
                          </a:ln>
                          <a:solidFill>
                            <a:schemeClr val="tx1"/>
                          </a:solidFill>
                          <a:effectLst/>
                          <a:latin typeface="Arial" charset="0"/>
                        </a:rPr>
                        <a:t> է </a:t>
                      </a:r>
                      <a:r>
                        <a:rPr kumimoji="0" lang="en-US" sz="2000" b="1" i="0" u="none" strike="noStrike" cap="none" normalizeH="0" baseline="0" dirty="0" err="1" smtClean="0">
                          <a:ln>
                            <a:noFill/>
                          </a:ln>
                          <a:solidFill>
                            <a:schemeClr val="tx1"/>
                          </a:solidFill>
                          <a:effectLst/>
                          <a:latin typeface="Arial" charset="0"/>
                        </a:rPr>
                        <a:t>օգտագործել</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գիտելիք</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հմտություններ</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որոնց</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արդեն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մի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լեզվով</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վարժ</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տիրապետում</a:t>
                      </a:r>
                      <a:r>
                        <a:rPr kumimoji="0" lang="en-US" sz="2000" b="1" i="0" u="none" strike="noStrike" cap="none" normalizeH="0" baseline="0" dirty="0" smtClean="0">
                          <a:ln>
                            <a:noFill/>
                          </a:ln>
                          <a:solidFill>
                            <a:schemeClr val="tx1"/>
                          </a:solidFill>
                          <a:effectLst/>
                          <a:latin typeface="Arial" charset="0"/>
                        </a:rPr>
                        <a:t> է </a:t>
                      </a:r>
                      <a:r>
                        <a:rPr kumimoji="0" lang="en-US" sz="2000" b="1" i="0" u="none" strike="noStrike" cap="none" normalizeH="0" baseline="0" dirty="0" err="1" smtClean="0">
                          <a:ln>
                            <a:noFill/>
                          </a:ln>
                          <a:solidFill>
                            <a:schemeClr val="tx1"/>
                          </a:solidFill>
                          <a:effectLst/>
                          <a:latin typeface="Arial" charset="0"/>
                        </a:rPr>
                        <a:t>մեկ</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այլ</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ընկալման</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արտահայտման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համար</a:t>
                      </a:r>
                      <a:r>
                        <a:rPr kumimoji="0" lang="hy-AM" sz="2000" b="1" i="0" u="none" strike="noStrike" cap="none" normalizeH="0" baseline="0" dirty="0" smtClean="0">
                          <a:ln>
                            <a:noFill/>
                          </a:ln>
                          <a:solidFill>
                            <a:schemeClr val="tx1"/>
                          </a:solidFill>
                          <a:effectLst/>
                          <a:latin typeface="Arial" charset="0"/>
                        </a:rPr>
                        <a:t>:</a:t>
                      </a:r>
                      <a:endParaRPr kumimoji="0" lang="fr-FR"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graphicFrame>
        <p:nvGraphicFramePr>
          <p:cNvPr id="545837" name="Group 45"/>
          <p:cNvGraphicFramePr>
            <a:graphicFrameLocks noGrp="1"/>
          </p:cNvGraphicFramePr>
          <p:nvPr/>
        </p:nvGraphicFramePr>
        <p:xfrm>
          <a:off x="1403350" y="1196975"/>
          <a:ext cx="7488238" cy="82232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charset="0"/>
                        </a:rPr>
                        <a:t>A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charset="0"/>
                        </a:rPr>
                        <a:t>Դրական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վերաբերմունք</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լեզվական</a:t>
                      </a:r>
                      <a:r>
                        <a:rPr kumimoji="0" lang="en-US" sz="2000" b="1" i="0" u="none" strike="noStrike" cap="none" normalizeH="0" baseline="0" dirty="0" smtClean="0">
                          <a:ln>
                            <a:noFill/>
                          </a:ln>
                          <a:solidFill>
                            <a:schemeClr val="tx1"/>
                          </a:solidFill>
                          <a:effectLst/>
                          <a:latin typeface="Arial" charset="0"/>
                        </a:rPr>
                        <a:t>/</a:t>
                      </a:r>
                      <a:r>
                        <a:rPr kumimoji="0" lang="en-US" sz="2000" b="1" i="0" u="none" strike="noStrike" cap="none" normalizeH="0" baseline="0" dirty="0" err="1" smtClean="0">
                          <a:ln>
                            <a:noFill/>
                          </a:ln>
                          <a:solidFill>
                            <a:schemeClr val="tx1"/>
                          </a:solidFill>
                          <a:effectLst/>
                          <a:latin typeface="Arial" charset="0"/>
                        </a:rPr>
                        <a:t>մշակութային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բազմազանության</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այն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ամենի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ու</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ամենքի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հանդեպ</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ինչը</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տարբերվում</a:t>
                      </a:r>
                      <a:r>
                        <a:rPr kumimoji="0" lang="en-US" sz="2000" b="1" i="0" u="none" strike="noStrike" cap="none" normalizeH="0" baseline="0" dirty="0" smtClean="0">
                          <a:ln>
                            <a:noFill/>
                          </a:ln>
                          <a:solidFill>
                            <a:schemeClr val="tx1"/>
                          </a:solidFill>
                          <a:effectLst/>
                          <a:latin typeface="Arial" charset="0"/>
                        </a:rPr>
                        <a:t> է</a:t>
                      </a:r>
                      <a:r>
                        <a:rPr kumimoji="0" lang="hy-AM" sz="2000" b="1" i="0" u="none" strike="noStrike" cap="none" normalizeH="0" baseline="0" dirty="0" smtClean="0">
                          <a:ln>
                            <a:noFill/>
                          </a:ln>
                          <a:solidFill>
                            <a:schemeClr val="tx1"/>
                          </a:solidFill>
                          <a:effectLst/>
                          <a:latin typeface="Arial" charset="0"/>
                        </a:rPr>
                        <a:t>:</a:t>
                      </a:r>
                      <a:endParaRPr kumimoji="0" lang="fr-FR"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5"/>
          <p:cNvSpPr>
            <a:spLocks noChangeArrowheads="1"/>
          </p:cNvSpPr>
          <p:nvPr/>
        </p:nvSpPr>
        <p:spPr bwMode="auto">
          <a:xfrm>
            <a:off x="1116013" y="0"/>
            <a:ext cx="8027987" cy="5445125"/>
          </a:xfrm>
          <a:prstGeom prst="wedgeRoundRectCallout">
            <a:avLst>
              <a:gd name="adj1" fmla="val -56444"/>
              <a:gd name="adj2" fmla="val 50556"/>
              <a:gd name="adj3" fmla="val 16667"/>
            </a:avLst>
          </a:prstGeom>
          <a:solidFill>
            <a:srgbClr val="FFFFCC"/>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graphicFrame>
        <p:nvGraphicFramePr>
          <p:cNvPr id="547843" name="Group 3"/>
          <p:cNvGraphicFramePr>
            <a:graphicFrameLocks noGrp="1"/>
          </p:cNvGraphicFramePr>
          <p:nvPr/>
        </p:nvGraphicFramePr>
        <p:xfrm>
          <a:off x="1403350" y="3644900"/>
          <a:ext cx="7488238" cy="72072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A 3.1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l-PL" sz="2000" b="1" i="0" u="none" strike="noStrike" cap="none" normalizeH="0" baseline="0" smtClean="0">
                          <a:ln>
                            <a:noFill/>
                          </a:ln>
                          <a:solidFill>
                            <a:schemeClr val="tx1"/>
                          </a:solidFill>
                          <a:effectLst/>
                          <a:latin typeface="Arial" charset="0"/>
                        </a:rPr>
                        <a:t>Հետաքրքրասիրություն բազմալեզու/բազմամշակութային միջավայրի հանդեպ:</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graphicFrame>
        <p:nvGraphicFramePr>
          <p:cNvPr id="547851" name="Group 11"/>
          <p:cNvGraphicFramePr>
            <a:graphicFrameLocks noGrp="1"/>
          </p:cNvGraphicFramePr>
          <p:nvPr/>
        </p:nvGraphicFramePr>
        <p:xfrm>
          <a:off x="1403350" y="2997200"/>
          <a:ext cx="7488238" cy="663575"/>
        </p:xfrm>
        <a:graphic>
          <a:graphicData uri="http://schemas.openxmlformats.org/drawingml/2006/table">
            <a:tbl>
              <a:tblPr/>
              <a:tblGrid>
                <a:gridCol w="863600"/>
                <a:gridCol w="6624638"/>
              </a:tblGrid>
              <a:tr h="66357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K 14.3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Գիտի, որ կարելի է ունենալ բազմակի/բարդ ինքնություն: </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547859" name="Group 19"/>
          <p:cNvGraphicFramePr>
            <a:graphicFrameLocks noGrp="1"/>
          </p:cNvGraphicFramePr>
          <p:nvPr/>
        </p:nvGraphicFramePr>
        <p:xfrm>
          <a:off x="1403350" y="401638"/>
          <a:ext cx="7488238" cy="822325"/>
        </p:xfrm>
        <a:graphic>
          <a:graphicData uri="http://schemas.openxmlformats.org/drawingml/2006/table">
            <a:tbl>
              <a:tblPr/>
              <a:tblGrid>
                <a:gridCol w="863600"/>
                <a:gridCol w="6624638"/>
              </a:tblGrid>
              <a:tr h="57467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K 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Ուսումնառողը գիտի, որ յուրաքանչյուր լեզու ունի իրականության ընկալման և կազմավորման իր ուրույն, առանձնահատուկ ձևը: </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547867" name="Group 27"/>
          <p:cNvGraphicFramePr>
            <a:graphicFrameLocks noGrp="1"/>
          </p:cNvGraphicFramePr>
          <p:nvPr/>
        </p:nvGraphicFramePr>
        <p:xfrm>
          <a:off x="1403350" y="4365625"/>
          <a:ext cx="7488238" cy="639763"/>
        </p:xfrm>
        <a:graphic>
          <a:graphicData uri="http://schemas.openxmlformats.org/drawingml/2006/table">
            <a:tbl>
              <a:tblPr/>
              <a:tblGrid>
                <a:gridCol w="863600"/>
                <a:gridCol w="6624638"/>
              </a:tblGrid>
              <a:tr h="503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S 3.</a:t>
                      </a:r>
                      <a:br>
                        <a:rPr kumimoji="0" lang="fr-FR" sz="1800" b="1" i="0" u="none" strike="noStrike" cap="none" normalizeH="0" baseline="0" smtClean="0">
                          <a:ln>
                            <a:noFill/>
                          </a:ln>
                          <a:solidFill>
                            <a:schemeClr val="tx1"/>
                          </a:solidFill>
                          <a:effectLst/>
                          <a:latin typeface="Arial" charset="0"/>
                        </a:rPr>
                      </a:br>
                      <a:r>
                        <a:rPr kumimoji="0" lang="fr-FR" sz="1800" b="1" i="0" u="none" strike="noStrike" cap="none" normalizeH="0" baseline="0" smtClean="0">
                          <a:ln>
                            <a:noFill/>
                          </a:ln>
                          <a:solidFill>
                            <a:schemeClr val="tx1"/>
                          </a:solidFill>
                          <a:effectLst/>
                          <a:latin typeface="Arial" charset="0"/>
                        </a:rPr>
                        <a:t>10.4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Կարող է համեմատել տարբեր մշակութային փորձեր:</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pic>
        <p:nvPicPr>
          <p:cNvPr id="92194" name="Picture 35"/>
          <p:cNvPicPr>
            <a:picLocks noChangeAspect="1" noChangeArrowheads="1"/>
          </p:cNvPicPr>
          <p:nvPr/>
        </p:nvPicPr>
        <p:blipFill>
          <a:blip r:embed="rId3"/>
          <a:srcRect/>
          <a:stretch>
            <a:fillRect/>
          </a:stretch>
        </p:blipFill>
        <p:spPr bwMode="auto">
          <a:xfrm>
            <a:off x="0" y="5373688"/>
            <a:ext cx="1258888" cy="1203325"/>
          </a:xfrm>
          <a:prstGeom prst="rect">
            <a:avLst/>
          </a:prstGeom>
          <a:noFill/>
          <a:ln w="9525">
            <a:noFill/>
            <a:round/>
            <a:headEnd/>
            <a:tailEnd/>
          </a:ln>
        </p:spPr>
      </p:pic>
      <p:graphicFrame>
        <p:nvGraphicFramePr>
          <p:cNvPr id="547877" name="Group 37"/>
          <p:cNvGraphicFramePr>
            <a:graphicFrameLocks noGrp="1"/>
          </p:cNvGraphicFramePr>
          <p:nvPr/>
        </p:nvGraphicFramePr>
        <p:xfrm>
          <a:off x="1403350" y="1989138"/>
          <a:ext cx="7488238" cy="100647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charset="0"/>
                        </a:rPr>
                        <a:t>S 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charset="0"/>
                        </a:rPr>
                        <a:t>Կարող</a:t>
                      </a:r>
                      <a:r>
                        <a:rPr kumimoji="0" lang="en-US" sz="2000" b="1" i="0" u="none" strike="noStrike" cap="none" normalizeH="0" baseline="0" dirty="0" smtClean="0">
                          <a:ln>
                            <a:noFill/>
                          </a:ln>
                          <a:solidFill>
                            <a:schemeClr val="tx1"/>
                          </a:solidFill>
                          <a:effectLst/>
                          <a:latin typeface="Arial" charset="0"/>
                        </a:rPr>
                        <a:t> է </a:t>
                      </a:r>
                      <a:r>
                        <a:rPr kumimoji="0" lang="en-US" sz="2000" b="1" i="0" u="none" strike="noStrike" cap="none" normalizeH="0" baseline="0" dirty="0" err="1" smtClean="0">
                          <a:ln>
                            <a:noFill/>
                          </a:ln>
                          <a:solidFill>
                            <a:schemeClr val="tx1"/>
                          </a:solidFill>
                          <a:effectLst/>
                          <a:latin typeface="Arial" charset="0"/>
                        </a:rPr>
                        <a:t>օգտագործել</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գիտելիք</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հմտություններ</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որոնց</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արդեն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մի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լեզվով</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վարժ</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տիրապետում</a:t>
                      </a:r>
                      <a:r>
                        <a:rPr kumimoji="0" lang="en-US" sz="2000" b="1" i="0" u="none" strike="noStrike" cap="none" normalizeH="0" baseline="0" dirty="0" smtClean="0">
                          <a:ln>
                            <a:noFill/>
                          </a:ln>
                          <a:solidFill>
                            <a:schemeClr val="tx1"/>
                          </a:solidFill>
                          <a:effectLst/>
                          <a:latin typeface="Arial" charset="0"/>
                        </a:rPr>
                        <a:t> է </a:t>
                      </a:r>
                      <a:r>
                        <a:rPr kumimoji="0" lang="en-US" sz="2000" b="1" i="0" u="none" strike="noStrike" cap="none" normalizeH="0" baseline="0" dirty="0" err="1" smtClean="0">
                          <a:ln>
                            <a:noFill/>
                          </a:ln>
                          <a:solidFill>
                            <a:schemeClr val="tx1"/>
                          </a:solidFill>
                          <a:effectLst/>
                          <a:latin typeface="Arial" charset="0"/>
                        </a:rPr>
                        <a:t>մեկ</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այլ</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ընկալման</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արտահայտման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համար</a:t>
                      </a:r>
                      <a:r>
                        <a:rPr kumimoji="0" lang="en-US" sz="2000" b="1" i="0" u="none" strike="noStrike" cap="none" normalizeH="0" baseline="0" dirty="0" smtClean="0">
                          <a:ln>
                            <a:noFill/>
                          </a:ln>
                          <a:solidFill>
                            <a:schemeClr val="tx1"/>
                          </a:solidFill>
                          <a:effectLst/>
                          <a:latin typeface="Arial" charset="0"/>
                        </a:rPr>
                        <a:t>:</a:t>
                      </a:r>
                      <a:endParaRPr kumimoji="0" lang="fr-FR"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graphicFrame>
        <p:nvGraphicFramePr>
          <p:cNvPr id="547885" name="Group 45"/>
          <p:cNvGraphicFramePr>
            <a:graphicFrameLocks noGrp="1"/>
          </p:cNvGraphicFramePr>
          <p:nvPr/>
        </p:nvGraphicFramePr>
        <p:xfrm>
          <a:off x="1403350" y="1196975"/>
          <a:ext cx="7488238" cy="82232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charset="0"/>
                        </a:rPr>
                        <a:t>A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charset="0"/>
                        </a:rPr>
                        <a:t>Դրական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վերաբերմունք</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լեզվական</a:t>
                      </a:r>
                      <a:r>
                        <a:rPr kumimoji="0" lang="en-US" sz="2000" b="1" i="0" u="none" strike="noStrike" cap="none" normalizeH="0" baseline="0" dirty="0" smtClean="0">
                          <a:ln>
                            <a:noFill/>
                          </a:ln>
                          <a:solidFill>
                            <a:schemeClr val="tx1"/>
                          </a:solidFill>
                          <a:effectLst/>
                          <a:latin typeface="Arial" charset="0"/>
                        </a:rPr>
                        <a:t>/</a:t>
                      </a:r>
                      <a:r>
                        <a:rPr kumimoji="0" lang="en-US" sz="2000" b="1" i="0" u="none" strike="noStrike" cap="none" normalizeH="0" baseline="0" dirty="0" err="1" smtClean="0">
                          <a:ln>
                            <a:noFill/>
                          </a:ln>
                          <a:solidFill>
                            <a:schemeClr val="tx1"/>
                          </a:solidFill>
                          <a:effectLst/>
                          <a:latin typeface="Arial" charset="0"/>
                        </a:rPr>
                        <a:t>մշակութային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բազմազանության</a:t>
                      </a:r>
                      <a:r>
                        <a:rPr kumimoji="0" lang="en-US" sz="2000" b="1" i="0" u="none" strike="noStrike" cap="none" normalizeH="0" baseline="0" dirty="0" smtClean="0">
                          <a:ln>
                            <a:noFill/>
                          </a:ln>
                          <a:solidFill>
                            <a:schemeClr val="tx1"/>
                          </a:solidFill>
                          <a:effectLst/>
                          <a:latin typeface="Arial" charset="0"/>
                        </a:rPr>
                        <a:t> և </a:t>
                      </a:r>
                      <a:r>
                        <a:rPr kumimoji="0" lang="en-US" sz="2000" b="1" i="0" u="none" strike="noStrike" cap="none" normalizeH="0" baseline="0" dirty="0" err="1" smtClean="0">
                          <a:ln>
                            <a:noFill/>
                          </a:ln>
                          <a:solidFill>
                            <a:schemeClr val="tx1"/>
                          </a:solidFill>
                          <a:effectLst/>
                          <a:latin typeface="Arial" charset="0"/>
                        </a:rPr>
                        <a:t>այն</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ամենի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ու</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ամենքի</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հանդեպ</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ինչը</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տարբերվում</a:t>
                      </a:r>
                      <a:r>
                        <a:rPr kumimoji="0" lang="en-US" sz="2000" b="1" i="0" u="none" strike="noStrike" cap="none" normalizeH="0" baseline="0" dirty="0" smtClean="0">
                          <a:ln>
                            <a:noFill/>
                          </a:ln>
                          <a:solidFill>
                            <a:schemeClr val="tx1"/>
                          </a:solidFill>
                          <a:effectLst/>
                          <a:latin typeface="Arial" charset="0"/>
                        </a:rPr>
                        <a:t> է:</a:t>
                      </a:r>
                      <a:endParaRPr kumimoji="0" lang="fr-FR"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grpSp>
        <p:nvGrpSpPr>
          <p:cNvPr id="2" name="Group 53"/>
          <p:cNvGrpSpPr>
            <a:grpSpLocks/>
          </p:cNvGrpSpPr>
          <p:nvPr/>
        </p:nvGrpSpPr>
        <p:grpSpPr bwMode="auto">
          <a:xfrm>
            <a:off x="1331913" y="5373688"/>
            <a:ext cx="7561262" cy="1387475"/>
            <a:chOff x="839" y="3475"/>
            <a:chExt cx="4763" cy="817"/>
          </a:xfrm>
        </p:grpSpPr>
        <p:sp>
          <p:nvSpPr>
            <p:cNvPr id="92213" name="AutoShape 18"/>
            <p:cNvSpPr>
              <a:spLocks noChangeArrowheads="1"/>
            </p:cNvSpPr>
            <p:nvPr/>
          </p:nvSpPr>
          <p:spPr bwMode="auto">
            <a:xfrm>
              <a:off x="839" y="3475"/>
              <a:ext cx="4763" cy="817"/>
            </a:xfrm>
            <a:prstGeom prst="wedgeRoundRectCallout">
              <a:avLst>
                <a:gd name="adj1" fmla="val -54366"/>
                <a:gd name="adj2" fmla="val -19398"/>
                <a:gd name="adj3" fmla="val 16667"/>
              </a:avLst>
            </a:prstGeom>
            <a:solidFill>
              <a:srgbClr val="FFFFCC"/>
            </a:solidFill>
            <a:ln w="9360">
              <a:solidFill>
                <a:srgbClr val="000000"/>
              </a:solid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endParaRPr>
            </a:p>
          </p:txBody>
        </p:sp>
        <p:sp>
          <p:nvSpPr>
            <p:cNvPr id="92214" name="Text Box 19"/>
            <p:cNvSpPr txBox="1">
              <a:spLocks noChangeArrowheads="1"/>
            </p:cNvSpPr>
            <p:nvPr/>
          </p:nvSpPr>
          <p:spPr bwMode="auto">
            <a:xfrm>
              <a:off x="1202" y="3521"/>
              <a:ext cx="4309" cy="718"/>
            </a:xfrm>
            <a:prstGeom prst="rect">
              <a:avLst/>
            </a:prstGeom>
            <a:noFill/>
            <a:ln w="9525">
              <a:noFill/>
              <a:miter lim="800000"/>
              <a:headEnd/>
              <a:tailEnd/>
            </a:ln>
          </p:spPr>
          <p:txBody>
            <a:bodyPr>
              <a:spAutoFit/>
            </a:bodyPr>
            <a:lstStyle/>
            <a:p>
              <a:pPr defTabSz="449263">
                <a:lnSpc>
                  <a:spcPct val="74000"/>
                </a:lnSpc>
                <a:spcBef>
                  <a:spcPct val="50000"/>
                </a:spcBef>
                <a:buClr>
                  <a:srgbClr val="000000"/>
                </a:buClr>
                <a:buSzPct val="100000"/>
                <a:buFont typeface="Times New Roman" pitchFamily="18" charset="0"/>
                <a:buNone/>
              </a:pPr>
              <a:r>
                <a:rPr lang="en-US" sz="2000" b="1"/>
                <a:t>Բազմակողմանի մոտեցումների տարածումը հեշտացնելու  նպատակով որոշ հետազոտողներ եկել են այն ընդհանուր մտքին, որ անհրաժեշտ է մշակել այս գիտելիքի, վերաբերմունքի,  հմտությունների, ինչպես նաև համապատասխան կարողությունների ցանկ:</a:t>
              </a:r>
              <a:endParaRPr lang="fr-FR" sz="2000" b="1"/>
            </a:p>
          </p:txBody>
        </p:sp>
      </p:grpSp>
      <p:sp>
        <p:nvSpPr>
          <p:cNvPr id="92212"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6ACCF4F-319C-4854-A17A-2CCA540C518D}" type="slidenum">
              <a:rPr lang="fr-FR" sz="2400" b="1">
                <a:solidFill>
                  <a:schemeClr val="accent2"/>
                </a:solidFill>
              </a:rPr>
              <a:pPr algn="ctr" eaLnBrk="0" hangingPunct="0">
                <a:spcBef>
                  <a:spcPct val="50000"/>
                </a:spcBef>
              </a:pPr>
              <a:t>42</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AutoShape 15"/>
          <p:cNvSpPr>
            <a:spLocks noChangeArrowheads="1"/>
          </p:cNvSpPr>
          <p:nvPr/>
        </p:nvSpPr>
        <p:spPr bwMode="auto">
          <a:xfrm>
            <a:off x="1116013" y="0"/>
            <a:ext cx="8027987" cy="5445125"/>
          </a:xfrm>
          <a:prstGeom prst="wedgeRoundRectCallout">
            <a:avLst>
              <a:gd name="adj1" fmla="val -56444"/>
              <a:gd name="adj2" fmla="val 50556"/>
              <a:gd name="adj3" fmla="val 16667"/>
            </a:avLst>
          </a:prstGeom>
          <a:solidFill>
            <a:srgbClr val="FFFFCC"/>
          </a:solidFill>
          <a:ln w="9360">
            <a:solidFill>
              <a:srgbClr val="000000"/>
            </a:solidFill>
            <a:miter lim="800000"/>
            <a:headEnd/>
            <a:tailEnd/>
          </a:ln>
          <a:effectLst/>
        </p:spPr>
        <p:txBody>
          <a:bodyPr wrap="none" anchor="ctr"/>
          <a:lstStyle/>
          <a:p>
            <a:pPr defTabSz="449263">
              <a:lnSpc>
                <a:spcPct val="74000"/>
              </a:lnSpc>
              <a:buClr>
                <a:srgbClr val="000000"/>
              </a:buClr>
              <a:buSzPct val="100000"/>
              <a:buFont typeface="Times New Roman" pitchFamily="18" charset="0"/>
              <a:buNone/>
            </a:pPr>
            <a:endParaRPr lang="de-DE" sz="2400">
              <a:solidFill>
                <a:schemeClr val="bg1"/>
              </a:solidFill>
              <a:latin typeface="Times New Roman" pitchFamily="18" charset="0"/>
              <a:cs typeface="DejaVu Sans" pitchFamily="34" charset="0"/>
            </a:endParaRPr>
          </a:p>
        </p:txBody>
      </p:sp>
      <p:graphicFrame>
        <p:nvGraphicFramePr>
          <p:cNvPr id="133123" name="Group 3"/>
          <p:cNvGraphicFramePr>
            <a:graphicFrameLocks noGrp="1"/>
          </p:cNvGraphicFramePr>
          <p:nvPr/>
        </p:nvGraphicFramePr>
        <p:xfrm>
          <a:off x="1403350" y="3644900"/>
          <a:ext cx="7488238" cy="720725"/>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A 3.1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l-PL" sz="2000" b="1" i="0" u="none" strike="noStrike" cap="none" normalizeH="0" baseline="0" smtClean="0">
                          <a:ln>
                            <a:noFill/>
                          </a:ln>
                          <a:solidFill>
                            <a:schemeClr val="tx1"/>
                          </a:solidFill>
                          <a:effectLst/>
                          <a:latin typeface="Arial" charset="0"/>
                        </a:rPr>
                        <a:t>Հետաքրքրասիրություն բազմալեզու/բազմամշակութային միջավայրի հանդեպ:</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graphicFrame>
        <p:nvGraphicFramePr>
          <p:cNvPr id="133131" name="Group 11"/>
          <p:cNvGraphicFramePr>
            <a:graphicFrameLocks noGrp="1"/>
          </p:cNvGraphicFramePr>
          <p:nvPr/>
        </p:nvGraphicFramePr>
        <p:xfrm>
          <a:off x="1403350" y="2997200"/>
          <a:ext cx="7488238" cy="663575"/>
        </p:xfrm>
        <a:graphic>
          <a:graphicData uri="http://schemas.openxmlformats.org/drawingml/2006/table">
            <a:tbl>
              <a:tblPr/>
              <a:tblGrid>
                <a:gridCol w="863600"/>
                <a:gridCol w="6624638"/>
              </a:tblGrid>
              <a:tr h="66357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K 14.3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Գիտի, որ կարելի է ունենալ բազմակի/բարդ ինքնություն: </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133139" name="Group 19"/>
          <p:cNvGraphicFramePr>
            <a:graphicFrameLocks noGrp="1"/>
          </p:cNvGraphicFramePr>
          <p:nvPr/>
        </p:nvGraphicFramePr>
        <p:xfrm>
          <a:off x="1403350" y="401638"/>
          <a:ext cx="7488238" cy="823912"/>
        </p:xfrm>
        <a:graphic>
          <a:graphicData uri="http://schemas.openxmlformats.org/drawingml/2006/table">
            <a:tbl>
              <a:tblPr/>
              <a:tblGrid>
                <a:gridCol w="863600"/>
                <a:gridCol w="6624638"/>
              </a:tblGrid>
              <a:tr h="57467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K 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Ուսումնառողը գիտի, որ յուրաքանչյուր լեզու ունի իրականության ընկալման և կազմավորման իր ուրույն, առանձնահատուկ ձևը: </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133147" name="Group 27"/>
          <p:cNvGraphicFramePr>
            <a:graphicFrameLocks noGrp="1"/>
          </p:cNvGraphicFramePr>
          <p:nvPr/>
        </p:nvGraphicFramePr>
        <p:xfrm>
          <a:off x="1403350" y="4365625"/>
          <a:ext cx="7488238" cy="639763"/>
        </p:xfrm>
        <a:graphic>
          <a:graphicData uri="http://schemas.openxmlformats.org/drawingml/2006/table">
            <a:tbl>
              <a:tblPr/>
              <a:tblGrid>
                <a:gridCol w="863600"/>
                <a:gridCol w="6624638"/>
              </a:tblGrid>
              <a:tr h="503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S 3.</a:t>
                      </a:r>
                      <a:br>
                        <a:rPr kumimoji="0" lang="fr-FR" sz="1800" b="1" i="0" u="none" strike="noStrike" cap="none" normalizeH="0" baseline="0" smtClean="0">
                          <a:ln>
                            <a:noFill/>
                          </a:ln>
                          <a:solidFill>
                            <a:schemeClr val="tx1"/>
                          </a:solidFill>
                          <a:effectLst/>
                          <a:latin typeface="Arial" charset="0"/>
                        </a:rPr>
                      </a:br>
                      <a:r>
                        <a:rPr kumimoji="0" lang="fr-FR" sz="1800" b="1" i="0" u="none" strike="noStrike" cap="none" normalizeH="0" baseline="0" smtClean="0">
                          <a:ln>
                            <a:noFill/>
                          </a:ln>
                          <a:solidFill>
                            <a:schemeClr val="tx1"/>
                          </a:solidFill>
                          <a:effectLst/>
                          <a:latin typeface="Arial" charset="0"/>
                        </a:rPr>
                        <a:t>10.4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Կարող է համեմատել տարբեր մշակութային փորձեր:</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graphicFrame>
        <p:nvGraphicFramePr>
          <p:cNvPr id="133155" name="Group 35"/>
          <p:cNvGraphicFramePr>
            <a:graphicFrameLocks noGrp="1"/>
          </p:cNvGraphicFramePr>
          <p:nvPr/>
        </p:nvGraphicFramePr>
        <p:xfrm>
          <a:off x="1403350" y="1989138"/>
          <a:ext cx="7488238" cy="1004887"/>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S 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Կարող է օգտագործել գիտելիք և հմտություններ, որոնց արդեն  մի լեզվով վարժ տիրապետում է մեկ այլ լեզվի ընկալման և արտահայտման համար</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graphicFrame>
        <p:nvGraphicFramePr>
          <p:cNvPr id="133163" name="Group 43"/>
          <p:cNvGraphicFramePr>
            <a:graphicFrameLocks noGrp="1"/>
          </p:cNvGraphicFramePr>
          <p:nvPr/>
        </p:nvGraphicFramePr>
        <p:xfrm>
          <a:off x="1403350" y="1196975"/>
          <a:ext cx="7488238" cy="823913"/>
        </p:xfrm>
        <a:graphic>
          <a:graphicData uri="http://schemas.openxmlformats.org/drawingml/2006/table">
            <a:tbl>
              <a:tblPr/>
              <a:tblGrid>
                <a:gridCol w="863600"/>
                <a:gridCol w="6624638"/>
              </a:tblGrid>
              <a:tr h="7207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rPr>
                        <a:t>A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Դրական վերաբերմունք լեզվական/մշակութային բազմազանության և այն ամենի ու ամենքի հանդեպ, ինչը տարբերվում է</a:t>
                      </a:r>
                      <a:endParaRPr kumimoji="0" lang="fr-FR"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sp>
        <p:nvSpPr>
          <p:cNvPr id="102408" name="AutoShape 8"/>
          <p:cNvSpPr>
            <a:spLocks noChangeArrowheads="1"/>
          </p:cNvSpPr>
          <p:nvPr/>
        </p:nvSpPr>
        <p:spPr bwMode="auto">
          <a:xfrm>
            <a:off x="1476375" y="4365625"/>
            <a:ext cx="7667625" cy="2492375"/>
          </a:xfrm>
          <a:prstGeom prst="wedgeEllipseCallout">
            <a:avLst>
              <a:gd name="adj1" fmla="val -56148"/>
              <a:gd name="adj2" fmla="val -5222"/>
            </a:avLst>
          </a:prstGeom>
          <a:solidFill>
            <a:schemeClr val="accent1"/>
          </a:solidFill>
          <a:ln w="9525">
            <a:solidFill>
              <a:schemeClr val="tx1"/>
            </a:solidFill>
            <a:miter lim="800000"/>
            <a:headEnd/>
            <a:tailEnd/>
          </a:ln>
          <a:effectLst/>
        </p:spPr>
        <p:txBody>
          <a:bodyPr/>
          <a:lstStyle/>
          <a:p>
            <a:pPr algn="ctr" eaLnBrk="0" hangingPunct="0"/>
            <a:r>
              <a:rPr lang="en-US" sz="2000"/>
              <a:t>Միգուցե դուք գտնեք այնտեղ որոշակի գիտելիք, վերաբերմունք և հմտություններ, որոնց մասին մտածել եք ճանաչողական համաժողովի ընթացքում  </a:t>
            </a:r>
            <a:r>
              <a:rPr lang="en-US" sz="2000" i="1"/>
              <a:t>Լեզուները Եվրոպայում…և ամենուրեք</a:t>
            </a:r>
            <a:r>
              <a:rPr lang="en-US" sz="2000"/>
              <a:t> առաջադրանքը կատարելուց հետո:</a:t>
            </a:r>
            <a:endParaRPr lang="fr-FR" sz="2000"/>
          </a:p>
        </p:txBody>
      </p:sp>
      <p:pic>
        <p:nvPicPr>
          <p:cNvPr id="102407" name="Picture 7"/>
          <p:cNvPicPr>
            <a:picLocks noChangeAspect="1" noChangeArrowheads="1"/>
          </p:cNvPicPr>
          <p:nvPr/>
        </p:nvPicPr>
        <p:blipFill>
          <a:blip r:embed="rId3"/>
          <a:srcRect/>
          <a:stretch>
            <a:fillRect/>
          </a:stretch>
        </p:blipFill>
        <p:spPr bwMode="auto">
          <a:xfrm>
            <a:off x="250825" y="4760913"/>
            <a:ext cx="887413" cy="2097087"/>
          </a:xfrm>
          <a:prstGeom prst="rect">
            <a:avLst/>
          </a:prstGeom>
          <a:noFill/>
          <a:ln w="9525">
            <a:noFill/>
            <a:round/>
            <a:headEnd/>
            <a:tailEnd/>
          </a:ln>
          <a:effectLst/>
        </p:spPr>
      </p:pic>
      <p:sp>
        <p:nvSpPr>
          <p:cNvPr id="133174"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a:fld id="{33B08CB9-D187-4FE0-94BB-05AF5E0BC4E1}" type="slidenum">
              <a:rPr lang="fr-FR" sz="2400" b="1">
                <a:solidFill>
                  <a:schemeClr val="accent2"/>
                </a:solidFill>
              </a:rPr>
              <a:pPr algn="ctr"/>
              <a:t>43</a:t>
            </a:fld>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08"/>
                                        </p:tgtEl>
                                        <p:attrNameLst>
                                          <p:attrName>style.visibility</p:attrName>
                                        </p:attrNameLst>
                                      </p:cBhvr>
                                      <p:to>
                                        <p:strVal val="visible"/>
                                      </p:to>
                                    </p:set>
                                    <p:animEffect transition="in" filter="wipe(left)">
                                      <p:cBhvr>
                                        <p:cTn id="7" dur="10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subTitle" idx="4294967295"/>
          </p:nvPr>
        </p:nvSpPr>
        <p:spPr>
          <a:xfrm>
            <a:off x="1371600" y="3886200"/>
            <a:ext cx="6400800" cy="1752600"/>
          </a:xfrm>
        </p:spPr>
        <p:txBody>
          <a:bodyPr/>
          <a:lstStyle/>
          <a:p>
            <a:pPr marL="0" indent="0" algn="ctr">
              <a:buFontTx/>
              <a:buNone/>
            </a:pPr>
            <a:endParaRPr lang="de-DE" smtClean="0"/>
          </a:p>
        </p:txBody>
      </p:sp>
      <p:pic>
        <p:nvPicPr>
          <p:cNvPr id="96258" name="Picture 3"/>
          <p:cNvPicPr>
            <a:picLocks noGrp="1" noChangeAspect="1" noChangeArrowheads="1"/>
          </p:cNvPicPr>
          <p:nvPr>
            <p:ph type="ctrTitle" idx="4294967295"/>
          </p:nvPr>
        </p:nvPicPr>
        <p:blipFill>
          <a:blip r:embed="rId2"/>
          <a:srcRect/>
          <a:stretch>
            <a:fillRect/>
          </a:stretch>
        </p:blipFill>
        <p:spPr>
          <a:xfrm>
            <a:off x="0" y="0"/>
            <a:ext cx="9144000" cy="6858000"/>
          </a:xfrm>
        </p:spPr>
      </p:pic>
      <p:sp>
        <p:nvSpPr>
          <p:cNvPr id="96259" name="Text Box 4"/>
          <p:cNvSpPr txBox="1">
            <a:spLocks noChangeArrowheads="1"/>
          </p:cNvSpPr>
          <p:nvPr/>
        </p:nvSpPr>
        <p:spPr bwMode="auto">
          <a:xfrm rot="-1784867">
            <a:off x="179388" y="476250"/>
            <a:ext cx="2663825" cy="914400"/>
          </a:xfrm>
          <a:prstGeom prst="rect">
            <a:avLst/>
          </a:prstGeom>
          <a:noFill/>
          <a:ln w="9525">
            <a:noFill/>
            <a:miter lim="800000"/>
            <a:headEnd/>
            <a:tailEnd/>
          </a:ln>
        </p:spPr>
        <p:txBody>
          <a:bodyPr>
            <a:spAutoFit/>
          </a:bodyPr>
          <a:lstStyle/>
          <a:p>
            <a:pPr eaLnBrk="0" hangingPunct="0">
              <a:spcBef>
                <a:spcPct val="50000"/>
              </a:spcBef>
            </a:pPr>
            <a:r>
              <a:rPr lang="fr-FR" sz="5400" b="1">
                <a:solidFill>
                  <a:srgbClr val="800000"/>
                </a:solidFill>
              </a:rPr>
              <a:t>CARAP</a:t>
            </a:r>
          </a:p>
        </p:txBody>
      </p:sp>
      <p:sp>
        <p:nvSpPr>
          <p:cNvPr id="96260" name="Text Box 5"/>
          <p:cNvSpPr txBox="1">
            <a:spLocks noChangeArrowheads="1"/>
          </p:cNvSpPr>
          <p:nvPr/>
        </p:nvSpPr>
        <p:spPr bwMode="auto">
          <a:xfrm rot="-1722214">
            <a:off x="395288" y="549275"/>
            <a:ext cx="3313112" cy="366713"/>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96261" name="Text Box 7"/>
          <p:cNvSpPr txBox="1">
            <a:spLocks noChangeArrowheads="1"/>
          </p:cNvSpPr>
          <p:nvPr/>
        </p:nvSpPr>
        <p:spPr bwMode="auto">
          <a:xfrm rot="2928087">
            <a:off x="6156325" y="908051"/>
            <a:ext cx="2663825" cy="914400"/>
          </a:xfrm>
          <a:prstGeom prst="rect">
            <a:avLst/>
          </a:prstGeom>
          <a:noFill/>
          <a:ln w="9525">
            <a:noFill/>
            <a:miter lim="800000"/>
            <a:headEnd/>
            <a:tailEnd/>
          </a:ln>
        </p:spPr>
        <p:txBody>
          <a:bodyPr>
            <a:spAutoFit/>
          </a:bodyPr>
          <a:lstStyle/>
          <a:p>
            <a:pPr eaLnBrk="0" hangingPunct="0">
              <a:spcBef>
                <a:spcPct val="50000"/>
              </a:spcBef>
            </a:pPr>
            <a:r>
              <a:rPr lang="fr-FR" sz="5400" b="1">
                <a:solidFill>
                  <a:srgbClr val="990033"/>
                </a:solidFill>
              </a:rPr>
              <a:t>FREPA</a:t>
            </a:r>
          </a:p>
        </p:txBody>
      </p:sp>
      <p:sp>
        <p:nvSpPr>
          <p:cNvPr id="96262" name="Text Box 8"/>
          <p:cNvSpPr txBox="1">
            <a:spLocks noChangeArrowheads="1"/>
          </p:cNvSpPr>
          <p:nvPr/>
        </p:nvSpPr>
        <p:spPr bwMode="auto">
          <a:xfrm>
            <a:off x="0" y="5818188"/>
            <a:ext cx="9144000" cy="1066800"/>
          </a:xfrm>
          <a:prstGeom prst="rect">
            <a:avLst/>
          </a:prstGeom>
          <a:solidFill>
            <a:srgbClr val="F8FABE"/>
          </a:solidFill>
          <a:ln w="9525">
            <a:noFill/>
            <a:miter lim="800000"/>
            <a:headEnd/>
            <a:tailEnd/>
          </a:ln>
        </p:spPr>
        <p:txBody>
          <a:bodyPr>
            <a:spAutoFit/>
          </a:bodyPr>
          <a:lstStyle/>
          <a:p>
            <a:pPr algn="ctr" eaLnBrk="0" hangingPunct="0"/>
            <a:r>
              <a:rPr lang="en-US" sz="3200" b="1">
                <a:solidFill>
                  <a:srgbClr val="000066"/>
                </a:solidFill>
              </a:rPr>
              <a:t>Լեզուների և մշակույթների բազմակողմանի մոտեցումների համակարգ</a:t>
            </a:r>
            <a:endParaRPr lang="fr-FR" sz="3200" b="1">
              <a:solidFill>
                <a:srgbClr val="000066"/>
              </a:solidFill>
            </a:endParaRPr>
          </a:p>
        </p:txBody>
      </p:sp>
      <p:sp>
        <p:nvSpPr>
          <p:cNvPr id="96263" name="AutoShape 9"/>
          <p:cNvSpPr>
            <a:spLocks noChangeArrowheads="1"/>
          </p:cNvSpPr>
          <p:nvPr/>
        </p:nvSpPr>
        <p:spPr bwMode="auto">
          <a:xfrm>
            <a:off x="2916238" y="3213100"/>
            <a:ext cx="2044700" cy="522288"/>
          </a:xfrm>
          <a:prstGeom prst="wedgeRoundRectCallout">
            <a:avLst>
              <a:gd name="adj1" fmla="val -45806"/>
              <a:gd name="adj2" fmla="val -412917"/>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96264" name="AutoShape 10"/>
          <p:cNvSpPr>
            <a:spLocks noChangeArrowheads="1"/>
          </p:cNvSpPr>
          <p:nvPr/>
        </p:nvSpPr>
        <p:spPr bwMode="auto">
          <a:xfrm>
            <a:off x="4546600" y="3246438"/>
            <a:ext cx="2043113" cy="522287"/>
          </a:xfrm>
          <a:prstGeom prst="wedgeRoundRectCallout">
            <a:avLst>
              <a:gd name="adj1" fmla="val 72968"/>
              <a:gd name="adj2" fmla="val -319338"/>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96265" name="AutoShape 12"/>
          <p:cNvSpPr>
            <a:spLocks noChangeArrowheads="1"/>
          </p:cNvSpPr>
          <p:nvPr/>
        </p:nvSpPr>
        <p:spPr bwMode="auto">
          <a:xfrm>
            <a:off x="4140200" y="3789363"/>
            <a:ext cx="1958975" cy="455612"/>
          </a:xfrm>
          <a:prstGeom prst="wedgeRoundRectCallout">
            <a:avLst>
              <a:gd name="adj1" fmla="val 42222"/>
              <a:gd name="adj2" fmla="val 210977"/>
              <a:gd name="adj3" fmla="val 16667"/>
            </a:avLst>
          </a:prstGeom>
          <a:solidFill>
            <a:srgbClr val="FFCCFF"/>
          </a:solidFill>
          <a:ln w="9525">
            <a:solidFill>
              <a:schemeClr val="tx1"/>
            </a:solidFill>
            <a:miter lim="800000"/>
            <a:headEnd/>
            <a:tailEnd/>
          </a:ln>
        </p:spPr>
        <p:txBody>
          <a:bodyPr/>
          <a:lstStyle/>
          <a:p>
            <a:pPr algn="ctr" eaLnBrk="0" hangingPunct="0"/>
            <a:endParaRPr lang="en-US"/>
          </a:p>
        </p:txBody>
      </p:sp>
      <p:sp>
        <p:nvSpPr>
          <p:cNvPr id="96266" name="AutoShape 13"/>
          <p:cNvSpPr>
            <a:spLocks noChangeArrowheads="1"/>
          </p:cNvSpPr>
          <p:nvPr/>
        </p:nvSpPr>
        <p:spPr bwMode="auto">
          <a:xfrm>
            <a:off x="2268538" y="2492375"/>
            <a:ext cx="5688012" cy="1787525"/>
          </a:xfrm>
          <a:prstGeom prst="wedgeRoundRectCallout">
            <a:avLst>
              <a:gd name="adj1" fmla="val -54634"/>
              <a:gd name="adj2" fmla="val 70250"/>
              <a:gd name="adj3" fmla="val 16667"/>
            </a:avLst>
          </a:prstGeom>
          <a:solidFill>
            <a:srgbClr val="FFCCFF"/>
          </a:solidFill>
          <a:ln w="9525">
            <a:solidFill>
              <a:schemeClr val="tx1"/>
            </a:solidFill>
            <a:miter lim="800000"/>
            <a:headEnd/>
            <a:tailEnd/>
          </a:ln>
        </p:spPr>
        <p:txBody>
          <a:bodyPr/>
          <a:lstStyle/>
          <a:p>
            <a:pPr algn="ctr" eaLnBrk="0" hangingPunct="0"/>
            <a:r>
              <a:rPr lang="fr-FR" sz="2400" b="1"/>
              <a:t>Venez-voir sur notre site!!!</a:t>
            </a:r>
            <a:br>
              <a:rPr lang="fr-FR" sz="2400" b="1"/>
            </a:br>
            <a:r>
              <a:rPr lang="fr-FR" sz="2400" b="1"/>
              <a:t> Les listes de </a:t>
            </a:r>
            <a:r>
              <a:rPr lang="fr-FR" sz="2400" b="1">
                <a:solidFill>
                  <a:srgbClr val="008000"/>
                </a:solidFill>
              </a:rPr>
              <a:t>savoirs</a:t>
            </a:r>
            <a:r>
              <a:rPr lang="fr-FR" sz="2400" b="1">
                <a:solidFill>
                  <a:schemeClr val="accent2"/>
                </a:solidFill>
              </a:rPr>
              <a:t>, </a:t>
            </a:r>
            <a:r>
              <a:rPr lang="fr-FR" sz="2400" b="1">
                <a:solidFill>
                  <a:srgbClr val="FF6600"/>
                </a:solidFill>
              </a:rPr>
              <a:t>savoir-être</a:t>
            </a:r>
            <a:r>
              <a:rPr lang="fr-FR" sz="2400" b="1">
                <a:solidFill>
                  <a:schemeClr val="accent2"/>
                </a:solidFill>
              </a:rPr>
              <a:t> </a:t>
            </a:r>
            <a:r>
              <a:rPr lang="fr-FR" sz="2400" b="1">
                <a:solidFill>
                  <a:schemeClr val="tx2"/>
                </a:solidFill>
              </a:rPr>
              <a:t>et</a:t>
            </a:r>
            <a:r>
              <a:rPr lang="fr-FR" sz="2400" b="1">
                <a:solidFill>
                  <a:schemeClr val="accent2"/>
                </a:solidFill>
              </a:rPr>
              <a:t> savoir-faire</a:t>
            </a:r>
            <a:r>
              <a:rPr lang="fr-FR"/>
              <a:t>  </a:t>
            </a:r>
            <a:r>
              <a:rPr lang="fr-FR" sz="2400" b="1"/>
              <a:t>y sont … </a:t>
            </a:r>
            <a:br>
              <a:rPr lang="fr-FR" sz="2400" b="1"/>
            </a:br>
            <a:r>
              <a:rPr lang="fr-FR" sz="2400" b="1" i="1">
                <a:solidFill>
                  <a:srgbClr val="FF0000"/>
                </a:solidFill>
              </a:rPr>
              <a:t>Le CARAP, c’est nous  !!!</a:t>
            </a:r>
          </a:p>
        </p:txBody>
      </p:sp>
      <p:pic>
        <p:nvPicPr>
          <p:cNvPr id="96267" name="Picture 14"/>
          <p:cNvPicPr>
            <a:picLocks noChangeAspect="1" noChangeArrowheads="1"/>
          </p:cNvPicPr>
          <p:nvPr/>
        </p:nvPicPr>
        <p:blipFill>
          <a:blip r:embed="rId3"/>
          <a:srcRect/>
          <a:stretch>
            <a:fillRect/>
          </a:stretch>
        </p:blipFill>
        <p:spPr bwMode="auto">
          <a:xfrm>
            <a:off x="5816600" y="2287588"/>
            <a:ext cx="279400" cy="80962"/>
          </a:xfrm>
          <a:prstGeom prst="rect">
            <a:avLst/>
          </a:prstGeom>
          <a:noFill/>
          <a:ln w="9525">
            <a:noFill/>
            <a:miter lim="800000"/>
            <a:headEnd/>
            <a:tailEnd/>
          </a:ln>
        </p:spPr>
      </p:pic>
      <p:sp>
        <p:nvSpPr>
          <p:cNvPr id="96268" name="AutoShape 16"/>
          <p:cNvSpPr>
            <a:spLocks noChangeArrowheads="1"/>
          </p:cNvSpPr>
          <p:nvPr/>
        </p:nvSpPr>
        <p:spPr bwMode="auto">
          <a:xfrm>
            <a:off x="4572000" y="3213100"/>
            <a:ext cx="2043113" cy="522288"/>
          </a:xfrm>
          <a:prstGeom prst="wedgeRoundRectCallout">
            <a:avLst>
              <a:gd name="adj1" fmla="val 72968"/>
              <a:gd name="adj2" fmla="val -319338"/>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96269" name="AutoShape 17"/>
          <p:cNvSpPr>
            <a:spLocks noChangeArrowheads="1"/>
          </p:cNvSpPr>
          <p:nvPr/>
        </p:nvSpPr>
        <p:spPr bwMode="auto">
          <a:xfrm>
            <a:off x="2268538" y="2205038"/>
            <a:ext cx="5688012" cy="2232025"/>
          </a:xfrm>
          <a:prstGeom prst="wedgeRoundRectCallout">
            <a:avLst>
              <a:gd name="adj1" fmla="val -54634"/>
              <a:gd name="adj2" fmla="val 59176"/>
              <a:gd name="adj3" fmla="val 16667"/>
            </a:avLst>
          </a:prstGeom>
          <a:solidFill>
            <a:srgbClr val="FFCCFF"/>
          </a:solidFill>
          <a:ln w="9525">
            <a:solidFill>
              <a:schemeClr val="tx1"/>
            </a:solidFill>
            <a:miter lim="800000"/>
            <a:headEnd/>
            <a:tailEnd/>
          </a:ln>
        </p:spPr>
        <p:txBody>
          <a:bodyPr/>
          <a:lstStyle/>
          <a:p>
            <a:pPr algn="ctr" eaLnBrk="0" hangingPunct="0"/>
            <a:r>
              <a:rPr lang="en-US" sz="2800" b="1">
                <a:solidFill>
                  <a:srgbClr val="800000"/>
                </a:solidFill>
              </a:rPr>
              <a:t>Աչքի անցկացրեք մեր կայքէջը:</a:t>
            </a:r>
            <a:endParaRPr lang="fr-FR" sz="2800" b="1">
              <a:solidFill>
                <a:srgbClr val="800000"/>
              </a:solidFill>
            </a:endParaRPr>
          </a:p>
          <a:p>
            <a:pPr algn="ctr" eaLnBrk="0" hangingPunct="0"/>
            <a:r>
              <a:rPr lang="en-US" sz="2400" b="1"/>
              <a:t>Այնտեղ կգտնեք </a:t>
            </a:r>
            <a:r>
              <a:rPr lang="en-US" sz="2400" b="1">
                <a:solidFill>
                  <a:srgbClr val="339966"/>
                </a:solidFill>
              </a:rPr>
              <a:t>գիտելիքի</a:t>
            </a:r>
            <a:r>
              <a:rPr lang="en-US" sz="2400" b="1"/>
              <a:t>, </a:t>
            </a:r>
            <a:r>
              <a:rPr lang="en-US" sz="2400" b="1">
                <a:solidFill>
                  <a:srgbClr val="FF0000"/>
                </a:solidFill>
              </a:rPr>
              <a:t>վերաբերմունքի</a:t>
            </a:r>
            <a:r>
              <a:rPr lang="en-US" sz="2400" b="1"/>
              <a:t> և  </a:t>
            </a:r>
            <a:r>
              <a:rPr lang="en-US" sz="2400" b="1">
                <a:solidFill>
                  <a:schemeClr val="accent2"/>
                </a:solidFill>
              </a:rPr>
              <a:t>հմտությունների</a:t>
            </a:r>
            <a:r>
              <a:rPr lang="en-US" sz="2400" b="1"/>
              <a:t>  ցանկերը …</a:t>
            </a:r>
            <a:r>
              <a:rPr lang="fr-FR" sz="2400" b="1"/>
              <a:t/>
            </a:r>
            <a:br>
              <a:rPr lang="fr-FR" sz="2400" b="1"/>
            </a:br>
            <a:r>
              <a:rPr lang="fr-FR" sz="2800" b="1" i="1" u="sng">
                <a:solidFill>
                  <a:srgbClr val="FF3300"/>
                </a:solidFill>
              </a:rPr>
              <a:t>Մենք</a:t>
            </a:r>
            <a:r>
              <a:rPr lang="fr-FR" sz="2800" b="1" i="1">
                <a:solidFill>
                  <a:srgbClr val="FF3300"/>
                </a:solidFill>
              </a:rPr>
              <a:t> ենք FREPA-ն:</a:t>
            </a:r>
          </a:p>
        </p:txBody>
      </p:sp>
      <p:sp>
        <p:nvSpPr>
          <p:cNvPr id="96270"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DB48B3B-F5C1-4E1D-BC36-8AD5716BBF34}" type="slidenum">
              <a:rPr lang="fr-FR" sz="2400" b="1">
                <a:solidFill>
                  <a:schemeClr val="accent2"/>
                </a:solidFill>
              </a:rPr>
              <a:pPr algn="ctr" eaLnBrk="0" hangingPunct="0">
                <a:spcBef>
                  <a:spcPct val="50000"/>
                </a:spcBef>
              </a:pPr>
              <a:t>44</a:t>
            </a:fld>
            <a:endParaRPr lang="fr-FR" sz="2400" b="1">
              <a:solidFill>
                <a:schemeClr val="accent2"/>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1"/>
          <p:cNvPicPr>
            <a:picLocks noChangeAspect="1" noChangeArrowheads="1"/>
          </p:cNvPicPr>
          <p:nvPr/>
        </p:nvPicPr>
        <p:blipFill>
          <a:blip r:embed="rId2"/>
          <a:srcRect/>
          <a:stretch>
            <a:fillRect/>
          </a:stretch>
        </p:blipFill>
        <p:spPr bwMode="auto">
          <a:xfrm>
            <a:off x="2339975" y="260350"/>
            <a:ext cx="6427788" cy="3019425"/>
          </a:xfrm>
          <a:prstGeom prst="rect">
            <a:avLst/>
          </a:prstGeom>
          <a:noFill/>
          <a:ln w="9525">
            <a:noFill/>
            <a:miter lim="800000"/>
            <a:headEnd/>
            <a:tailEnd/>
          </a:ln>
        </p:spPr>
      </p:pic>
      <p:grpSp>
        <p:nvGrpSpPr>
          <p:cNvPr id="2" name="Group 25"/>
          <p:cNvGrpSpPr>
            <a:grpSpLocks/>
          </p:cNvGrpSpPr>
          <p:nvPr/>
        </p:nvGrpSpPr>
        <p:grpSpPr bwMode="auto">
          <a:xfrm>
            <a:off x="1258888" y="4076700"/>
            <a:ext cx="7499350" cy="2636838"/>
            <a:chOff x="793" y="2659"/>
            <a:chExt cx="4724" cy="1496"/>
          </a:xfrm>
        </p:grpSpPr>
        <p:grpSp>
          <p:nvGrpSpPr>
            <p:cNvPr id="97287" name="Group 24"/>
            <p:cNvGrpSpPr>
              <a:grpSpLocks/>
            </p:cNvGrpSpPr>
            <p:nvPr/>
          </p:nvGrpSpPr>
          <p:grpSpPr bwMode="auto">
            <a:xfrm>
              <a:off x="793" y="2659"/>
              <a:ext cx="4724" cy="1496"/>
              <a:chOff x="793" y="2659"/>
              <a:chExt cx="4724" cy="1496"/>
            </a:xfrm>
          </p:grpSpPr>
          <p:pic>
            <p:nvPicPr>
              <p:cNvPr id="97289" name="Picture 19" descr="french-guy"/>
              <p:cNvPicPr>
                <a:picLocks noChangeAspect="1" noChangeArrowheads="1"/>
              </p:cNvPicPr>
              <p:nvPr/>
            </p:nvPicPr>
            <p:blipFill>
              <a:blip r:embed="rId3"/>
              <a:srcRect/>
              <a:stretch>
                <a:fillRect/>
              </a:stretch>
            </p:blipFill>
            <p:spPr bwMode="auto">
              <a:xfrm>
                <a:off x="4468" y="2659"/>
                <a:ext cx="1049" cy="1298"/>
              </a:xfrm>
              <a:prstGeom prst="rect">
                <a:avLst/>
              </a:prstGeom>
              <a:noFill/>
              <a:ln w="9525">
                <a:noFill/>
                <a:miter lim="800000"/>
                <a:headEnd/>
                <a:tailEnd/>
              </a:ln>
            </p:spPr>
          </p:pic>
          <p:sp>
            <p:nvSpPr>
              <p:cNvPr id="97290" name="AutoShape 17"/>
              <p:cNvSpPr>
                <a:spLocks noChangeArrowheads="1"/>
              </p:cNvSpPr>
              <p:nvPr/>
            </p:nvSpPr>
            <p:spPr bwMode="auto">
              <a:xfrm>
                <a:off x="793" y="3475"/>
                <a:ext cx="3311" cy="680"/>
              </a:xfrm>
              <a:prstGeom prst="wedgeRoundRectCallout">
                <a:avLst>
                  <a:gd name="adj1" fmla="val 73315"/>
                  <a:gd name="adj2" fmla="val -111764"/>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grpSp>
        <p:sp>
          <p:nvSpPr>
            <p:cNvPr id="97288" name="Text Box 18"/>
            <p:cNvSpPr txBox="1">
              <a:spLocks noChangeArrowheads="1"/>
            </p:cNvSpPr>
            <p:nvPr/>
          </p:nvSpPr>
          <p:spPr bwMode="auto">
            <a:xfrm>
              <a:off x="976" y="3521"/>
              <a:ext cx="3054" cy="473"/>
            </a:xfrm>
            <a:prstGeom prst="rect">
              <a:avLst/>
            </a:prstGeom>
            <a:noFill/>
            <a:ln w="9525">
              <a:noFill/>
              <a:round/>
              <a:headEnd/>
              <a:tailEnd/>
            </a:ln>
          </p:spPr>
          <p:txBody>
            <a:bodyPr lIns="90000" tIns="46800" rIns="90000" bIns="46800">
              <a:spAutoFit/>
            </a:bodyPr>
            <a:lstStyle/>
            <a:p>
              <a:pPr algn="ct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t>Ոչ, դա այդպես չէ: Ես կբացատրեմ Ձեզ:</a:t>
              </a:r>
              <a:endParaRPr lang="fr-FR" sz="2400" b="1"/>
            </a:p>
          </p:txBody>
        </p:sp>
      </p:grpSp>
      <p:grpSp>
        <p:nvGrpSpPr>
          <p:cNvPr id="4" name="Group 23"/>
          <p:cNvGrpSpPr>
            <a:grpSpLocks/>
          </p:cNvGrpSpPr>
          <p:nvPr/>
        </p:nvGrpSpPr>
        <p:grpSpPr bwMode="auto">
          <a:xfrm>
            <a:off x="0" y="0"/>
            <a:ext cx="4643438" cy="5013325"/>
            <a:chOff x="0" y="0"/>
            <a:chExt cx="2608" cy="3113"/>
          </a:xfrm>
        </p:grpSpPr>
        <p:sp>
          <p:nvSpPr>
            <p:cNvPr id="97285" name="AutoShape 8"/>
            <p:cNvSpPr>
              <a:spLocks noChangeArrowheads="1"/>
            </p:cNvSpPr>
            <p:nvPr/>
          </p:nvSpPr>
          <p:spPr bwMode="auto">
            <a:xfrm>
              <a:off x="0" y="0"/>
              <a:ext cx="2608" cy="1752"/>
            </a:xfrm>
            <a:prstGeom prst="wedgeEllipseCallout">
              <a:avLst>
                <a:gd name="adj1" fmla="val -22162"/>
                <a:gd name="adj2" fmla="val 68667"/>
              </a:avLst>
            </a:prstGeom>
            <a:solidFill>
              <a:srgbClr val="FDDFCE"/>
            </a:solidFill>
            <a:ln w="9525">
              <a:solidFill>
                <a:schemeClr val="tx1"/>
              </a:solidFill>
              <a:miter lim="800000"/>
              <a:headEnd/>
              <a:tailEnd/>
            </a:ln>
          </p:spPr>
          <p:txBody>
            <a:bodyPr/>
            <a:lstStyle/>
            <a:p>
              <a:pPr algn="ctr" eaLnBrk="0" hangingPunct="0"/>
              <a:r>
                <a:rPr lang="en-US" sz="2400" b="1"/>
                <a:t>Շատ լավ, սա հետաքրքիր է: Բայց ինչու՞ «կարողություններ» և «ռեսուրսներ»: Մի՞թե դրանք նույնը չեն: </a:t>
              </a:r>
              <a:endParaRPr lang="fr-FR" sz="2400" b="1"/>
            </a:p>
          </p:txBody>
        </p:sp>
        <p:pic>
          <p:nvPicPr>
            <p:cNvPr id="97286" name="Picture 22" descr="ANd9GcTxBLaXHD7kjlP4ZS_Dgj9hLlpMw2kPyJLConTO3p8qYh_VMsC7ww"/>
            <p:cNvPicPr>
              <a:picLocks noChangeAspect="1" noChangeArrowheads="1"/>
            </p:cNvPicPr>
            <p:nvPr/>
          </p:nvPicPr>
          <p:blipFill>
            <a:blip r:embed="rId4"/>
            <a:srcRect/>
            <a:stretch>
              <a:fillRect/>
            </a:stretch>
          </p:blipFill>
          <p:spPr bwMode="auto">
            <a:xfrm>
              <a:off x="0" y="2115"/>
              <a:ext cx="1633" cy="998"/>
            </a:xfrm>
            <a:prstGeom prst="rect">
              <a:avLst/>
            </a:prstGeom>
            <a:noFill/>
            <a:ln w="9525">
              <a:noFill/>
              <a:miter lim="800000"/>
              <a:headEnd/>
              <a:tailEnd/>
            </a:ln>
          </p:spPr>
        </p:pic>
      </p:grpSp>
      <p:sp>
        <p:nvSpPr>
          <p:cNvPr id="97284"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B0E6CF3-DDCA-4758-8116-08EBCB425F3A}" type="slidenum">
              <a:rPr lang="fr-FR" sz="2400" b="1">
                <a:solidFill>
                  <a:schemeClr val="accent2"/>
                </a:solidFill>
              </a:rPr>
              <a:pPr algn="ctr" eaLnBrk="0" hangingPunct="0">
                <a:spcBef>
                  <a:spcPct val="50000"/>
                </a:spcBef>
              </a:pPr>
              <a:t>45</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1+#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noChangeArrowheads="1"/>
          </p:cNvPicPr>
          <p:nvPr/>
        </p:nvPicPr>
        <p:blipFill>
          <a:blip r:embed="rId2"/>
          <a:srcRect/>
          <a:stretch>
            <a:fillRect/>
          </a:stretch>
        </p:blipFill>
        <p:spPr bwMode="auto">
          <a:xfrm>
            <a:off x="2339975" y="260350"/>
            <a:ext cx="6427788" cy="3019425"/>
          </a:xfrm>
          <a:prstGeom prst="rect">
            <a:avLst/>
          </a:prstGeom>
          <a:noFill/>
          <a:ln w="9525">
            <a:noFill/>
            <a:miter lim="800000"/>
            <a:headEnd/>
            <a:tailEnd/>
          </a:ln>
        </p:spPr>
      </p:pic>
      <p:pic>
        <p:nvPicPr>
          <p:cNvPr id="98306" name="Picture 6" descr="french-guy"/>
          <p:cNvPicPr>
            <a:picLocks noChangeAspect="1" noChangeArrowheads="1"/>
          </p:cNvPicPr>
          <p:nvPr/>
        </p:nvPicPr>
        <p:blipFill>
          <a:blip r:embed="rId3"/>
          <a:srcRect/>
          <a:stretch>
            <a:fillRect/>
          </a:stretch>
        </p:blipFill>
        <p:spPr bwMode="auto">
          <a:xfrm>
            <a:off x="250825" y="3573463"/>
            <a:ext cx="1665288" cy="2060575"/>
          </a:xfrm>
          <a:prstGeom prst="rect">
            <a:avLst/>
          </a:prstGeom>
          <a:noFill/>
          <a:ln w="9525">
            <a:noFill/>
            <a:miter lim="800000"/>
            <a:headEnd/>
            <a:tailEnd/>
          </a:ln>
        </p:spPr>
      </p:pic>
      <p:grpSp>
        <p:nvGrpSpPr>
          <p:cNvPr id="2" name="Group 18"/>
          <p:cNvGrpSpPr>
            <a:grpSpLocks/>
          </p:cNvGrpSpPr>
          <p:nvPr/>
        </p:nvGrpSpPr>
        <p:grpSpPr bwMode="auto">
          <a:xfrm>
            <a:off x="250825" y="80963"/>
            <a:ext cx="8497888" cy="1079500"/>
            <a:chOff x="158" y="164"/>
            <a:chExt cx="5353" cy="680"/>
          </a:xfrm>
        </p:grpSpPr>
        <p:sp>
          <p:nvSpPr>
            <p:cNvPr id="98318" name="AutoShape 16"/>
            <p:cNvSpPr>
              <a:spLocks noChangeArrowheads="1"/>
            </p:cNvSpPr>
            <p:nvPr/>
          </p:nvSpPr>
          <p:spPr bwMode="auto">
            <a:xfrm>
              <a:off x="158" y="164"/>
              <a:ext cx="5353" cy="680"/>
            </a:xfrm>
            <a:prstGeom prst="wedgeRoundRectCallout">
              <a:avLst>
                <a:gd name="adj1" fmla="val -39537"/>
                <a:gd name="adj2" fmla="val 260884"/>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98319" name="Text Box 17"/>
            <p:cNvSpPr txBox="1">
              <a:spLocks noChangeArrowheads="1"/>
            </p:cNvSpPr>
            <p:nvPr/>
          </p:nvSpPr>
          <p:spPr bwMode="auto">
            <a:xfrm>
              <a:off x="249" y="164"/>
              <a:ext cx="5216" cy="518"/>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i="1">
                  <a:latin typeface="Arial Narrow" pitchFamily="34" charset="0"/>
                </a:rPr>
                <a:t>Ես ձեռք եմ բերել որոշակի (սահմանափակ) </a:t>
              </a:r>
              <a:r>
                <a:rPr lang="en-US" sz="2400" b="1" i="1">
                  <a:solidFill>
                    <a:srgbClr val="000099"/>
                  </a:solidFill>
                  <a:latin typeface="Arial Narrow" pitchFamily="34" charset="0"/>
                </a:rPr>
                <a:t>կարողություն, որը թույլ կտա ճապոներենով հարցնել ճանապարհը:</a:t>
              </a:r>
              <a:endParaRPr lang="fr-FR" sz="2400" b="1" i="1">
                <a:solidFill>
                  <a:srgbClr val="000099"/>
                </a:solidFill>
                <a:latin typeface="Arial Narrow" pitchFamily="34" charset="0"/>
              </a:endParaRPr>
            </a:p>
          </p:txBody>
        </p:sp>
      </p:grpSp>
      <p:grpSp>
        <p:nvGrpSpPr>
          <p:cNvPr id="3" name="Group 23"/>
          <p:cNvGrpSpPr>
            <a:grpSpLocks/>
          </p:cNvGrpSpPr>
          <p:nvPr/>
        </p:nvGrpSpPr>
        <p:grpSpPr bwMode="auto">
          <a:xfrm>
            <a:off x="755650" y="1196975"/>
            <a:ext cx="8388350" cy="1373188"/>
            <a:chOff x="703" y="981"/>
            <a:chExt cx="5057" cy="787"/>
          </a:xfrm>
        </p:grpSpPr>
        <p:sp>
          <p:nvSpPr>
            <p:cNvPr id="98316" name="AutoShape 9"/>
            <p:cNvSpPr>
              <a:spLocks noChangeArrowheads="1"/>
            </p:cNvSpPr>
            <p:nvPr/>
          </p:nvSpPr>
          <p:spPr bwMode="auto">
            <a:xfrm>
              <a:off x="703" y="981"/>
              <a:ext cx="5057" cy="771"/>
            </a:xfrm>
            <a:prstGeom prst="wedgeRoundRectCallout">
              <a:avLst>
                <a:gd name="adj1" fmla="val -47546"/>
                <a:gd name="adj2" fmla="val 140532"/>
                <a:gd name="adj3" fmla="val 16667"/>
              </a:avLst>
            </a:prstGeom>
            <a:solidFill>
              <a:srgbClr val="FFFFCC"/>
            </a:solidFill>
            <a:ln w="9360">
              <a:solidFill>
                <a:srgbClr val="000000"/>
              </a:solidFill>
              <a:miter lim="800000"/>
              <a:headEnd/>
              <a:tailEnd/>
            </a:ln>
          </p:spPr>
          <p:txBody>
            <a:bodyPr wrap="none" anchor="ctr"/>
            <a:lstStyle/>
            <a:p>
              <a:pPr algn="ctr" eaLnBrk="0" hangingPunct="0"/>
              <a:endParaRPr lang="en-US" sz="2400" b="1">
                <a:latin typeface="Times New Roman" pitchFamily="18" charset="0"/>
              </a:endParaRPr>
            </a:p>
          </p:txBody>
        </p:sp>
        <p:sp>
          <p:nvSpPr>
            <p:cNvPr id="98317" name="Text Box 10"/>
            <p:cNvSpPr txBox="1">
              <a:spLocks noChangeArrowheads="1"/>
            </p:cNvSpPr>
            <p:nvPr/>
          </p:nvSpPr>
          <p:spPr bwMode="auto">
            <a:xfrm>
              <a:off x="951" y="981"/>
              <a:ext cx="4809" cy="787"/>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i="1">
                  <a:latin typeface="Arial Unicode MS" pitchFamily="34" charset="-128"/>
                  <a:ea typeface="Arial Unicode MS" pitchFamily="34" charset="-128"/>
                  <a:cs typeface="Arial Unicode MS" pitchFamily="34" charset="-128"/>
                </a:rPr>
                <a:t>Այս կարողությունն </a:t>
              </a:r>
              <a:r>
                <a:rPr lang="en-US" sz="2800" b="1" i="1" u="sng">
                  <a:latin typeface="Arial Unicode MS" pitchFamily="34" charset="-128"/>
                  <a:ea typeface="Arial Unicode MS" pitchFamily="34" charset="-128"/>
                  <a:cs typeface="Arial Unicode MS" pitchFamily="34" charset="-128"/>
                </a:rPr>
                <a:t>օգտագործելու</a:t>
              </a:r>
              <a:r>
                <a:rPr lang="en-US" sz="2800" b="1" i="1">
                  <a:latin typeface="Arial Unicode MS" pitchFamily="34" charset="-128"/>
                  <a:ea typeface="Arial Unicode MS" pitchFamily="34" charset="-128"/>
                  <a:cs typeface="Arial Unicode MS" pitchFamily="34" charset="-128"/>
                </a:rPr>
                <a:t> համար ես երբեմն իհարկե օգտագործում եմ </a:t>
              </a:r>
              <a:r>
                <a:rPr lang="en-US" sz="2800" b="1" i="1">
                  <a:solidFill>
                    <a:srgbClr val="FF0066"/>
                  </a:solidFill>
                  <a:latin typeface="Arial Unicode MS" pitchFamily="34" charset="-128"/>
                  <a:ea typeface="Arial Unicode MS" pitchFamily="34" charset="-128"/>
                  <a:cs typeface="Arial Unicode MS" pitchFamily="34" charset="-128"/>
                </a:rPr>
                <a:t>արտաքին ռեսուրսներ</a:t>
              </a:r>
              <a:r>
                <a:rPr lang="en-US" sz="2800" b="1" i="1">
                  <a:latin typeface="Arial Unicode MS" pitchFamily="34" charset="-128"/>
                  <a:ea typeface="Arial Unicode MS" pitchFamily="34" charset="-128"/>
                  <a:cs typeface="Arial Unicode MS" pitchFamily="34" charset="-128"/>
                </a:rPr>
                <a:t> (բառարան, քերականության դասագիրք), որոնք ինձ մոտ ունեմ:</a:t>
              </a:r>
              <a:endParaRPr lang="fr-FR" sz="2800" b="1" i="1">
                <a:latin typeface="Arial Unicode MS" pitchFamily="34" charset="-128"/>
                <a:ea typeface="Arial Unicode MS" pitchFamily="34" charset="-128"/>
                <a:cs typeface="Arial Unicode MS" pitchFamily="34" charset="-128"/>
              </a:endParaRPr>
            </a:p>
          </p:txBody>
        </p:sp>
      </p:grpSp>
      <p:grpSp>
        <p:nvGrpSpPr>
          <p:cNvPr id="4" name="Group 24"/>
          <p:cNvGrpSpPr>
            <a:grpSpLocks/>
          </p:cNvGrpSpPr>
          <p:nvPr/>
        </p:nvGrpSpPr>
        <p:grpSpPr bwMode="auto">
          <a:xfrm>
            <a:off x="1908175" y="2708275"/>
            <a:ext cx="7235825" cy="2952750"/>
            <a:chOff x="1202" y="1797"/>
            <a:chExt cx="4558" cy="1860"/>
          </a:xfrm>
        </p:grpSpPr>
        <p:sp>
          <p:nvSpPr>
            <p:cNvPr id="98314" name="AutoShape 13"/>
            <p:cNvSpPr>
              <a:spLocks noChangeArrowheads="1"/>
            </p:cNvSpPr>
            <p:nvPr/>
          </p:nvSpPr>
          <p:spPr bwMode="auto">
            <a:xfrm>
              <a:off x="1202" y="1797"/>
              <a:ext cx="4558" cy="1860"/>
            </a:xfrm>
            <a:prstGeom prst="wedgeRoundRectCallout">
              <a:avLst>
                <a:gd name="adj1" fmla="val -59981"/>
                <a:gd name="adj2" fmla="val 1611"/>
                <a:gd name="adj3" fmla="val 16667"/>
              </a:avLst>
            </a:prstGeom>
            <a:solidFill>
              <a:srgbClr val="FFFFCC"/>
            </a:solidFill>
            <a:ln w="9360">
              <a:solidFill>
                <a:srgbClr val="000000"/>
              </a:solidFill>
              <a:miter lim="800000"/>
              <a:headEnd/>
              <a:tailEnd/>
            </a:ln>
          </p:spPr>
          <p:txBody>
            <a:bodyPr wrap="none" anchor="ctr"/>
            <a:lstStyle/>
            <a:p>
              <a:pPr algn="ctr" eaLnBrk="0" hangingPunct="0"/>
              <a:endParaRPr lang="en-US" sz="2400" b="1">
                <a:latin typeface="Times New Roman" pitchFamily="18" charset="0"/>
              </a:endParaRPr>
            </a:p>
          </p:txBody>
        </p:sp>
        <p:sp>
          <p:nvSpPr>
            <p:cNvPr id="98315" name="Text Box 11"/>
            <p:cNvSpPr txBox="1">
              <a:spLocks noChangeArrowheads="1"/>
            </p:cNvSpPr>
            <p:nvPr/>
          </p:nvSpPr>
          <p:spPr bwMode="auto">
            <a:xfrm>
              <a:off x="1338" y="1933"/>
              <a:ext cx="4264" cy="1668"/>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t>Բայց ես ունեմ նաև </a:t>
              </a:r>
              <a:r>
                <a:rPr lang="en-US" sz="2400" b="1">
                  <a:solidFill>
                    <a:srgbClr val="FF0066"/>
                  </a:solidFill>
                </a:rPr>
                <a:t>ներքին</a:t>
              </a:r>
              <a:r>
                <a:rPr lang="en-US" sz="2400" b="1"/>
                <a:t> ռեսուրսներ.</a:t>
              </a:r>
              <a:r>
                <a:rPr lang="fr-FR" sz="2000" b="1">
                  <a:latin typeface="Times New Roman" pitchFamily="18" charset="0"/>
                </a:rPr>
                <a:t/>
              </a:r>
              <a:br>
                <a:rPr lang="fr-FR" sz="2000" b="1">
                  <a:latin typeface="Times New Roman" pitchFamily="18" charset="0"/>
                </a:rPr>
              </a:br>
              <a:r>
                <a:rPr lang="fr-FR" sz="2400" b="1">
                  <a:latin typeface="Arial Unicode MS" pitchFamily="34" charset="-128"/>
                  <a:ea typeface="Arial Unicode MS" pitchFamily="34" charset="-128"/>
                  <a:cs typeface="Arial Unicode MS" pitchFamily="34" charset="-128"/>
                </a:rPr>
                <a:t>- </a:t>
              </a:r>
              <a:r>
                <a:rPr lang="en-US" sz="2400" b="1">
                  <a:solidFill>
                    <a:srgbClr val="000099"/>
                  </a:solidFill>
                  <a:latin typeface="Arial Unicode MS" pitchFamily="34" charset="-128"/>
                  <a:ea typeface="Arial Unicode MS" pitchFamily="34" charset="-128"/>
                  <a:cs typeface="Arial Unicode MS" pitchFamily="34" charset="-128"/>
                </a:rPr>
                <a:t>Հմտություններ</a:t>
              </a:r>
              <a:r>
                <a:rPr lang="en-US" sz="2400" b="1">
                  <a:latin typeface="Arial Unicode MS" pitchFamily="34" charset="-128"/>
                  <a:ea typeface="Arial Unicode MS" pitchFamily="34" charset="-128"/>
                  <a:cs typeface="Arial Unicode MS" pitchFamily="34" charset="-128"/>
                </a:rPr>
                <a:t>, օրինակ՝ բայը վերջում դնելով նախադասություններ կազմելու կարողություն:</a:t>
              </a:r>
              <a:br>
                <a:rPr lang="en-US" sz="2400" b="1">
                  <a:latin typeface="Arial Unicode MS" pitchFamily="34" charset="-128"/>
                  <a:ea typeface="Arial Unicode MS" pitchFamily="34" charset="-128"/>
                  <a:cs typeface="Arial Unicode MS" pitchFamily="34" charset="-128"/>
                </a:rPr>
              </a:br>
              <a:r>
                <a:rPr lang="fr-FR" sz="2400" b="1">
                  <a:latin typeface="Arial Unicode MS" pitchFamily="34" charset="-128"/>
                  <a:ea typeface="Arial Unicode MS" pitchFamily="34" charset="-128"/>
                  <a:cs typeface="Arial Unicode MS" pitchFamily="34" charset="-128"/>
                </a:rPr>
                <a:t>- </a:t>
              </a:r>
              <a:r>
                <a:rPr lang="en-US" sz="2400" b="1">
                  <a:solidFill>
                    <a:srgbClr val="006600"/>
                  </a:solidFill>
                  <a:latin typeface="Arial Unicode MS" pitchFamily="34" charset="-128"/>
                  <a:ea typeface="Arial Unicode MS" pitchFamily="34" charset="-128"/>
                  <a:cs typeface="Arial Unicode MS" pitchFamily="34" charset="-128"/>
                </a:rPr>
                <a:t>Գիտելիք</a:t>
              </a:r>
              <a:r>
                <a:rPr lang="en-US" sz="2400" b="1">
                  <a:latin typeface="Arial Unicode MS" pitchFamily="34" charset="-128"/>
                  <a:ea typeface="Arial Unicode MS" pitchFamily="34" charset="-128"/>
                  <a:cs typeface="Arial Unicode MS" pitchFamily="34" charset="-128"/>
                </a:rPr>
                <a:t>, օրինակ՝ տեղի պարագաների ցանկ՝ այստեղ, այնտեղ, և հարցական՝ որտե՞ղ, որտեղի՞ց և այլն…</a:t>
              </a:r>
              <a:r>
                <a:rPr lang="fr-FR" sz="2400" b="1">
                  <a:latin typeface="Arial Unicode MS" pitchFamily="34" charset="-128"/>
                  <a:ea typeface="Arial Unicode MS" pitchFamily="34" charset="-128"/>
                  <a:cs typeface="Arial Unicode MS" pitchFamily="34" charset="-128"/>
                </a:rPr>
                <a:t/>
              </a:r>
              <a:br>
                <a:rPr lang="fr-FR" sz="2400" b="1">
                  <a:latin typeface="Arial Unicode MS" pitchFamily="34" charset="-128"/>
                  <a:ea typeface="Arial Unicode MS" pitchFamily="34" charset="-128"/>
                  <a:cs typeface="Arial Unicode MS" pitchFamily="34" charset="-128"/>
                </a:rPr>
              </a:br>
              <a:r>
                <a:rPr lang="fr-FR" sz="2400" b="1">
                  <a:latin typeface="Arial Unicode MS" pitchFamily="34" charset="-128"/>
                  <a:ea typeface="Arial Unicode MS" pitchFamily="34" charset="-128"/>
                  <a:cs typeface="Arial Unicode MS" pitchFamily="34" charset="-128"/>
                </a:rPr>
                <a:t>- </a:t>
              </a:r>
              <a:r>
                <a:rPr lang="en-US" sz="2400" b="1">
                  <a:solidFill>
                    <a:srgbClr val="FF0066"/>
                  </a:solidFill>
                  <a:latin typeface="Arial Unicode MS" pitchFamily="34" charset="-128"/>
                  <a:ea typeface="Arial Unicode MS" pitchFamily="34" charset="-128"/>
                  <a:cs typeface="Arial Unicode MS" pitchFamily="34" charset="-128"/>
                </a:rPr>
                <a:t>Վերաբերմունք</a:t>
              </a:r>
              <a:r>
                <a:rPr lang="en-US" sz="2400" b="1">
                  <a:latin typeface="Arial Unicode MS" pitchFamily="34" charset="-128"/>
                  <a:ea typeface="Arial Unicode MS" pitchFamily="34" charset="-128"/>
                  <a:cs typeface="Arial Unicode MS" pitchFamily="34" charset="-128"/>
                </a:rPr>
                <a:t>, օրինակ՝ ես վստահում եմ իմ կարողություններին, ես հետաքրքրված եմ լեզուներով…</a:t>
              </a:r>
              <a:endParaRPr lang="fr-FR" sz="2400" b="1">
                <a:latin typeface="Arial Unicode MS" pitchFamily="34" charset="-128"/>
                <a:ea typeface="Arial Unicode MS" pitchFamily="34" charset="-128"/>
                <a:cs typeface="Arial Unicode MS" pitchFamily="34" charset="-128"/>
              </a:endParaRPr>
            </a:p>
          </p:txBody>
        </p:sp>
      </p:grpSp>
      <p:grpSp>
        <p:nvGrpSpPr>
          <p:cNvPr id="5" name="Group 25"/>
          <p:cNvGrpSpPr>
            <a:grpSpLocks/>
          </p:cNvGrpSpPr>
          <p:nvPr/>
        </p:nvGrpSpPr>
        <p:grpSpPr bwMode="auto">
          <a:xfrm>
            <a:off x="574675" y="5949950"/>
            <a:ext cx="8569325" cy="908050"/>
            <a:chOff x="204" y="3748"/>
            <a:chExt cx="5398" cy="572"/>
          </a:xfrm>
        </p:grpSpPr>
        <p:sp>
          <p:nvSpPr>
            <p:cNvPr id="98312" name="AutoShape 15"/>
            <p:cNvSpPr>
              <a:spLocks noChangeArrowheads="1"/>
            </p:cNvSpPr>
            <p:nvPr/>
          </p:nvSpPr>
          <p:spPr bwMode="auto">
            <a:xfrm>
              <a:off x="204" y="3748"/>
              <a:ext cx="5398" cy="572"/>
            </a:xfrm>
            <a:prstGeom prst="wedgeRoundRectCallout">
              <a:avLst>
                <a:gd name="adj1" fmla="val -42292"/>
                <a:gd name="adj2" fmla="val -208917"/>
                <a:gd name="adj3" fmla="val 16667"/>
              </a:avLst>
            </a:prstGeom>
            <a:solidFill>
              <a:srgbClr val="FFFFCC"/>
            </a:solidFill>
            <a:ln w="9360">
              <a:solidFill>
                <a:srgbClr val="000000"/>
              </a:solidFill>
              <a:miter lim="800000"/>
              <a:headEnd/>
              <a:tailEnd/>
            </a:ln>
          </p:spPr>
          <p:txBody>
            <a:bodyPr wrap="none" anchor="ctr"/>
            <a:lstStyle/>
            <a:p>
              <a:pPr algn="ctr" eaLnBrk="0" hangingPunct="0"/>
              <a:endParaRPr lang="en-US" sz="2400" b="1">
                <a:latin typeface="Times New Roman" pitchFamily="18" charset="0"/>
              </a:endParaRPr>
            </a:p>
          </p:txBody>
        </p:sp>
        <p:sp>
          <p:nvSpPr>
            <p:cNvPr id="98313" name="Text Box 14"/>
            <p:cNvSpPr txBox="1">
              <a:spLocks noChangeArrowheads="1"/>
            </p:cNvSpPr>
            <p:nvPr/>
          </p:nvSpPr>
          <p:spPr bwMode="auto">
            <a:xfrm>
              <a:off x="431" y="3793"/>
              <a:ext cx="5080" cy="518"/>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latin typeface="Arial Unicode MS" pitchFamily="34" charset="-128"/>
                  <a:ea typeface="Arial Unicode MS" pitchFamily="34" charset="-128"/>
                  <a:cs typeface="Arial Unicode MS" pitchFamily="34" charset="-128"/>
                </a:rPr>
                <a:t>Եվ իհարկե, ես կարողանում եմ ընտրել ճիշտ ռեսուրսներ՝ տվյալ հանձնարարությունը կատարելու համար:</a:t>
              </a:r>
              <a:endParaRPr lang="fr-FR" sz="2400" b="1">
                <a:latin typeface="Arial Unicode MS" pitchFamily="34" charset="-128"/>
                <a:ea typeface="Arial Unicode MS" pitchFamily="34" charset="-128"/>
                <a:cs typeface="Arial Unicode MS" pitchFamily="34" charset="-128"/>
              </a:endParaRPr>
            </a:p>
          </p:txBody>
        </p:sp>
      </p:grpSp>
      <p:sp>
        <p:nvSpPr>
          <p:cNvPr id="98311"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C27C475-FE3C-4CE4-9B70-AD0FAEBA0854}" type="slidenum">
              <a:rPr lang="fr-FR" sz="2400" b="1">
                <a:solidFill>
                  <a:schemeClr val="accent2"/>
                </a:solidFill>
              </a:rPr>
              <a:pPr algn="ctr" eaLnBrk="0" hangingPunct="0">
                <a:spcBef>
                  <a:spcPct val="50000"/>
                </a:spcBef>
              </a:pPr>
              <a:t>46</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268" name="Picture 84"/>
          <p:cNvPicPr>
            <a:picLocks noChangeAspect="1" noChangeArrowheads="1"/>
          </p:cNvPicPr>
          <p:nvPr/>
        </p:nvPicPr>
        <p:blipFill>
          <a:blip r:embed="rId2"/>
          <a:srcRect/>
          <a:stretch>
            <a:fillRect/>
          </a:stretch>
        </p:blipFill>
        <p:spPr bwMode="auto">
          <a:xfrm>
            <a:off x="0" y="4149725"/>
            <a:ext cx="1258888" cy="1203325"/>
          </a:xfrm>
          <a:prstGeom prst="rect">
            <a:avLst/>
          </a:prstGeom>
          <a:noFill/>
          <a:ln w="9525">
            <a:noFill/>
            <a:round/>
            <a:headEnd/>
            <a:tailEnd/>
          </a:ln>
        </p:spPr>
      </p:pic>
      <p:grpSp>
        <p:nvGrpSpPr>
          <p:cNvPr id="2" name="Group 89"/>
          <p:cNvGrpSpPr>
            <a:grpSpLocks/>
          </p:cNvGrpSpPr>
          <p:nvPr/>
        </p:nvGrpSpPr>
        <p:grpSpPr bwMode="auto">
          <a:xfrm>
            <a:off x="539750" y="0"/>
            <a:ext cx="8353425" cy="4489450"/>
            <a:chOff x="340" y="0"/>
            <a:chExt cx="5262" cy="2478"/>
          </a:xfrm>
        </p:grpSpPr>
        <p:sp>
          <p:nvSpPr>
            <p:cNvPr id="99334" name="AutoShape 82"/>
            <p:cNvSpPr>
              <a:spLocks noChangeArrowheads="1"/>
            </p:cNvSpPr>
            <p:nvPr/>
          </p:nvSpPr>
          <p:spPr bwMode="auto">
            <a:xfrm>
              <a:off x="340" y="0"/>
              <a:ext cx="5262" cy="2478"/>
            </a:xfrm>
            <a:prstGeom prst="wedgeRoundRectCallout">
              <a:avLst>
                <a:gd name="adj1" fmla="val -44699"/>
                <a:gd name="adj2" fmla="val 55528"/>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99335" name="Text Box 4"/>
            <p:cNvSpPr txBox="1">
              <a:spLocks noChangeArrowheads="1"/>
            </p:cNvSpPr>
            <p:nvPr/>
          </p:nvSpPr>
          <p:spPr bwMode="auto">
            <a:xfrm>
              <a:off x="612" y="119"/>
              <a:ext cx="4990" cy="2334"/>
            </a:xfrm>
            <a:prstGeom prst="rect">
              <a:avLst/>
            </a:prstGeom>
            <a:noFill/>
            <a:ln w="9525">
              <a:noFill/>
              <a:miter lim="800000"/>
              <a:headEnd/>
              <a:tailEnd/>
            </a:ln>
          </p:spPr>
          <p:txBody>
            <a:bodyPr>
              <a:spAutoFit/>
            </a:bodyPr>
            <a:lstStyle/>
            <a:p>
              <a:pPr algn="ctr" defTabSz="457200"/>
              <a:r>
                <a:rPr lang="en-US" sz="2800" b="1">
                  <a:solidFill>
                    <a:srgbClr val="FF3300"/>
                  </a:solidFill>
                  <a:latin typeface="Times New Roman" pitchFamily="18" charset="0"/>
                </a:rPr>
                <a:t>FREPA</a:t>
              </a:r>
              <a:r>
                <a:rPr lang="en-US" sz="3200" b="1">
                  <a:solidFill>
                    <a:srgbClr val="FF3300"/>
                  </a:solidFill>
                  <a:latin typeface="Times New Roman" pitchFamily="18" charset="0"/>
                </a:rPr>
                <a:t>-ի հեղինակների կողմից ընտրված տեսական համակարգը.</a:t>
              </a:r>
              <a:endParaRPr lang="en-US" sz="2800" b="1">
                <a:solidFill>
                  <a:schemeClr val="accent2"/>
                </a:solidFill>
                <a:latin typeface="Times New Roman" pitchFamily="18" charset="0"/>
              </a:endParaRPr>
            </a:p>
            <a:p>
              <a:pPr defTabSz="457200"/>
              <a:r>
                <a:rPr lang="en-US" sz="2800" b="1">
                  <a:solidFill>
                    <a:schemeClr val="accent2"/>
                  </a:solidFill>
                  <a:latin typeface="Times New Roman" pitchFamily="18" charset="0"/>
                </a:rPr>
                <a:t>- </a:t>
              </a:r>
              <a:r>
                <a:rPr lang="en-US" sz="2800" b="1">
                  <a:solidFill>
                    <a:srgbClr val="800000"/>
                  </a:solidFill>
                  <a:latin typeface="Times New Roman" pitchFamily="18" charset="0"/>
                </a:rPr>
                <a:t>Կարողություններ</a:t>
              </a:r>
            </a:p>
            <a:p>
              <a:pPr defTabSz="457200">
                <a:lnSpc>
                  <a:spcPct val="80000"/>
                </a:lnSpc>
                <a:buFontTx/>
                <a:buChar char="•"/>
              </a:pPr>
              <a:r>
                <a:rPr lang="en-US" sz="2400">
                  <a:solidFill>
                    <a:srgbClr val="663300"/>
                  </a:solidFill>
                  <a:latin typeface="Arial Unicode MS" pitchFamily="34" charset="-128"/>
                  <a:ea typeface="Arial Unicode MS" pitchFamily="34" charset="-128"/>
                  <a:cs typeface="Arial Unicode MS" pitchFamily="34" charset="-128"/>
                </a:rPr>
                <a:t> </a:t>
              </a:r>
              <a:r>
                <a:rPr lang="en-US" sz="2400" b="1">
                  <a:ea typeface="Arial Unicode MS" pitchFamily="34" charset="-128"/>
                  <a:cs typeface="Arial Unicode MS" pitchFamily="34" charset="-128"/>
                </a:rPr>
                <a:t> </a:t>
              </a:r>
              <a:r>
                <a:rPr lang="en-US" sz="3200" b="1">
                  <a:latin typeface="Arial Unicode MS" pitchFamily="34" charset="-128"/>
                  <a:ea typeface="Arial Unicode MS" pitchFamily="34" charset="-128"/>
                  <a:cs typeface="Arial Unicode MS" pitchFamily="34" charset="-128"/>
                </a:rPr>
                <a:t>փոխկապակցված են իրավիճակների, սոցիալական</a:t>
              </a:r>
              <a:br>
                <a:rPr lang="en-US" sz="3200" b="1">
                  <a:latin typeface="Arial Unicode MS" pitchFamily="34" charset="-128"/>
                  <a:ea typeface="Arial Unicode MS" pitchFamily="34" charset="-128"/>
                  <a:cs typeface="Arial Unicode MS" pitchFamily="34" charset="-128"/>
                </a:rPr>
              </a:br>
              <a:r>
                <a:rPr lang="en-US" sz="3200" b="1">
                  <a:latin typeface="Arial Unicode MS" pitchFamily="34" charset="-128"/>
                  <a:ea typeface="Arial Unicode MS" pitchFamily="34" charset="-128"/>
                  <a:cs typeface="Arial Unicode MS" pitchFamily="34" charset="-128"/>
                </a:rPr>
                <a:t>   հանձնարարությունների հետ,</a:t>
              </a:r>
            </a:p>
            <a:p>
              <a:pPr defTabSz="457200">
                <a:lnSpc>
                  <a:spcPct val="80000"/>
                </a:lnSpc>
                <a:buFontTx/>
                <a:buChar char="•"/>
              </a:pPr>
              <a:r>
                <a:rPr lang="en-US" sz="2800" b="1">
                  <a:solidFill>
                    <a:srgbClr val="663300"/>
                  </a:solidFill>
                  <a:latin typeface="Times New Roman" pitchFamily="18" charset="0"/>
                </a:rPr>
                <a:t> </a:t>
              </a:r>
              <a:r>
                <a:rPr lang="en-US" sz="3200" b="1">
                  <a:latin typeface="Arial Unicode MS" pitchFamily="34" charset="-128"/>
                  <a:ea typeface="Arial Unicode MS" pitchFamily="34" charset="-128"/>
                  <a:cs typeface="Arial Unicode MS" pitchFamily="34" charset="-128"/>
                </a:rPr>
                <a:t>Որևէ բարդ համակցության միավորներ են,</a:t>
              </a:r>
              <a:endParaRPr lang="en-US" sz="3200" b="1">
                <a:solidFill>
                  <a:srgbClr val="663300"/>
                </a:solidFill>
                <a:latin typeface="Arial Unicode MS" pitchFamily="34" charset="-128"/>
                <a:ea typeface="Arial Unicode MS" pitchFamily="34" charset="-128"/>
                <a:cs typeface="Arial Unicode MS" pitchFamily="34" charset="-128"/>
              </a:endParaRPr>
            </a:p>
            <a:p>
              <a:pPr defTabSz="457200">
                <a:lnSpc>
                  <a:spcPct val="80000"/>
                </a:lnSpc>
                <a:buFontTx/>
                <a:buChar char="•"/>
              </a:pPr>
              <a:r>
                <a:rPr lang="en-US" sz="2800" b="1">
                  <a:solidFill>
                    <a:srgbClr val="663300"/>
                  </a:solidFill>
                  <a:latin typeface="Times New Roman" pitchFamily="18" charset="0"/>
                </a:rPr>
                <a:t> </a:t>
              </a:r>
              <a:r>
                <a:rPr lang="en-US" sz="3200" b="1">
                  <a:latin typeface="Arial Unicode MS" pitchFamily="34" charset="-128"/>
                  <a:ea typeface="Arial Unicode MS" pitchFamily="34" charset="-128"/>
                  <a:cs typeface="Arial Unicode MS" pitchFamily="34" charset="-128"/>
                </a:rPr>
                <a:t>վերաբերում են տարբեր ռեսուրսների, որոնք կարող են լինել ներքին (</a:t>
              </a:r>
              <a:r>
                <a:rPr lang="en-US" sz="3200" b="1">
                  <a:solidFill>
                    <a:srgbClr val="006600"/>
                  </a:solidFill>
                  <a:latin typeface="Arial Unicode MS" pitchFamily="34" charset="-128"/>
                  <a:ea typeface="Arial Unicode MS" pitchFamily="34" charset="-128"/>
                  <a:cs typeface="Arial Unicode MS" pitchFamily="34" charset="-128"/>
                </a:rPr>
                <a:t>գիտելիք</a:t>
              </a:r>
              <a:r>
                <a:rPr lang="en-US" sz="3200" b="1">
                  <a:latin typeface="Arial Unicode MS" pitchFamily="34" charset="-128"/>
                  <a:ea typeface="Arial Unicode MS" pitchFamily="34" charset="-128"/>
                  <a:cs typeface="Arial Unicode MS" pitchFamily="34" charset="-128"/>
                </a:rPr>
                <a:t>, </a:t>
              </a:r>
              <a:r>
                <a:rPr lang="en-US" sz="3200" b="1">
                  <a:solidFill>
                    <a:srgbClr val="FF0066"/>
                  </a:solidFill>
                  <a:latin typeface="Arial Unicode MS" pitchFamily="34" charset="-128"/>
                  <a:ea typeface="Arial Unicode MS" pitchFamily="34" charset="-128"/>
                  <a:cs typeface="Arial Unicode MS" pitchFamily="34" charset="-128"/>
                </a:rPr>
                <a:t>վերաբերմունք</a:t>
              </a:r>
              <a:r>
                <a:rPr lang="en-US" sz="3200" b="1">
                  <a:latin typeface="Arial Unicode MS" pitchFamily="34" charset="-128"/>
                  <a:ea typeface="Arial Unicode MS" pitchFamily="34" charset="-128"/>
                  <a:cs typeface="Arial Unicode MS" pitchFamily="34" charset="-128"/>
                </a:rPr>
                <a:t> և </a:t>
              </a:r>
              <a:r>
                <a:rPr lang="en-US" sz="3200" b="1">
                  <a:solidFill>
                    <a:srgbClr val="000099"/>
                  </a:solidFill>
                  <a:latin typeface="Arial Unicode MS" pitchFamily="34" charset="-128"/>
                  <a:ea typeface="Arial Unicode MS" pitchFamily="34" charset="-128"/>
                  <a:cs typeface="Arial Unicode MS" pitchFamily="34" charset="-128"/>
                </a:rPr>
                <a:t>հմտություն</a:t>
              </a:r>
              <a:r>
                <a:rPr lang="en-US" sz="3200" b="1">
                  <a:latin typeface="Arial Unicode MS" pitchFamily="34" charset="-128"/>
                  <a:ea typeface="Arial Unicode MS" pitchFamily="34" charset="-128"/>
                  <a:cs typeface="Arial Unicode MS" pitchFamily="34" charset="-128"/>
                </a:rPr>
                <a:t>) և արտաքին (բառարաններ, այլ անձինք...)</a:t>
              </a:r>
            </a:p>
          </p:txBody>
        </p:sp>
      </p:grpSp>
      <p:sp>
        <p:nvSpPr>
          <p:cNvPr id="99331"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AA471A5-A05F-4D0B-AD73-8DA8E1B1A3ED}" type="slidenum">
              <a:rPr lang="fr-FR" sz="2400" b="1">
                <a:solidFill>
                  <a:schemeClr val="accent2"/>
                </a:solidFill>
              </a:rPr>
              <a:pPr algn="ctr" eaLnBrk="0" hangingPunct="0">
                <a:spcBef>
                  <a:spcPct val="50000"/>
                </a:spcBef>
              </a:pPr>
              <a:t>47</a:t>
            </a:fld>
            <a:endParaRPr lang="fr-FR" sz="2400" b="1">
              <a:solidFill>
                <a:schemeClr val="accent2"/>
              </a:solidFill>
            </a:endParaRPr>
          </a:p>
        </p:txBody>
      </p:sp>
      <p:sp>
        <p:nvSpPr>
          <p:cNvPr id="221276" name="AutoShape 5"/>
          <p:cNvSpPr>
            <a:spLocks noChangeArrowheads="1"/>
          </p:cNvSpPr>
          <p:nvPr/>
        </p:nvSpPr>
        <p:spPr bwMode="auto">
          <a:xfrm>
            <a:off x="0" y="5273675"/>
            <a:ext cx="5724525" cy="1584325"/>
          </a:xfrm>
          <a:prstGeom prst="wedgeRoundRectCallout">
            <a:avLst>
              <a:gd name="adj1" fmla="val -20907"/>
              <a:gd name="adj2" fmla="val -84972"/>
              <a:gd name="adj3" fmla="val 16667"/>
            </a:avLst>
          </a:prstGeom>
          <a:solidFill>
            <a:srgbClr val="FFCCFF"/>
          </a:solidFill>
          <a:ln w="9525">
            <a:solidFill>
              <a:schemeClr val="tx1"/>
            </a:solidFill>
            <a:miter lim="800000"/>
            <a:headEnd/>
            <a:tailEnd/>
          </a:ln>
        </p:spPr>
        <p:txBody>
          <a:bodyPr/>
          <a:lstStyle/>
          <a:p>
            <a:pPr algn="ctr" defTabSz="457200"/>
            <a:r>
              <a:rPr lang="en-US" sz="2400" b="1"/>
              <a:t>Ափսոս, որ մեր ժամանակը չի ներում, որպեսզի ցույց տանք, թե որ կարողություններն են նշված </a:t>
            </a:r>
            <a:r>
              <a:rPr lang="hy-AM" sz="2400" b="1"/>
              <a:t>      </a:t>
            </a:r>
            <a:r>
              <a:rPr lang="en-US" sz="2000" b="1"/>
              <a:t>FREPA</a:t>
            </a:r>
            <a:r>
              <a:rPr lang="en-US" sz="2400" b="1"/>
              <a:t>-ում:</a:t>
            </a:r>
            <a:endParaRPr lang="fr-FR" sz="2400" b="1"/>
          </a:p>
        </p:txBody>
      </p:sp>
      <p:sp>
        <p:nvSpPr>
          <p:cNvPr id="221277" name="AutoShape 5"/>
          <p:cNvSpPr>
            <a:spLocks noChangeArrowheads="1"/>
          </p:cNvSpPr>
          <p:nvPr/>
        </p:nvSpPr>
        <p:spPr bwMode="auto">
          <a:xfrm>
            <a:off x="6011863" y="2276475"/>
            <a:ext cx="3132137" cy="3960813"/>
          </a:xfrm>
          <a:prstGeom prst="wedgeRoundRectCallout">
            <a:avLst>
              <a:gd name="adj1" fmla="val -58310"/>
              <a:gd name="adj2" fmla="val 30722"/>
              <a:gd name="adj3" fmla="val 16667"/>
            </a:avLst>
          </a:prstGeom>
          <a:solidFill>
            <a:srgbClr val="FFCCFF"/>
          </a:solidFill>
          <a:ln w="9525">
            <a:solidFill>
              <a:schemeClr val="tx1"/>
            </a:solidFill>
            <a:miter lim="800000"/>
            <a:headEnd/>
            <a:tailEnd/>
          </a:ln>
        </p:spPr>
        <p:txBody>
          <a:bodyPr/>
          <a:lstStyle/>
          <a:p>
            <a:pPr algn="ctr" defTabSz="457200"/>
            <a:r>
              <a:rPr lang="en-US" sz="2800" b="1">
                <a:latin typeface="Arial Unicode MS" pitchFamily="34" charset="-128"/>
                <a:ea typeface="Arial Unicode MS" pitchFamily="34" charset="-128"/>
                <a:cs typeface="Arial Unicode MS" pitchFamily="34" charset="-128"/>
              </a:rPr>
              <a:t>Բայց կարելի է այս կարողություններից մեկը (հարմարվողակա</a:t>
            </a:r>
            <a:r>
              <a:rPr lang="hy-AM" sz="2800" b="1">
                <a:latin typeface="Arial Unicode MS" pitchFamily="34" charset="-128"/>
                <a:ea typeface="Arial Unicode MS" pitchFamily="34" charset="-128"/>
                <a:cs typeface="Arial Unicode MS" pitchFamily="34" charset="-128"/>
              </a:rPr>
              <a:t>-</a:t>
            </a:r>
            <a:r>
              <a:rPr lang="en-US" sz="2800" b="1">
                <a:latin typeface="Arial Unicode MS" pitchFamily="34" charset="-128"/>
                <a:ea typeface="Arial Unicode MS" pitchFamily="34" charset="-128"/>
                <a:cs typeface="Arial Unicode MS" pitchFamily="34" charset="-128"/>
              </a:rPr>
              <a:t>նության) կապակցել ռեսուրսների մի քանի ցուցիչների </a:t>
            </a:r>
            <a:r>
              <a:rPr lang="en-US" sz="2000" b="1">
                <a:latin typeface="Arial Unicode MS" pitchFamily="34" charset="-128"/>
                <a:ea typeface="Arial Unicode MS" pitchFamily="34" charset="-128"/>
                <a:cs typeface="Arial Unicode MS" pitchFamily="34" charset="-128"/>
              </a:rPr>
              <a:t>(descriptors)</a:t>
            </a:r>
            <a:r>
              <a:rPr lang="en-US" sz="2800" b="1">
                <a:latin typeface="Arial Unicode MS" pitchFamily="34" charset="-128"/>
                <a:ea typeface="Arial Unicode MS" pitchFamily="34" charset="-128"/>
                <a:cs typeface="Arial Unicode MS" pitchFamily="34" charset="-128"/>
              </a:rPr>
              <a:t> հետ.</a:t>
            </a:r>
            <a:endParaRPr lang="fr-FR" sz="2800" b="1">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21268"/>
                                        </p:tgtEl>
                                        <p:attrNameLst>
                                          <p:attrName>style.visibility</p:attrName>
                                        </p:attrNameLst>
                                      </p:cBhvr>
                                      <p:to>
                                        <p:strVal val="visible"/>
                                      </p:to>
                                    </p:set>
                                    <p:anim calcmode="lin" valueType="num">
                                      <p:cBhvr>
                                        <p:cTn id="7" dur="500" fill="hold"/>
                                        <p:tgtEl>
                                          <p:spTgt spid="221268"/>
                                        </p:tgtEl>
                                        <p:attrNameLst>
                                          <p:attrName>ppt_w</p:attrName>
                                        </p:attrNameLst>
                                      </p:cBhvr>
                                      <p:tavLst>
                                        <p:tav tm="0">
                                          <p:val>
                                            <p:fltVal val="0"/>
                                          </p:val>
                                        </p:tav>
                                        <p:tav tm="100000">
                                          <p:val>
                                            <p:strVal val="#ppt_w"/>
                                          </p:val>
                                        </p:tav>
                                      </p:tavLst>
                                    </p:anim>
                                    <p:anim calcmode="lin" valueType="num">
                                      <p:cBhvr>
                                        <p:cTn id="8" dur="500" fill="hold"/>
                                        <p:tgtEl>
                                          <p:spTgt spid="221268"/>
                                        </p:tgtEl>
                                        <p:attrNameLst>
                                          <p:attrName>ppt_h</p:attrName>
                                        </p:attrNameLst>
                                      </p:cBhvr>
                                      <p:tavLst>
                                        <p:tav tm="0">
                                          <p:val>
                                            <p:fltVal val="0"/>
                                          </p:val>
                                        </p:tav>
                                        <p:tav tm="100000">
                                          <p:val>
                                            <p:strVal val="#ppt_h"/>
                                          </p:val>
                                        </p:tav>
                                      </p:tavLst>
                                    </p:anim>
                                    <p:animEffect transition="in" filter="fade">
                                      <p:cBhvr>
                                        <p:cTn id="9" dur="500"/>
                                        <p:tgtEl>
                                          <p:spTgt spid="221268"/>
                                        </p:tgtEl>
                                      </p:cBhvr>
                                    </p:animEffect>
                                  </p:childTnLst>
                                </p:cTn>
                              </p:par>
                            </p:childTnLst>
                          </p:cTn>
                        </p:par>
                        <p:par>
                          <p:cTn id="10" fill="hold">
                            <p:stCondLst>
                              <p:cond delay="500"/>
                            </p:stCondLst>
                            <p:childTnLst>
                              <p:par>
                                <p:cTn id="11" presetID="22" presetClass="entr" presetSubtype="8"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21276"/>
                                        </p:tgtEl>
                                        <p:attrNameLst>
                                          <p:attrName>style.visibility</p:attrName>
                                        </p:attrNameLst>
                                      </p:cBhvr>
                                      <p:to>
                                        <p:strVal val="visible"/>
                                      </p:to>
                                    </p:set>
                                    <p:animEffect transition="in" filter="wipe(up)">
                                      <p:cBhvr>
                                        <p:cTn id="18" dur="1000"/>
                                        <p:tgtEl>
                                          <p:spTgt spid="221276"/>
                                        </p:tgtEl>
                                      </p:cBhvr>
                                    </p:animEffect>
                                  </p:childTnLst>
                                </p:cTn>
                              </p:par>
                            </p:childTnLst>
                          </p:cTn>
                        </p:par>
                        <p:par>
                          <p:cTn id="19" fill="hold">
                            <p:stCondLst>
                              <p:cond delay="1000"/>
                            </p:stCondLst>
                            <p:childTnLst>
                              <p:par>
                                <p:cTn id="20" presetID="22" presetClass="entr" presetSubtype="1" fill="hold" grpId="0" nodeType="afterEffect">
                                  <p:stCondLst>
                                    <p:cond delay="1500"/>
                                  </p:stCondLst>
                                  <p:childTnLst>
                                    <p:set>
                                      <p:cBhvr>
                                        <p:cTn id="21" dur="1" fill="hold">
                                          <p:stCondLst>
                                            <p:cond delay="0"/>
                                          </p:stCondLst>
                                        </p:cTn>
                                        <p:tgtEl>
                                          <p:spTgt spid="221277"/>
                                        </p:tgtEl>
                                        <p:attrNameLst>
                                          <p:attrName>style.visibility</p:attrName>
                                        </p:attrNameLst>
                                      </p:cBhvr>
                                      <p:to>
                                        <p:strVal val="visible"/>
                                      </p:to>
                                    </p:set>
                                    <p:animEffect transition="in" filter="wipe(up)">
                                      <p:cBhvr>
                                        <p:cTn id="22" dur="1000"/>
                                        <p:tgtEl>
                                          <p:spTgt spid="221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76" grpId="0" animBg="1"/>
      <p:bldP spid="22127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533400" y="1981200"/>
            <a:ext cx="3124200" cy="2590800"/>
          </a:xfrm>
          <a:prstGeom prst="rect">
            <a:avLst/>
          </a:prstGeom>
          <a:solidFill>
            <a:srgbClr val="FFFFCC"/>
          </a:solidFill>
          <a:ln w="28575">
            <a:solidFill>
              <a:schemeClr val="tx1"/>
            </a:solidFill>
            <a:miter lim="800000"/>
            <a:headEnd/>
            <a:tailEnd/>
          </a:ln>
        </p:spPr>
        <p:txBody>
          <a:bodyPr anchor="ctr"/>
          <a:lstStyle/>
          <a:p>
            <a:pPr algn="ctr" eaLnBrk="0" hangingPunct="0">
              <a:lnSpc>
                <a:spcPct val="80000"/>
              </a:lnSpc>
            </a:pPr>
            <a:r>
              <a:rPr lang="fr-FR" sz="4400" b="1" i="1">
                <a:solidFill>
                  <a:schemeClr val="hlink"/>
                </a:solidFill>
                <a:latin typeface="Times New Roman" pitchFamily="18" charset="0"/>
                <a:cs typeface="Times New Roman" pitchFamily="18" charset="0"/>
              </a:rPr>
              <a:t>Pourquoi ?</a:t>
            </a:r>
          </a:p>
        </p:txBody>
      </p:sp>
      <p:sp>
        <p:nvSpPr>
          <p:cNvPr id="100354" name="Text Box 3" descr="Parchemin"/>
          <p:cNvSpPr txBox="1">
            <a:spLocks noChangeArrowheads="1"/>
          </p:cNvSpPr>
          <p:nvPr/>
        </p:nvSpPr>
        <p:spPr bwMode="auto">
          <a:xfrm>
            <a:off x="0" y="0"/>
            <a:ext cx="9144000" cy="6858000"/>
          </a:xfrm>
          <a:prstGeom prst="rect">
            <a:avLst/>
          </a:prstGeom>
          <a:blipFill dpi="0" rotWithShape="0">
            <a:blip r:embed="rId2"/>
            <a:srcRect/>
            <a:tile tx="0" ty="0" sx="100000" sy="100000" flip="none" algn="tl"/>
          </a:blipFill>
          <a:ln w="28575">
            <a:solidFill>
              <a:schemeClr val="tx1"/>
            </a:solidFill>
            <a:miter lim="800000"/>
            <a:headEnd/>
            <a:tailEnd/>
          </a:ln>
        </p:spPr>
        <p:txBody>
          <a:bodyPr/>
          <a:lstStyle/>
          <a:p>
            <a:pPr marL="193675" indent="-193675">
              <a:lnSpc>
                <a:spcPct val="80000"/>
              </a:lnSpc>
              <a:spcBef>
                <a:spcPct val="10000"/>
              </a:spcBef>
              <a:tabLst>
                <a:tab pos="5626100" algn="l"/>
              </a:tabLst>
            </a:pPr>
            <a:r>
              <a:rPr lang="en-US" sz="3600" b="1">
                <a:latin typeface="Times New Roman" pitchFamily="18" charset="0"/>
                <a:cs typeface="Times New Roman" pitchFamily="18" charset="0"/>
              </a:rPr>
              <a:t>Օրինակ՝ </a:t>
            </a:r>
            <a:r>
              <a:rPr lang="en-US" sz="3600" b="1">
                <a:solidFill>
                  <a:srgbClr val="000099"/>
                </a:solidFill>
                <a:latin typeface="Times New Roman" pitchFamily="18" charset="0"/>
                <a:cs typeface="Times New Roman" pitchFamily="18" charset="0"/>
              </a:rPr>
              <a:t>«հարմարվելու» կարողություն</a:t>
            </a:r>
            <a:endParaRPr lang="fr-FR" sz="3600" b="1">
              <a:solidFill>
                <a:srgbClr val="000099"/>
              </a:solidFill>
              <a:latin typeface="Times New Roman" pitchFamily="18" charset="0"/>
              <a:cs typeface="Times New Roman" pitchFamily="18" charset="0"/>
            </a:endParaRPr>
          </a:p>
        </p:txBody>
      </p:sp>
      <p:sp>
        <p:nvSpPr>
          <p:cNvPr id="524292" name="Text Box 4" descr="Parchemin"/>
          <p:cNvSpPr txBox="1">
            <a:spLocks noChangeArrowheads="1"/>
          </p:cNvSpPr>
          <p:nvPr/>
        </p:nvSpPr>
        <p:spPr bwMode="auto">
          <a:xfrm>
            <a:off x="381000" y="914400"/>
            <a:ext cx="7086600" cy="990600"/>
          </a:xfrm>
          <a:prstGeom prst="rect">
            <a:avLst/>
          </a:prstGeom>
          <a:blipFill dpi="0" rotWithShape="0">
            <a:blip r:embed="rId2"/>
            <a:srcRect/>
            <a:tile tx="0" ty="0" sx="100000" sy="100000" flip="none" algn="tl"/>
          </a:blipFill>
          <a:ln w="28575">
            <a:noFill/>
            <a:miter lim="800000"/>
            <a:headEnd/>
            <a:tailEnd/>
          </a:ln>
        </p:spPr>
        <p:txBody>
          <a:bodyPr/>
          <a:lstStyle/>
          <a:p>
            <a:pPr marL="193675" indent="-193675">
              <a:lnSpc>
                <a:spcPct val="80000"/>
              </a:lnSpc>
              <a:spcBef>
                <a:spcPct val="35000"/>
              </a:spcBef>
              <a:tabLst>
                <a:tab pos="2659063" algn="l"/>
                <a:tab pos="5626100" algn="l"/>
              </a:tabLst>
            </a:pPr>
            <a:r>
              <a:rPr lang="fr-FR" sz="3600" b="1" i="1">
                <a:latin typeface="Arial Unicode MS" pitchFamily="34" charset="-128"/>
                <a:ea typeface="Arial Unicode MS" pitchFamily="34" charset="-128"/>
                <a:cs typeface="Times New Roman" pitchFamily="18" charset="0"/>
              </a:rPr>
              <a:t> </a:t>
            </a:r>
            <a:r>
              <a:rPr lang="en-US" sz="3600" b="1" i="1">
                <a:latin typeface="Arial Unicode MS" pitchFamily="34" charset="-128"/>
                <a:ea typeface="Arial Unicode MS" pitchFamily="34" charset="-128"/>
                <a:cs typeface="Times New Roman" pitchFamily="18" charset="0"/>
              </a:rPr>
              <a:t>Այն առաջ է քաշում որոշ </a:t>
            </a:r>
            <a:r>
              <a:rPr lang="en-US" sz="3600" b="1" i="1">
                <a:solidFill>
                  <a:srgbClr val="FF0066"/>
                </a:solidFill>
                <a:latin typeface="Arial Unicode MS" pitchFamily="34" charset="-128"/>
                <a:ea typeface="Arial Unicode MS" pitchFamily="34" charset="-128"/>
                <a:cs typeface="Times New Roman" pitchFamily="18" charset="0"/>
              </a:rPr>
              <a:t>ռեսուրսներ</a:t>
            </a:r>
            <a:r>
              <a:rPr lang="en-US" sz="3600" b="1" i="1">
                <a:latin typeface="Arial Unicode MS" pitchFamily="34" charset="-128"/>
                <a:ea typeface="Arial Unicode MS" pitchFamily="34" charset="-128"/>
                <a:cs typeface="Times New Roman" pitchFamily="18" charset="0"/>
              </a:rPr>
              <a:t>՝ 1) </a:t>
            </a:r>
            <a:r>
              <a:rPr lang="en-US" sz="4400" b="1" i="1">
                <a:latin typeface="Arial Unicode MS" pitchFamily="34" charset="-128"/>
                <a:ea typeface="Arial Unicode MS" pitchFamily="34" charset="-128"/>
                <a:cs typeface="Times New Roman" pitchFamily="18" charset="0"/>
              </a:rPr>
              <a:t>գիտելիք.</a:t>
            </a:r>
            <a:r>
              <a:rPr lang="en-US" sz="3600" b="1" i="1">
                <a:latin typeface="Times New Roman" pitchFamily="18" charset="0"/>
                <a:ea typeface="Arial Unicode MS" pitchFamily="34" charset="-128"/>
                <a:cs typeface="Times New Roman" pitchFamily="18" charset="0"/>
              </a:rPr>
              <a:t> </a:t>
            </a:r>
            <a:endParaRPr lang="fr-FR" sz="3600" b="1" i="1">
              <a:latin typeface="Times New Roman" pitchFamily="18" charset="0"/>
              <a:ea typeface="Arial Unicode MS" pitchFamily="34" charset="-128"/>
              <a:cs typeface="Times New Roman" pitchFamily="18" charset="0"/>
            </a:endParaRPr>
          </a:p>
        </p:txBody>
      </p:sp>
      <p:sp>
        <p:nvSpPr>
          <p:cNvPr id="524293" name="Text Box 5"/>
          <p:cNvSpPr txBox="1">
            <a:spLocks noChangeArrowheads="1"/>
          </p:cNvSpPr>
          <p:nvPr/>
        </p:nvSpPr>
        <p:spPr bwMode="auto">
          <a:xfrm>
            <a:off x="468313" y="2062163"/>
            <a:ext cx="8075612" cy="1295400"/>
          </a:xfrm>
          <a:prstGeom prst="rect">
            <a:avLst/>
          </a:prstGeom>
          <a:solidFill>
            <a:srgbClr val="FFFFCC"/>
          </a:solidFill>
          <a:ln w="28575">
            <a:solidFill>
              <a:schemeClr val="tx1"/>
            </a:solidFill>
            <a:miter lim="800000"/>
            <a:headEnd/>
            <a:tailEnd/>
          </a:ln>
        </p:spPr>
        <p:txBody>
          <a:bodyPr/>
          <a:lstStyle/>
          <a:p>
            <a:pPr marL="193675" indent="-193675">
              <a:lnSpc>
                <a:spcPct val="80000"/>
              </a:lnSpc>
              <a:spcBef>
                <a:spcPct val="35000"/>
              </a:spcBef>
              <a:tabLst>
                <a:tab pos="2659063" algn="l"/>
                <a:tab pos="5626100" algn="l"/>
              </a:tabLst>
            </a:pPr>
            <a:r>
              <a:rPr lang="fr-FR" sz="3600" b="1" i="1">
                <a:latin typeface="Times New Roman" pitchFamily="18" charset="0"/>
                <a:cs typeface="Times New Roman" pitchFamily="18" charset="0"/>
              </a:rPr>
              <a:t> </a:t>
            </a:r>
            <a:r>
              <a:rPr lang="en-US" sz="3200" b="1" i="1">
                <a:latin typeface="Arial Unicode MS" pitchFamily="34" charset="-128"/>
                <a:ea typeface="Arial Unicode MS" pitchFamily="34" charset="-128"/>
                <a:cs typeface="Times New Roman" pitchFamily="18" charset="0"/>
              </a:rPr>
              <a:t>Գիտի/տեղյակ է լեզվական/մշակութային տարբերությունների շուրջ սեփական արձագանքների մասին</a:t>
            </a:r>
            <a:endParaRPr lang="fr-FR" sz="3200" b="1" i="1">
              <a:latin typeface="Arial Unicode MS" pitchFamily="34" charset="-128"/>
              <a:ea typeface="Arial Unicode MS" pitchFamily="34" charset="-128"/>
              <a:cs typeface="Times New Roman" pitchFamily="18" charset="0"/>
            </a:endParaRPr>
          </a:p>
          <a:p>
            <a:pPr marL="193675" indent="-193675">
              <a:lnSpc>
                <a:spcPct val="80000"/>
              </a:lnSpc>
              <a:spcBef>
                <a:spcPct val="35000"/>
              </a:spcBef>
              <a:tabLst>
                <a:tab pos="2659063" algn="l"/>
                <a:tab pos="5626100" algn="l"/>
              </a:tabLst>
            </a:pPr>
            <a:endParaRPr lang="fr-FR" sz="3200" b="1" i="1">
              <a:latin typeface="Arial Unicode MS" pitchFamily="34" charset="-128"/>
              <a:ea typeface="Arial Unicode MS" pitchFamily="34" charset="-128"/>
              <a:cs typeface="Times New Roman" pitchFamily="18" charset="0"/>
            </a:endParaRPr>
          </a:p>
        </p:txBody>
      </p:sp>
      <p:sp>
        <p:nvSpPr>
          <p:cNvPr id="524294" name="Text Box 6"/>
          <p:cNvSpPr txBox="1">
            <a:spLocks noChangeArrowheads="1"/>
          </p:cNvSpPr>
          <p:nvPr/>
        </p:nvSpPr>
        <p:spPr bwMode="auto">
          <a:xfrm>
            <a:off x="468313" y="3429000"/>
            <a:ext cx="8075612" cy="1655763"/>
          </a:xfrm>
          <a:prstGeom prst="rect">
            <a:avLst/>
          </a:prstGeom>
          <a:solidFill>
            <a:srgbClr val="FFFFCC"/>
          </a:solidFill>
          <a:ln w="28575">
            <a:solidFill>
              <a:schemeClr val="tx1"/>
            </a:solidFill>
            <a:miter lim="800000"/>
            <a:headEnd/>
            <a:tailEnd/>
          </a:ln>
        </p:spPr>
        <p:txBody>
          <a:bodyPr/>
          <a:lstStyle/>
          <a:p>
            <a:pPr marL="193675" indent="-193675">
              <a:lnSpc>
                <a:spcPct val="80000"/>
              </a:lnSpc>
              <a:spcBef>
                <a:spcPct val="35000"/>
              </a:spcBef>
              <a:tabLst>
                <a:tab pos="2659063" algn="l"/>
                <a:tab pos="5626100" algn="l"/>
              </a:tabLst>
            </a:pPr>
            <a:r>
              <a:rPr lang="en-US" sz="3200" b="1" i="1">
                <a:latin typeface="Arial Unicode MS" pitchFamily="34" charset="-128"/>
                <a:ea typeface="Arial Unicode MS" pitchFamily="34" charset="-128"/>
                <a:cs typeface="Times New Roman" pitchFamily="18" charset="0"/>
              </a:rPr>
              <a:t>Գիտի, որ յուրաքանչյուր մշակույթում սահմանված են (մասնակիորեն) առանձնահատուկ կանոններ/</a:t>
            </a:r>
            <a:br>
              <a:rPr lang="en-US" sz="3200" b="1" i="1">
                <a:latin typeface="Arial Unicode MS" pitchFamily="34" charset="-128"/>
                <a:ea typeface="Arial Unicode MS" pitchFamily="34" charset="-128"/>
                <a:cs typeface="Times New Roman" pitchFamily="18" charset="0"/>
              </a:rPr>
            </a:br>
            <a:r>
              <a:rPr lang="en-US" sz="3200" b="1" i="1">
                <a:latin typeface="Arial Unicode MS" pitchFamily="34" charset="-128"/>
                <a:ea typeface="Arial Unicode MS" pitchFamily="34" charset="-128"/>
                <a:cs typeface="Times New Roman" pitchFamily="18" charset="0"/>
              </a:rPr>
              <a:t>նորմեր/արժեքներ սոցիալական փորձի/վարքագծի վերաբերյալ:</a:t>
            </a:r>
            <a:endParaRPr lang="fr-FR" sz="3200" b="1" i="1">
              <a:latin typeface="Arial Unicode MS" pitchFamily="34" charset="-128"/>
              <a:ea typeface="Arial Unicode MS" pitchFamily="34" charset="-128"/>
              <a:cs typeface="Times New Roman" pitchFamily="18" charset="0"/>
            </a:endParaRPr>
          </a:p>
        </p:txBody>
      </p:sp>
      <p:sp>
        <p:nvSpPr>
          <p:cNvPr id="524295" name="Text Box 7"/>
          <p:cNvSpPr txBox="1">
            <a:spLocks noChangeArrowheads="1"/>
          </p:cNvSpPr>
          <p:nvPr/>
        </p:nvSpPr>
        <p:spPr bwMode="auto">
          <a:xfrm>
            <a:off x="468313" y="5273675"/>
            <a:ext cx="8075612" cy="1323975"/>
          </a:xfrm>
          <a:prstGeom prst="rect">
            <a:avLst/>
          </a:prstGeom>
          <a:solidFill>
            <a:srgbClr val="FFFFCC"/>
          </a:solidFill>
          <a:ln w="28575">
            <a:solidFill>
              <a:schemeClr val="tx1"/>
            </a:solidFill>
            <a:miter lim="800000"/>
            <a:headEnd/>
            <a:tailEnd/>
          </a:ln>
        </p:spPr>
        <p:txBody>
          <a:bodyPr/>
          <a:lstStyle/>
          <a:p>
            <a:pPr marL="193675" indent="-193675">
              <a:lnSpc>
                <a:spcPct val="80000"/>
              </a:lnSpc>
              <a:spcBef>
                <a:spcPct val="35000"/>
              </a:spcBef>
              <a:tabLst>
                <a:tab pos="2659063" algn="l"/>
                <a:tab pos="5626100" algn="l"/>
              </a:tabLst>
            </a:pPr>
            <a:r>
              <a:rPr lang="en-US" sz="3200" b="1" i="1">
                <a:latin typeface="Arial Unicode MS" pitchFamily="34" charset="-128"/>
                <a:ea typeface="Arial Unicode MS" pitchFamily="34" charset="-128"/>
                <a:cs typeface="Arial Unicode MS" pitchFamily="34" charset="-128"/>
              </a:rPr>
              <a:t>Գիտի, որ վարքագծին տրվող այլոց մեկնաբանումը կարող է տարբեր լինել միևնույն վարքագծին տրվող սեփական մեկնաբանությունից:</a:t>
            </a:r>
            <a:endParaRPr lang="fr-FR" sz="3200" b="1" i="1">
              <a:latin typeface="Arial Unicode MS" pitchFamily="34" charset="-128"/>
              <a:ea typeface="Arial Unicode MS" pitchFamily="34" charset="-128"/>
              <a:cs typeface="Arial Unicode MS" pitchFamily="34" charset="-128"/>
            </a:endParaRPr>
          </a:p>
        </p:txBody>
      </p:sp>
      <p:sp>
        <p:nvSpPr>
          <p:cNvPr id="524296" name="Text Box 8"/>
          <p:cNvSpPr txBox="1">
            <a:spLocks noChangeArrowheads="1"/>
          </p:cNvSpPr>
          <p:nvPr/>
        </p:nvSpPr>
        <p:spPr bwMode="auto">
          <a:xfrm>
            <a:off x="5724525" y="6205538"/>
            <a:ext cx="2362200" cy="608012"/>
          </a:xfrm>
          <a:prstGeom prst="rect">
            <a:avLst/>
          </a:prstGeom>
          <a:solidFill>
            <a:srgbClr val="FFCCCC"/>
          </a:solidFill>
          <a:ln w="28575">
            <a:solidFill>
              <a:schemeClr val="tx1"/>
            </a:solidFill>
            <a:miter lim="800000"/>
            <a:headEnd/>
            <a:tailEnd/>
          </a:ln>
        </p:spPr>
        <p:txBody>
          <a:bodyPr>
            <a:spAutoFit/>
          </a:bodyPr>
          <a:lstStyle/>
          <a:p>
            <a:pPr>
              <a:spcBef>
                <a:spcPct val="50000"/>
              </a:spcBef>
            </a:pPr>
            <a:r>
              <a:rPr lang="fr-FR" sz="3200" b="1">
                <a:latin typeface="Times New Roman" pitchFamily="18" charset="0"/>
              </a:rPr>
              <a:t>և այլն…</a:t>
            </a:r>
          </a:p>
        </p:txBody>
      </p:sp>
      <p:grpSp>
        <p:nvGrpSpPr>
          <p:cNvPr id="2" name="Group 9"/>
          <p:cNvGrpSpPr>
            <a:grpSpLocks/>
          </p:cNvGrpSpPr>
          <p:nvPr/>
        </p:nvGrpSpPr>
        <p:grpSpPr bwMode="auto">
          <a:xfrm>
            <a:off x="3059113" y="690563"/>
            <a:ext cx="5762625" cy="3098800"/>
            <a:chOff x="1973" y="436"/>
            <a:chExt cx="3583" cy="1906"/>
          </a:xfrm>
        </p:grpSpPr>
        <p:pic>
          <p:nvPicPr>
            <p:cNvPr id="100362" name="Picture 10"/>
            <p:cNvPicPr>
              <a:picLocks noChangeAspect="1" noChangeArrowheads="1"/>
            </p:cNvPicPr>
            <p:nvPr/>
          </p:nvPicPr>
          <p:blipFill>
            <a:blip r:embed="rId3"/>
            <a:srcRect/>
            <a:stretch>
              <a:fillRect/>
            </a:stretch>
          </p:blipFill>
          <p:spPr bwMode="auto">
            <a:xfrm>
              <a:off x="4694" y="436"/>
              <a:ext cx="793" cy="758"/>
            </a:xfrm>
            <a:prstGeom prst="rect">
              <a:avLst/>
            </a:prstGeom>
            <a:noFill/>
            <a:ln w="9525">
              <a:noFill/>
              <a:round/>
              <a:headEnd/>
              <a:tailEnd/>
            </a:ln>
          </p:spPr>
        </p:pic>
        <p:grpSp>
          <p:nvGrpSpPr>
            <p:cNvPr id="100363" name="Group 11"/>
            <p:cNvGrpSpPr>
              <a:grpSpLocks/>
            </p:cNvGrpSpPr>
            <p:nvPr/>
          </p:nvGrpSpPr>
          <p:grpSpPr bwMode="auto">
            <a:xfrm>
              <a:off x="1973" y="1434"/>
              <a:ext cx="3583" cy="908"/>
              <a:chOff x="1973" y="1570"/>
              <a:chExt cx="3583" cy="908"/>
            </a:xfrm>
          </p:grpSpPr>
          <p:sp>
            <p:nvSpPr>
              <p:cNvPr id="100364" name="AutoShape 12"/>
              <p:cNvSpPr>
                <a:spLocks noChangeArrowheads="1"/>
              </p:cNvSpPr>
              <p:nvPr/>
            </p:nvSpPr>
            <p:spPr bwMode="auto">
              <a:xfrm>
                <a:off x="2064" y="1570"/>
                <a:ext cx="3289" cy="908"/>
              </a:xfrm>
              <a:prstGeom prst="wedgeRoundRectCallout">
                <a:avLst>
                  <a:gd name="adj1" fmla="val 39144"/>
                  <a:gd name="adj2" fmla="val -93620"/>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100365" name="Text Box 13"/>
              <p:cNvSpPr txBox="1">
                <a:spLocks noChangeArrowheads="1"/>
              </p:cNvSpPr>
              <p:nvPr/>
            </p:nvSpPr>
            <p:spPr bwMode="auto">
              <a:xfrm>
                <a:off x="1973" y="1617"/>
                <a:ext cx="3583" cy="641"/>
              </a:xfrm>
              <a:prstGeom prst="rect">
                <a:avLst/>
              </a:prstGeom>
              <a:noFill/>
              <a:ln w="9525">
                <a:noFill/>
                <a:round/>
                <a:headEnd/>
                <a:tailEnd/>
              </a:ln>
            </p:spPr>
            <p:txBody>
              <a:bodyPr lIns="90000" tIns="46800" rIns="90000" bIns="46800">
                <a:spAutoFit/>
              </a:bodyPr>
              <a:lstStyle/>
              <a:p>
                <a:pPr algn="ct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i="1">
                    <a:solidFill>
                      <a:srgbClr val="000000"/>
                    </a:solidFill>
                    <a:latin typeface="Times New Roman" pitchFamily="18" charset="0"/>
                  </a:rPr>
                  <a:t> </a:t>
                </a:r>
                <a:r>
                  <a:rPr lang="fr-FR" sz="2000" b="1">
                    <a:solidFill>
                      <a:srgbClr val="000000"/>
                    </a:solidFill>
                    <a:latin typeface="Times New Roman" pitchFamily="18" charset="0"/>
                  </a:rPr>
                  <a:t>Սահմանում. </a:t>
                </a:r>
                <a:r>
                  <a:rPr lang="en-US" sz="2000" b="1">
                    <a:solidFill>
                      <a:srgbClr val="000000"/>
                    </a:solidFill>
                    <a:latin typeface="Times New Roman" pitchFamily="18" charset="0"/>
                  </a:rPr>
                  <a:t>ա</a:t>
                </a:r>
                <a:r>
                  <a:rPr lang="fr-FR" sz="2000" b="1">
                    <a:solidFill>
                      <a:srgbClr val="000000"/>
                    </a:solidFill>
                    <a:latin typeface="Times New Roman" pitchFamily="18" charset="0"/>
                  </a:rPr>
                  <a:t>յլ համատեքստում համապատասխան մոտեցում </a:t>
                </a:r>
                <a:r>
                  <a:rPr lang="en-US" sz="2000" b="1">
                    <a:solidFill>
                      <a:srgbClr val="000000"/>
                    </a:solidFill>
                    <a:latin typeface="Times New Roman" pitchFamily="18" charset="0"/>
                  </a:rPr>
                  <a:t>ց</a:t>
                </a:r>
                <a:r>
                  <a:rPr lang="fr-FR" sz="2000" b="1">
                    <a:solidFill>
                      <a:srgbClr val="000000"/>
                    </a:solidFill>
                    <a:latin typeface="Times New Roman" pitchFamily="18" charset="0"/>
                  </a:rPr>
                  <a:t>ուցաբարելու կարողություն </a:t>
                </a:r>
              </a:p>
            </p:txBody>
          </p:sp>
        </p:grpSp>
      </p:grpSp>
      <p:sp>
        <p:nvSpPr>
          <p:cNvPr id="100361" name="Text Box 14"/>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904B94D7-59A7-45AB-ACCC-D3BBE8587B20}" type="slidenum">
              <a:rPr lang="fr-FR" sz="2400" b="1">
                <a:solidFill>
                  <a:schemeClr val="accent2"/>
                </a:solidFill>
              </a:rPr>
              <a:pPr algn="ctr" eaLnBrk="0" hangingPunct="0">
                <a:spcBef>
                  <a:spcPct val="50000"/>
                </a:spcBef>
              </a:pPr>
              <a:t>48</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24292"/>
                                        </p:tgtEl>
                                        <p:attrNameLst>
                                          <p:attrName>style.visibility</p:attrName>
                                        </p:attrNameLst>
                                      </p:cBhvr>
                                      <p:to>
                                        <p:strVal val="visible"/>
                                      </p:to>
                                    </p:set>
                                    <p:animEffect transition="in" filter="wipe(up)">
                                      <p:cBhvr>
                                        <p:cTn id="14" dur="500"/>
                                        <p:tgtEl>
                                          <p:spTgt spid="524292"/>
                                        </p:tgtEl>
                                      </p:cBhvr>
                                    </p:animEffect>
                                  </p:childTnLst>
                                </p:cTn>
                              </p:par>
                            </p:childTnLst>
                          </p:cTn>
                        </p:par>
                        <p:par>
                          <p:cTn id="15" fill="hold">
                            <p:stCondLst>
                              <p:cond delay="500"/>
                            </p:stCondLst>
                            <p:childTnLst>
                              <p:par>
                                <p:cTn id="16" presetID="1" presetClass="entr" presetSubtype="0" fill="hold" grpId="0" nodeType="afterEffect">
                                  <p:stCondLst>
                                    <p:cond delay="1000"/>
                                  </p:stCondLst>
                                  <p:childTnLst>
                                    <p:set>
                                      <p:cBhvr>
                                        <p:cTn id="17" dur="1" fill="hold">
                                          <p:stCondLst>
                                            <p:cond delay="0"/>
                                          </p:stCondLst>
                                        </p:cTn>
                                        <p:tgtEl>
                                          <p:spTgt spid="52429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42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24295"/>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2000"/>
                                  </p:stCondLst>
                                  <p:childTnLst>
                                    <p:set>
                                      <p:cBhvr>
                                        <p:cTn id="28" dur="1" fill="hold">
                                          <p:stCondLst>
                                            <p:cond delay="0"/>
                                          </p:stCondLst>
                                        </p:cTn>
                                        <p:tgtEl>
                                          <p:spTgt spid="524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2" grpId="0" animBg="1" autoUpdateAnimBg="0"/>
      <p:bldP spid="524293" grpId="0" animBg="1" autoUpdateAnimBg="0"/>
      <p:bldP spid="524294" grpId="0" animBg="1" autoUpdateAnimBg="0"/>
      <p:bldP spid="524295" grpId="0" animBg="1" autoUpdateAnimBg="0"/>
      <p:bldP spid="524296"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7" name="Text Box 2"/>
          <p:cNvSpPr txBox="1">
            <a:spLocks noChangeArrowheads="1"/>
          </p:cNvSpPr>
          <p:nvPr/>
        </p:nvSpPr>
        <p:spPr bwMode="auto">
          <a:xfrm>
            <a:off x="533400" y="1981200"/>
            <a:ext cx="3124200" cy="2590800"/>
          </a:xfrm>
          <a:prstGeom prst="rect">
            <a:avLst/>
          </a:prstGeom>
          <a:solidFill>
            <a:srgbClr val="FFFFCC"/>
          </a:solidFill>
          <a:ln w="28575">
            <a:solidFill>
              <a:schemeClr val="tx1"/>
            </a:solidFill>
            <a:miter lim="800000"/>
            <a:headEnd/>
            <a:tailEnd/>
          </a:ln>
        </p:spPr>
        <p:txBody>
          <a:bodyPr anchor="ctr"/>
          <a:lstStyle/>
          <a:p>
            <a:pPr algn="ctr" eaLnBrk="0" hangingPunct="0">
              <a:lnSpc>
                <a:spcPct val="80000"/>
              </a:lnSpc>
            </a:pPr>
            <a:r>
              <a:rPr lang="fr-FR" sz="4400" b="1" i="1">
                <a:solidFill>
                  <a:schemeClr val="hlink"/>
                </a:solidFill>
                <a:latin typeface="Times New Roman" pitchFamily="18" charset="0"/>
                <a:cs typeface="Times New Roman" pitchFamily="18" charset="0"/>
              </a:rPr>
              <a:t>Pourquoi ?</a:t>
            </a:r>
          </a:p>
        </p:txBody>
      </p:sp>
      <p:sp>
        <p:nvSpPr>
          <p:cNvPr id="101378" name="Text Box 3" descr="Parchemin"/>
          <p:cNvSpPr txBox="1">
            <a:spLocks noChangeArrowheads="1"/>
          </p:cNvSpPr>
          <p:nvPr/>
        </p:nvSpPr>
        <p:spPr bwMode="auto">
          <a:xfrm>
            <a:off x="0" y="0"/>
            <a:ext cx="9144000" cy="6858000"/>
          </a:xfrm>
          <a:prstGeom prst="rect">
            <a:avLst/>
          </a:prstGeom>
          <a:blipFill dpi="0" rotWithShape="0">
            <a:blip r:embed="rId2"/>
            <a:srcRect/>
            <a:tile tx="0" ty="0" sx="100000" sy="100000" flip="none" algn="tl"/>
          </a:blipFill>
          <a:ln w="28575">
            <a:solidFill>
              <a:schemeClr val="tx1"/>
            </a:solidFill>
            <a:miter lim="800000"/>
            <a:headEnd/>
            <a:tailEnd/>
          </a:ln>
        </p:spPr>
        <p:txBody>
          <a:bodyPr/>
          <a:lstStyle/>
          <a:p>
            <a:pPr marL="193675" indent="-193675">
              <a:lnSpc>
                <a:spcPct val="80000"/>
              </a:lnSpc>
              <a:spcBef>
                <a:spcPct val="10000"/>
              </a:spcBef>
              <a:tabLst>
                <a:tab pos="5626100" algn="l"/>
              </a:tabLst>
            </a:pPr>
            <a:r>
              <a:rPr lang="en-US" sz="3600" b="1">
                <a:latin typeface="Times New Roman" pitchFamily="18" charset="0"/>
                <a:cs typeface="Times New Roman" pitchFamily="18" charset="0"/>
              </a:rPr>
              <a:t>Օրինակ՝ </a:t>
            </a:r>
            <a:r>
              <a:rPr lang="en-US" sz="3600" b="1">
                <a:solidFill>
                  <a:srgbClr val="000099"/>
                </a:solidFill>
                <a:latin typeface="Times New Roman" pitchFamily="18" charset="0"/>
                <a:cs typeface="Times New Roman" pitchFamily="18" charset="0"/>
              </a:rPr>
              <a:t>«հարմարվելու» կարողություն</a:t>
            </a:r>
            <a:endParaRPr lang="fr-FR" sz="3600" b="1">
              <a:solidFill>
                <a:srgbClr val="000099"/>
              </a:solidFill>
              <a:latin typeface="Times New Roman" pitchFamily="18" charset="0"/>
              <a:cs typeface="Times New Roman" pitchFamily="18" charset="0"/>
            </a:endParaRPr>
          </a:p>
        </p:txBody>
      </p:sp>
      <p:sp>
        <p:nvSpPr>
          <p:cNvPr id="101379" name="Text Box 14"/>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99CB3F60-8E08-40AA-B238-75596950A53E}" type="slidenum">
              <a:rPr lang="fr-FR" sz="2400" b="1">
                <a:solidFill>
                  <a:schemeClr val="accent2"/>
                </a:solidFill>
              </a:rPr>
              <a:pPr algn="ctr" eaLnBrk="0" hangingPunct="0">
                <a:spcBef>
                  <a:spcPct val="50000"/>
                </a:spcBef>
              </a:pPr>
              <a:t>49</a:t>
            </a:fld>
            <a:endParaRPr lang="fr-FR" sz="2400" b="1">
              <a:solidFill>
                <a:schemeClr val="accent2"/>
              </a:solidFill>
            </a:endParaRPr>
          </a:p>
        </p:txBody>
      </p:sp>
      <p:sp>
        <p:nvSpPr>
          <p:cNvPr id="553999" name="Text Box 15"/>
          <p:cNvSpPr txBox="1">
            <a:spLocks noChangeArrowheads="1"/>
          </p:cNvSpPr>
          <p:nvPr/>
        </p:nvSpPr>
        <p:spPr bwMode="auto">
          <a:xfrm>
            <a:off x="5724525" y="5534025"/>
            <a:ext cx="2447925" cy="585788"/>
          </a:xfrm>
          <a:prstGeom prst="rect">
            <a:avLst/>
          </a:prstGeom>
          <a:solidFill>
            <a:srgbClr val="FFCCCC"/>
          </a:solidFill>
          <a:ln w="28575">
            <a:solidFill>
              <a:schemeClr val="tx1"/>
            </a:solidFill>
            <a:miter lim="800000"/>
            <a:headEnd/>
            <a:tailEnd/>
          </a:ln>
        </p:spPr>
        <p:txBody>
          <a:bodyPr>
            <a:spAutoFit/>
          </a:bodyPr>
          <a:lstStyle/>
          <a:p>
            <a:pPr>
              <a:spcBef>
                <a:spcPct val="50000"/>
              </a:spcBef>
            </a:pPr>
            <a:r>
              <a:rPr lang="fr-FR" sz="3200" b="1">
                <a:latin typeface="Times New Roman" pitchFamily="18" charset="0"/>
              </a:rPr>
              <a:t>և այլն…</a:t>
            </a:r>
          </a:p>
        </p:txBody>
      </p:sp>
      <p:sp>
        <p:nvSpPr>
          <p:cNvPr id="554000" name="Text Box 16"/>
          <p:cNvSpPr txBox="1">
            <a:spLocks noChangeArrowheads="1"/>
          </p:cNvSpPr>
          <p:nvPr/>
        </p:nvSpPr>
        <p:spPr bwMode="auto">
          <a:xfrm>
            <a:off x="468313" y="4292600"/>
            <a:ext cx="8147050" cy="914400"/>
          </a:xfrm>
          <a:prstGeom prst="rect">
            <a:avLst/>
          </a:prstGeom>
          <a:solidFill>
            <a:srgbClr val="FFFFCC"/>
          </a:solidFill>
          <a:ln w="28575">
            <a:solidFill>
              <a:schemeClr val="tx1"/>
            </a:solidFill>
            <a:miter lim="800000"/>
            <a:headEnd/>
            <a:tailEnd/>
          </a:ln>
        </p:spPr>
        <p:txBody>
          <a:bodyPr/>
          <a:lstStyle/>
          <a:p>
            <a:pPr marL="193675" indent="-193675">
              <a:lnSpc>
                <a:spcPct val="80000"/>
              </a:lnSpc>
              <a:spcBef>
                <a:spcPct val="35000"/>
              </a:spcBef>
              <a:tabLst>
                <a:tab pos="2659063" algn="l"/>
                <a:tab pos="5626100" algn="l"/>
              </a:tabLst>
            </a:pPr>
            <a:r>
              <a:rPr lang="en-US" sz="3200" b="1" i="1">
                <a:latin typeface="Arial Unicode MS" pitchFamily="34" charset="-128"/>
                <a:ea typeface="Arial Unicode MS" pitchFamily="34" charset="-128"/>
                <a:cs typeface="Arial Unicode MS" pitchFamily="34" charset="-128"/>
              </a:rPr>
              <a:t>Ուշադրություն դեպի հաղորդակցման խոսքային և ոչ խոսքային նշանները</a:t>
            </a:r>
            <a:r>
              <a:rPr lang="hy-AM" sz="3200" b="1" i="1">
                <a:latin typeface="Arial Unicode MS" pitchFamily="34" charset="-128"/>
                <a:ea typeface="Arial Unicode MS" pitchFamily="34" charset="-128"/>
                <a:cs typeface="Arial Unicode MS" pitchFamily="34" charset="-128"/>
              </a:rPr>
              <a:t>:</a:t>
            </a:r>
            <a:endParaRPr lang="fr-FR" sz="3200" b="1" i="1">
              <a:latin typeface="Arial Unicode MS" pitchFamily="34" charset="-128"/>
              <a:ea typeface="Arial Unicode MS" pitchFamily="34" charset="-128"/>
              <a:cs typeface="Arial Unicode MS" pitchFamily="34" charset="-128"/>
            </a:endParaRPr>
          </a:p>
        </p:txBody>
      </p:sp>
      <p:sp>
        <p:nvSpPr>
          <p:cNvPr id="554001" name="Text Box 17" descr="Parchemin"/>
          <p:cNvSpPr txBox="1">
            <a:spLocks noChangeArrowheads="1"/>
          </p:cNvSpPr>
          <p:nvPr/>
        </p:nvSpPr>
        <p:spPr bwMode="auto">
          <a:xfrm>
            <a:off x="736600" y="1268413"/>
            <a:ext cx="7086600" cy="533400"/>
          </a:xfrm>
          <a:prstGeom prst="rect">
            <a:avLst/>
          </a:prstGeom>
          <a:blipFill dpi="0" rotWithShape="0">
            <a:blip r:embed="rId2"/>
            <a:srcRect/>
            <a:tile tx="0" ty="0" sx="100000" sy="100000" flip="none" algn="tl"/>
          </a:blipFill>
          <a:ln w="28575">
            <a:noFill/>
            <a:miter lim="800000"/>
            <a:headEnd/>
            <a:tailEnd/>
          </a:ln>
        </p:spPr>
        <p:txBody>
          <a:bodyPr/>
          <a:lstStyle/>
          <a:p>
            <a:pPr marL="193675" indent="-193675">
              <a:lnSpc>
                <a:spcPct val="80000"/>
              </a:lnSpc>
              <a:spcBef>
                <a:spcPct val="35000"/>
              </a:spcBef>
              <a:tabLst>
                <a:tab pos="2659063" algn="l"/>
                <a:tab pos="5626100" algn="l"/>
              </a:tabLst>
            </a:pPr>
            <a:r>
              <a:rPr lang="fr-FR" sz="4400" b="1" i="1">
                <a:latin typeface="Arial Unicode MS" pitchFamily="34" charset="-128"/>
                <a:ea typeface="Arial Unicode MS" pitchFamily="34" charset="-128"/>
                <a:cs typeface="Times New Roman" pitchFamily="18" charset="0"/>
              </a:rPr>
              <a:t>2) Վերաբերմունք.</a:t>
            </a:r>
          </a:p>
        </p:txBody>
      </p:sp>
      <p:sp>
        <p:nvSpPr>
          <p:cNvPr id="554002" name="Text Box 18"/>
          <p:cNvSpPr txBox="1">
            <a:spLocks noChangeArrowheads="1"/>
          </p:cNvSpPr>
          <p:nvPr/>
        </p:nvSpPr>
        <p:spPr bwMode="auto">
          <a:xfrm>
            <a:off x="468313" y="2133600"/>
            <a:ext cx="8147050" cy="1727200"/>
          </a:xfrm>
          <a:prstGeom prst="rect">
            <a:avLst/>
          </a:prstGeom>
          <a:solidFill>
            <a:srgbClr val="FFFFCC"/>
          </a:solidFill>
          <a:ln w="28575">
            <a:solidFill>
              <a:schemeClr val="tx1"/>
            </a:solidFill>
            <a:miter lim="800000"/>
            <a:headEnd/>
            <a:tailEnd/>
          </a:ln>
        </p:spPr>
        <p:txBody>
          <a:bodyPr/>
          <a:lstStyle/>
          <a:p>
            <a:pPr marL="193675" indent="-193675">
              <a:lnSpc>
                <a:spcPct val="80000"/>
              </a:lnSpc>
              <a:spcBef>
                <a:spcPct val="35000"/>
              </a:spcBef>
              <a:tabLst>
                <a:tab pos="2659063" algn="l"/>
                <a:tab pos="5626100" algn="l"/>
              </a:tabLst>
            </a:pPr>
            <a:r>
              <a:rPr lang="en-US" sz="3200" b="1" i="1">
                <a:latin typeface="Arial Unicode MS" pitchFamily="34" charset="-128"/>
                <a:ea typeface="Arial Unicode MS" pitchFamily="34" charset="-128"/>
                <a:cs typeface="Arial Unicode MS" pitchFamily="34" charset="-128"/>
              </a:rPr>
              <a:t>Պատրաստակամություն ներգրավվել բազմալեզու (խոսքային և ոչ խոսքային) հաղորդակցման մեջ՝ հետևելով տվյալ համատեքստին բնորոշ սովորույթներին և ծեսերին:</a:t>
            </a:r>
            <a:endParaRPr lang="fr-FR" sz="3200" b="1" i="1">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554001"/>
                                        </p:tgtEl>
                                        <p:attrNameLst>
                                          <p:attrName>style.visibility</p:attrName>
                                        </p:attrNameLst>
                                      </p:cBhvr>
                                      <p:to>
                                        <p:strVal val="visible"/>
                                      </p:to>
                                    </p:set>
                                    <p:animEffect transition="in" filter="wipe(up)">
                                      <p:cBhvr>
                                        <p:cTn id="7" dur="500"/>
                                        <p:tgtEl>
                                          <p:spTgt spid="554001"/>
                                        </p:tgtEl>
                                      </p:cBhvr>
                                    </p:animEffec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5540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400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1500"/>
                                  </p:stCondLst>
                                  <p:childTnLst>
                                    <p:set>
                                      <p:cBhvr>
                                        <p:cTn id="17" dur="1" fill="hold">
                                          <p:stCondLst>
                                            <p:cond delay="0"/>
                                          </p:stCondLst>
                                        </p:cTn>
                                        <p:tgtEl>
                                          <p:spTgt spid="553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99" grpId="0" animBg="1" autoUpdateAnimBg="0"/>
      <p:bldP spid="554000" grpId="0" animBg="1" autoUpdateAnimBg="0"/>
      <p:bldP spid="554001" grpId="0" animBg="1" autoUpdateAnimBg="0"/>
      <p:bldP spid="55400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35"/>
          <p:cNvSpPr>
            <a:spLocks noChangeArrowheads="1"/>
          </p:cNvSpPr>
          <p:nvPr/>
        </p:nvSpPr>
        <p:spPr bwMode="auto">
          <a:xfrm>
            <a:off x="2916238" y="0"/>
            <a:ext cx="6227762" cy="2852738"/>
          </a:xfrm>
          <a:prstGeom prst="wedgeEllipseCallout">
            <a:avLst>
              <a:gd name="adj1" fmla="val -68889"/>
              <a:gd name="adj2" fmla="val 107264"/>
            </a:avLst>
          </a:prstGeom>
          <a:solidFill>
            <a:schemeClr val="accent1"/>
          </a:solidFill>
          <a:ln w="9525">
            <a:solidFill>
              <a:schemeClr val="tx1"/>
            </a:solidFill>
            <a:miter lim="800000"/>
            <a:headEnd/>
            <a:tailEnd/>
          </a:ln>
          <a:effectLst/>
        </p:spPr>
        <p:txBody>
          <a:bodyPr/>
          <a:lstStyle/>
          <a:p>
            <a:pPr eaLnBrk="0" hangingPunct="0"/>
            <a:r>
              <a:rPr lang="en-US" altLang="ja-JP" sz="2400" b="1">
                <a:latin typeface="Arial Narrow" pitchFamily="34" charset="0"/>
                <a:ea typeface="ＭＳ Ｐゴシック" pitchFamily="34" charset="-128"/>
              </a:rPr>
              <a:t>Այլ կերպ ասած, մենք տեսանք, որ նոր լեզվի հետ բախվելիս մարդը միշտ դիմում էի իրեն արդեն ծանոթ լեզուների օգնությանը:</a:t>
            </a:r>
            <a:endParaRPr lang="fr-FR" altLang="ja-JP" sz="2400" b="1">
              <a:latin typeface="Arial Narrow" pitchFamily="34" charset="0"/>
              <a:ea typeface="ＭＳ Ｐゴシック" pitchFamily="34" charset="-128"/>
            </a:endParaRPr>
          </a:p>
        </p:txBody>
      </p:sp>
      <p:grpSp>
        <p:nvGrpSpPr>
          <p:cNvPr id="128003" name="Group 3"/>
          <p:cNvGrpSpPr>
            <a:grpSpLocks/>
          </p:cNvGrpSpPr>
          <p:nvPr/>
        </p:nvGrpSpPr>
        <p:grpSpPr bwMode="auto">
          <a:xfrm>
            <a:off x="0" y="0"/>
            <a:ext cx="3492500" cy="3141663"/>
            <a:chOff x="2608" y="1026"/>
            <a:chExt cx="2018" cy="1860"/>
          </a:xfrm>
        </p:grpSpPr>
        <p:sp>
          <p:nvSpPr>
            <p:cNvPr id="128004" name="Rectangle 7"/>
            <p:cNvSpPr>
              <a:spLocks noChangeArrowheads="1"/>
            </p:cNvSpPr>
            <p:nvPr/>
          </p:nvSpPr>
          <p:spPr bwMode="auto">
            <a:xfrm>
              <a:off x="2608" y="1026"/>
              <a:ext cx="2018" cy="1860"/>
            </a:xfrm>
            <a:prstGeom prst="rect">
              <a:avLst/>
            </a:prstGeom>
            <a:gradFill rotWithShape="1">
              <a:gsLst>
                <a:gs pos="0">
                  <a:srgbClr val="E5BCB9"/>
                </a:gs>
                <a:gs pos="100000">
                  <a:schemeClr val="accent1"/>
                </a:gs>
              </a:gsLst>
              <a:lin ang="5400000" scaled="1"/>
            </a:gradFill>
            <a:ln w="9525">
              <a:solidFill>
                <a:schemeClr val="tx1"/>
              </a:solidFill>
              <a:miter lim="800000"/>
              <a:headEnd/>
              <a:tailEnd/>
            </a:ln>
            <a:effectLst/>
          </p:spPr>
          <p:txBody>
            <a:bodyPr wrap="none" anchor="ctr"/>
            <a:lstStyle/>
            <a:p>
              <a:pPr eaLnBrk="0" hangingPunct="0"/>
              <a:endParaRPr lang="de-AT"/>
            </a:p>
          </p:txBody>
        </p:sp>
        <p:sp>
          <p:nvSpPr>
            <p:cNvPr id="128005" name="Text Box 8"/>
            <p:cNvSpPr txBox="1">
              <a:spLocks noChangeArrowheads="1"/>
            </p:cNvSpPr>
            <p:nvPr/>
          </p:nvSpPr>
          <p:spPr bwMode="auto">
            <a:xfrm>
              <a:off x="2880" y="1644"/>
              <a:ext cx="1542" cy="1143"/>
            </a:xfrm>
            <a:prstGeom prst="rect">
              <a:avLst/>
            </a:prstGeom>
            <a:solidFill>
              <a:srgbClr val="006600"/>
            </a:solidFill>
            <a:ln w="12700">
              <a:solidFill>
                <a:schemeClr val="tx1"/>
              </a:solidFill>
              <a:miter lim="800000"/>
              <a:headEnd/>
              <a:tailEnd/>
            </a:ln>
            <a:effectLst/>
          </p:spPr>
          <p:txBody>
            <a:bodyPr>
              <a:spAutoFit/>
            </a:bodyPr>
            <a:lstStyle/>
            <a:p>
              <a:pPr algn="ctr" eaLnBrk="0" hangingPunct="0">
                <a:spcBef>
                  <a:spcPct val="50000"/>
                </a:spcBef>
              </a:pPr>
              <a:r>
                <a:rPr lang="en-US" sz="2400" b="1">
                  <a:solidFill>
                    <a:schemeClr val="bg1"/>
                  </a:solidFill>
                  <a:latin typeface="Arial Narrow" pitchFamily="34" charset="0"/>
                </a:rPr>
                <a:t>Կապ բազմալ-եզու և բազմամ-շակութային իրազեկության/կարողության հետ</a:t>
              </a:r>
              <a:endParaRPr lang="fr-FR" sz="2400" b="1">
                <a:solidFill>
                  <a:schemeClr val="bg1"/>
                </a:solidFill>
                <a:latin typeface="Arial Narrow" pitchFamily="34" charset="0"/>
              </a:endParaRPr>
            </a:p>
          </p:txBody>
        </p:sp>
        <p:sp>
          <p:nvSpPr>
            <p:cNvPr id="128006" name="Text Box 31"/>
            <p:cNvSpPr txBox="1">
              <a:spLocks noChangeArrowheads="1"/>
            </p:cNvSpPr>
            <p:nvPr/>
          </p:nvSpPr>
          <p:spPr bwMode="auto">
            <a:xfrm>
              <a:off x="3039" y="1190"/>
              <a:ext cx="1134" cy="314"/>
            </a:xfrm>
            <a:prstGeom prst="rect">
              <a:avLst/>
            </a:prstGeom>
            <a:solidFill>
              <a:srgbClr val="FFFF66"/>
            </a:solidFill>
            <a:ln w="12700">
              <a:solidFill>
                <a:schemeClr val="tx1"/>
              </a:solidFill>
              <a:miter lim="800000"/>
              <a:headEnd/>
              <a:tailEnd/>
            </a:ln>
            <a:effectLst/>
          </p:spPr>
          <p:txBody>
            <a:bodyPr>
              <a:spAutoFit/>
            </a:bodyPr>
            <a:lstStyle/>
            <a:p>
              <a:pPr algn="ctr" eaLnBrk="0" hangingPunct="0">
                <a:spcBef>
                  <a:spcPct val="50000"/>
                </a:spcBef>
              </a:pPr>
              <a:r>
                <a:rPr lang="fr-FR" sz="2800" b="1">
                  <a:solidFill>
                    <a:srgbClr val="0000CC"/>
                  </a:solidFill>
                </a:rPr>
                <a:t>Քայլ 2</a:t>
              </a:r>
            </a:p>
          </p:txBody>
        </p:sp>
      </p:grpSp>
      <p:pic>
        <p:nvPicPr>
          <p:cNvPr id="128007" name="Picture 34"/>
          <p:cNvPicPr>
            <a:picLocks noChangeAspect="1" noChangeArrowheads="1"/>
          </p:cNvPicPr>
          <p:nvPr/>
        </p:nvPicPr>
        <p:blipFill>
          <a:blip r:embed="rId2"/>
          <a:srcRect/>
          <a:stretch>
            <a:fillRect/>
          </a:stretch>
        </p:blipFill>
        <p:spPr bwMode="auto">
          <a:xfrm>
            <a:off x="0" y="4402138"/>
            <a:ext cx="1276350" cy="2455862"/>
          </a:xfrm>
          <a:prstGeom prst="rect">
            <a:avLst/>
          </a:prstGeom>
          <a:noFill/>
          <a:ln w="9525">
            <a:noFill/>
            <a:round/>
            <a:headEnd/>
            <a:tailEnd/>
          </a:ln>
          <a:effectLst/>
        </p:spPr>
      </p:pic>
      <p:sp>
        <p:nvSpPr>
          <p:cNvPr id="102408" name="AutoShape 8"/>
          <p:cNvSpPr>
            <a:spLocks noChangeArrowheads="1"/>
          </p:cNvSpPr>
          <p:nvPr/>
        </p:nvSpPr>
        <p:spPr bwMode="auto">
          <a:xfrm>
            <a:off x="0" y="260350"/>
            <a:ext cx="3635375" cy="4365625"/>
          </a:xfrm>
          <a:prstGeom prst="wedgeEllipseCallout">
            <a:avLst>
              <a:gd name="adj1" fmla="val -22491"/>
              <a:gd name="adj2" fmla="val 62111"/>
            </a:avLst>
          </a:prstGeom>
          <a:solidFill>
            <a:schemeClr val="accent1"/>
          </a:solidFill>
          <a:ln w="9525">
            <a:solidFill>
              <a:schemeClr val="tx1"/>
            </a:solidFill>
            <a:miter lim="800000"/>
            <a:headEnd/>
            <a:tailEnd/>
          </a:ln>
          <a:effectLst/>
        </p:spPr>
        <p:txBody>
          <a:bodyPr/>
          <a:lstStyle/>
          <a:p>
            <a:pPr algn="ctr" eaLnBrk="0" hangingPunct="0"/>
            <a:r>
              <a:rPr lang="en-US" sz="2400" b="1"/>
              <a:t>Կարո՞ղ եք գտնել որևէ կապ Լեզուների իմացության համաեվրոպական համակարգի այս հատվածի հետ:</a:t>
            </a:r>
            <a:endParaRPr lang="fr-FR" sz="2400" b="1"/>
          </a:p>
        </p:txBody>
      </p:sp>
      <p:grpSp>
        <p:nvGrpSpPr>
          <p:cNvPr id="128009" name="Group 9"/>
          <p:cNvGrpSpPr>
            <a:grpSpLocks/>
          </p:cNvGrpSpPr>
          <p:nvPr/>
        </p:nvGrpSpPr>
        <p:grpSpPr bwMode="auto">
          <a:xfrm>
            <a:off x="2771775" y="0"/>
            <a:ext cx="6048375" cy="2924175"/>
            <a:chOff x="1746" y="28"/>
            <a:chExt cx="3810" cy="1842"/>
          </a:xfrm>
        </p:grpSpPr>
        <p:pic>
          <p:nvPicPr>
            <p:cNvPr id="128010" name="Picture 10" descr="ANd9GcTxBLaXHD7kjlP4ZS_Dgj9hLlpMw2kPyJLConTO3p8qYh_VMsC7ww"/>
            <p:cNvPicPr>
              <a:picLocks noChangeAspect="1" noChangeArrowheads="1"/>
            </p:cNvPicPr>
            <p:nvPr/>
          </p:nvPicPr>
          <p:blipFill>
            <a:blip r:embed="rId3"/>
            <a:srcRect/>
            <a:stretch>
              <a:fillRect/>
            </a:stretch>
          </p:blipFill>
          <p:spPr bwMode="auto">
            <a:xfrm>
              <a:off x="3696" y="819"/>
              <a:ext cx="1633" cy="1051"/>
            </a:xfrm>
            <a:prstGeom prst="rect">
              <a:avLst/>
            </a:prstGeom>
            <a:noFill/>
          </p:spPr>
        </p:pic>
        <p:sp>
          <p:nvSpPr>
            <p:cNvPr id="128011" name="AutoShape 11"/>
            <p:cNvSpPr>
              <a:spLocks noChangeArrowheads="1"/>
            </p:cNvSpPr>
            <p:nvPr/>
          </p:nvSpPr>
          <p:spPr bwMode="auto">
            <a:xfrm>
              <a:off x="1746" y="28"/>
              <a:ext cx="3810" cy="618"/>
            </a:xfrm>
            <a:prstGeom prst="cloudCallout">
              <a:avLst>
                <a:gd name="adj1" fmla="val 10106"/>
                <a:gd name="adj2" fmla="val 108093"/>
              </a:avLst>
            </a:prstGeom>
            <a:solidFill>
              <a:srgbClr val="FDDFCE"/>
            </a:solidFill>
            <a:ln w="9525">
              <a:solidFill>
                <a:schemeClr val="tx1"/>
              </a:solidFill>
              <a:round/>
              <a:headEnd/>
              <a:tailEnd/>
            </a:ln>
            <a:effectLst/>
          </p:spPr>
          <p:txBody>
            <a:bodyPr/>
            <a:lstStyle/>
            <a:p>
              <a:pPr algn="ctr" eaLnBrk="0" hangingPunct="0"/>
              <a:endParaRPr lang="fr-FR"/>
            </a:p>
          </p:txBody>
        </p:sp>
      </p:grpSp>
      <p:sp>
        <p:nvSpPr>
          <p:cNvPr id="128012"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1E3D5B1-3CFC-4DD7-82DE-67D499FA8F4D}" type="slidenum">
              <a:rPr lang="fr-FR" sz="2400" b="1">
                <a:solidFill>
                  <a:schemeClr val="accent2"/>
                </a:solidFill>
              </a:rPr>
              <a:pPr algn="ctr" eaLnBrk="0" hangingPunct="0">
                <a:spcBef>
                  <a:spcPct val="50000"/>
                </a:spcBef>
              </a:pPr>
              <a:t>5</a:t>
            </a:fld>
            <a:endParaRPr lang="fr-FR" sz="2400" b="1">
              <a:solidFill>
                <a:schemeClr val="accent2"/>
              </a:solidFill>
            </a:endParaRPr>
          </a:p>
        </p:txBody>
      </p:sp>
      <p:sp>
        <p:nvSpPr>
          <p:cNvPr id="128013" name="Rectangle 13"/>
          <p:cNvSpPr>
            <a:spLocks noChangeArrowheads="1"/>
          </p:cNvSpPr>
          <p:nvPr/>
        </p:nvSpPr>
        <p:spPr bwMode="auto">
          <a:xfrm>
            <a:off x="2951163" y="2852738"/>
            <a:ext cx="6192837" cy="4005262"/>
          </a:xfrm>
          <a:prstGeom prst="rect">
            <a:avLst/>
          </a:prstGeom>
          <a:solidFill>
            <a:srgbClr val="FEFFCC"/>
          </a:solidFill>
          <a:ln w="9360">
            <a:solidFill>
              <a:srgbClr val="000000"/>
            </a:solidFill>
            <a:miter lim="800000"/>
            <a:headEnd/>
            <a:tailEnd/>
          </a:ln>
          <a:effectLst/>
        </p:spPr>
        <p:txBody>
          <a:bodyPr lIns="90000" tIns="46800" rIns="90000" bIns="46800"/>
          <a:lstStyle/>
          <a:p>
            <a: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i="1">
                <a:solidFill>
                  <a:srgbClr val="000099"/>
                </a:solidFill>
              </a:rPr>
              <a:t>Բազմալեզու և բազմամշակութային իրազեկության</a:t>
            </a:r>
            <a:r>
              <a:rPr lang="en-US" sz="2800" b="1" i="1"/>
              <a:t> առնչությամբ. </a:t>
            </a:r>
            <a:br>
              <a:rPr lang="en-US" sz="2800" b="1" i="1"/>
            </a:br>
            <a:r>
              <a:rPr lang="en-US" sz="2800" b="1" i="1"/>
              <a:t>«Անձը </a:t>
            </a:r>
            <a:r>
              <a:rPr lang="en-US" sz="2800" b="1" i="1">
                <a:solidFill>
                  <a:srgbClr val="800000"/>
                </a:solidFill>
              </a:rPr>
              <a:t>չունի տարբեր և մեկուցասված կարողություններ</a:t>
            </a:r>
            <a:r>
              <a:rPr lang="en-US" sz="2800" b="1" i="1"/>
              <a:t>, այլ տիրապետում է </a:t>
            </a:r>
            <a:r>
              <a:rPr lang="en-US" sz="2800" b="1" i="1">
                <a:solidFill>
                  <a:srgbClr val="000099"/>
                </a:solidFill>
              </a:rPr>
              <a:t>բազմալեզու և բազմամշակութային կարողությունների, որոնք ընդգրկում են բազմաթիվ մատչելի լեզուներ</a:t>
            </a:r>
            <a:r>
              <a:rPr lang="en-US" sz="2800" b="1" i="1"/>
              <a:t>»: (էջ 168)</a:t>
            </a:r>
            <a:endParaRPr lang="en-GB" sz="2800" b="1"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2408"/>
                                        </p:tgtEl>
                                        <p:attrNameLst>
                                          <p:attrName>style.visibility</p:attrName>
                                        </p:attrNameLst>
                                      </p:cBhvr>
                                      <p:to>
                                        <p:strVal val="visible"/>
                                      </p:to>
                                    </p:set>
                                    <p:animEffect transition="in" filter="wipe(down)">
                                      <p:cBhvr>
                                        <p:cTn id="7" dur="1000"/>
                                        <p:tgtEl>
                                          <p:spTgt spid="1024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8013"/>
                                        </p:tgtEl>
                                        <p:attrNameLst>
                                          <p:attrName>style.visibility</p:attrName>
                                        </p:attrNameLst>
                                      </p:cBhvr>
                                      <p:to>
                                        <p:strVal val="visible"/>
                                      </p:to>
                                    </p:set>
                                    <p:animEffect transition="in" filter="wipe(up)">
                                      <p:cBhvr>
                                        <p:cTn id="12" dur="2000"/>
                                        <p:tgtEl>
                                          <p:spTgt spid="128013"/>
                                        </p:tgtEl>
                                      </p:cBhvr>
                                    </p:animEffect>
                                  </p:childTnLst>
                                </p:cTn>
                              </p:par>
                            </p:childTnLst>
                          </p:cTn>
                        </p:par>
                        <p:par>
                          <p:cTn id="13" fill="hold">
                            <p:stCondLst>
                              <p:cond delay="2000"/>
                            </p:stCondLst>
                            <p:childTnLst>
                              <p:par>
                                <p:cTn id="14" presetID="22" presetClass="entr" presetSubtype="4" fill="hold" nodeType="afterEffect">
                                  <p:stCondLst>
                                    <p:cond delay="4000"/>
                                  </p:stCondLst>
                                  <p:childTnLst>
                                    <p:set>
                                      <p:cBhvr>
                                        <p:cTn id="15" dur="1" fill="hold">
                                          <p:stCondLst>
                                            <p:cond delay="0"/>
                                          </p:stCondLst>
                                        </p:cTn>
                                        <p:tgtEl>
                                          <p:spTgt spid="128009"/>
                                        </p:tgtEl>
                                        <p:attrNameLst>
                                          <p:attrName>style.visibility</p:attrName>
                                        </p:attrNameLst>
                                      </p:cBhvr>
                                      <p:to>
                                        <p:strVal val="visible"/>
                                      </p:to>
                                    </p:set>
                                    <p:animEffect transition="in" filter="wipe(down)">
                                      <p:cBhvr>
                                        <p:cTn id="16" dur="2000"/>
                                        <p:tgtEl>
                                          <p:spTgt spid="128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Text Box 2"/>
          <p:cNvSpPr txBox="1">
            <a:spLocks noChangeArrowheads="1"/>
          </p:cNvSpPr>
          <p:nvPr/>
        </p:nvSpPr>
        <p:spPr bwMode="auto">
          <a:xfrm>
            <a:off x="533400" y="1981200"/>
            <a:ext cx="3124200" cy="2590800"/>
          </a:xfrm>
          <a:prstGeom prst="rect">
            <a:avLst/>
          </a:prstGeom>
          <a:solidFill>
            <a:srgbClr val="FFFFCC"/>
          </a:solidFill>
          <a:ln w="28575">
            <a:solidFill>
              <a:schemeClr val="tx1"/>
            </a:solidFill>
            <a:miter lim="800000"/>
            <a:headEnd/>
            <a:tailEnd/>
          </a:ln>
        </p:spPr>
        <p:txBody>
          <a:bodyPr anchor="ctr"/>
          <a:lstStyle/>
          <a:p>
            <a:pPr algn="ctr" eaLnBrk="0" hangingPunct="0">
              <a:lnSpc>
                <a:spcPct val="80000"/>
              </a:lnSpc>
            </a:pPr>
            <a:r>
              <a:rPr lang="fr-FR" sz="4400" b="1" i="1">
                <a:solidFill>
                  <a:schemeClr val="hlink"/>
                </a:solidFill>
                <a:latin typeface="Times New Roman" pitchFamily="18" charset="0"/>
                <a:cs typeface="Times New Roman" pitchFamily="18" charset="0"/>
              </a:rPr>
              <a:t>Pourquoi ?</a:t>
            </a:r>
          </a:p>
        </p:txBody>
      </p:sp>
      <p:sp>
        <p:nvSpPr>
          <p:cNvPr id="102402" name="Text Box 3" descr="Parchemin"/>
          <p:cNvSpPr txBox="1">
            <a:spLocks noChangeArrowheads="1"/>
          </p:cNvSpPr>
          <p:nvPr/>
        </p:nvSpPr>
        <p:spPr bwMode="auto">
          <a:xfrm>
            <a:off x="0" y="0"/>
            <a:ext cx="9144000" cy="6858000"/>
          </a:xfrm>
          <a:prstGeom prst="rect">
            <a:avLst/>
          </a:prstGeom>
          <a:blipFill dpi="0" rotWithShape="0">
            <a:blip r:embed="rId2"/>
            <a:srcRect/>
            <a:tile tx="0" ty="0" sx="100000" sy="100000" flip="none" algn="tl"/>
          </a:blipFill>
          <a:ln w="28575">
            <a:solidFill>
              <a:schemeClr val="tx1"/>
            </a:solidFill>
            <a:miter lim="800000"/>
            <a:headEnd/>
            <a:tailEnd/>
          </a:ln>
        </p:spPr>
        <p:txBody>
          <a:bodyPr/>
          <a:lstStyle/>
          <a:p>
            <a:pPr marL="193675" indent="-193675">
              <a:lnSpc>
                <a:spcPct val="80000"/>
              </a:lnSpc>
              <a:spcBef>
                <a:spcPct val="10000"/>
              </a:spcBef>
              <a:tabLst>
                <a:tab pos="5626100" algn="l"/>
              </a:tabLst>
            </a:pPr>
            <a:r>
              <a:rPr lang="en-US" sz="3600" b="1">
                <a:latin typeface="Times New Roman" pitchFamily="18" charset="0"/>
                <a:cs typeface="Times New Roman" pitchFamily="18" charset="0"/>
              </a:rPr>
              <a:t>Օրինակ՝ </a:t>
            </a:r>
            <a:r>
              <a:rPr lang="en-US" sz="3600" b="1">
                <a:solidFill>
                  <a:srgbClr val="000099"/>
                </a:solidFill>
                <a:latin typeface="Times New Roman" pitchFamily="18" charset="0"/>
                <a:cs typeface="Times New Roman" pitchFamily="18" charset="0"/>
              </a:rPr>
              <a:t>«հարմարվելու» կարողություն</a:t>
            </a:r>
            <a:endParaRPr lang="fr-FR" sz="3600" b="1">
              <a:solidFill>
                <a:srgbClr val="000099"/>
              </a:solidFill>
              <a:latin typeface="Times New Roman" pitchFamily="18" charset="0"/>
              <a:cs typeface="Times New Roman" pitchFamily="18" charset="0"/>
            </a:endParaRPr>
          </a:p>
        </p:txBody>
      </p:sp>
      <p:sp>
        <p:nvSpPr>
          <p:cNvPr id="102403" name="Text Box 4"/>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9BDD9BA-372F-4910-97C7-8D1FCAE16F4E}" type="slidenum">
              <a:rPr lang="fr-FR" sz="2400" b="1">
                <a:solidFill>
                  <a:schemeClr val="accent2"/>
                </a:solidFill>
              </a:rPr>
              <a:pPr algn="ctr" eaLnBrk="0" hangingPunct="0">
                <a:spcBef>
                  <a:spcPct val="50000"/>
                </a:spcBef>
              </a:pPr>
              <a:t>50</a:t>
            </a:fld>
            <a:endParaRPr lang="fr-FR" sz="2400" b="1">
              <a:solidFill>
                <a:schemeClr val="accent2"/>
              </a:solidFill>
            </a:endParaRPr>
          </a:p>
        </p:txBody>
      </p:sp>
      <p:sp>
        <p:nvSpPr>
          <p:cNvPr id="555017" name="Text Box 9"/>
          <p:cNvSpPr txBox="1">
            <a:spLocks noChangeArrowheads="1"/>
          </p:cNvSpPr>
          <p:nvPr/>
        </p:nvSpPr>
        <p:spPr bwMode="auto">
          <a:xfrm>
            <a:off x="5724525" y="5732463"/>
            <a:ext cx="2362200" cy="587375"/>
          </a:xfrm>
          <a:prstGeom prst="rect">
            <a:avLst/>
          </a:prstGeom>
          <a:solidFill>
            <a:srgbClr val="FFCCCC"/>
          </a:solidFill>
          <a:ln w="28575">
            <a:solidFill>
              <a:schemeClr val="tx1"/>
            </a:solidFill>
            <a:miter lim="800000"/>
            <a:headEnd/>
            <a:tailEnd/>
          </a:ln>
        </p:spPr>
        <p:txBody>
          <a:bodyPr>
            <a:spAutoFit/>
          </a:bodyPr>
          <a:lstStyle/>
          <a:p>
            <a:pPr>
              <a:spcBef>
                <a:spcPct val="50000"/>
              </a:spcBef>
            </a:pPr>
            <a:r>
              <a:rPr lang="fr-FR" sz="3200" b="1">
                <a:latin typeface="Times New Roman" pitchFamily="18" charset="0"/>
              </a:rPr>
              <a:t>և այլն…</a:t>
            </a:r>
          </a:p>
        </p:txBody>
      </p:sp>
      <p:sp>
        <p:nvSpPr>
          <p:cNvPr id="555018" name="Text Box 10"/>
          <p:cNvSpPr txBox="1">
            <a:spLocks noChangeArrowheads="1"/>
          </p:cNvSpPr>
          <p:nvPr/>
        </p:nvSpPr>
        <p:spPr bwMode="auto">
          <a:xfrm>
            <a:off x="468313" y="4437063"/>
            <a:ext cx="8151812" cy="936625"/>
          </a:xfrm>
          <a:prstGeom prst="rect">
            <a:avLst/>
          </a:prstGeom>
          <a:solidFill>
            <a:srgbClr val="FFFFCC"/>
          </a:solidFill>
          <a:ln w="28575">
            <a:solidFill>
              <a:schemeClr val="tx1"/>
            </a:solidFill>
            <a:miter lim="800000"/>
            <a:headEnd/>
            <a:tailEnd/>
          </a:ln>
        </p:spPr>
        <p:txBody>
          <a:bodyPr/>
          <a:lstStyle/>
          <a:p>
            <a:pPr marL="193675" indent="-193675" algn="just">
              <a:lnSpc>
                <a:spcPct val="80000"/>
              </a:lnSpc>
              <a:spcBef>
                <a:spcPct val="35000"/>
              </a:spcBef>
              <a:tabLst>
                <a:tab pos="2659063" algn="l"/>
                <a:tab pos="5626100" algn="l"/>
              </a:tabLst>
            </a:pPr>
            <a:r>
              <a:rPr lang="en-US" sz="3200" b="1" i="1">
                <a:latin typeface="Arial Unicode MS" pitchFamily="34" charset="-128"/>
                <a:ea typeface="Arial Unicode MS" pitchFamily="34" charset="-128"/>
                <a:cs typeface="Arial Unicode MS" pitchFamily="34" charset="-128"/>
              </a:rPr>
              <a:t>Կարող է համեմատել սեփական և այլ լեզուներով խոսողների լեզվական վարքագծի դրսևորումները</a:t>
            </a:r>
            <a:endParaRPr lang="fr-FR" sz="3200" b="1" i="1">
              <a:latin typeface="Arial Unicode MS" pitchFamily="34" charset="-128"/>
              <a:ea typeface="Arial Unicode MS" pitchFamily="34" charset="-128"/>
              <a:cs typeface="Arial Unicode MS" pitchFamily="34" charset="-128"/>
            </a:endParaRPr>
          </a:p>
        </p:txBody>
      </p:sp>
      <p:sp>
        <p:nvSpPr>
          <p:cNvPr id="555019" name="Text Box 11"/>
          <p:cNvSpPr txBox="1">
            <a:spLocks noChangeArrowheads="1"/>
          </p:cNvSpPr>
          <p:nvPr/>
        </p:nvSpPr>
        <p:spPr bwMode="auto">
          <a:xfrm>
            <a:off x="468313" y="3213100"/>
            <a:ext cx="8075612" cy="1008063"/>
          </a:xfrm>
          <a:prstGeom prst="rect">
            <a:avLst/>
          </a:prstGeom>
          <a:solidFill>
            <a:srgbClr val="FFFFCC"/>
          </a:solidFill>
          <a:ln w="28575">
            <a:solidFill>
              <a:schemeClr val="tx1"/>
            </a:solidFill>
            <a:miter lim="800000"/>
            <a:headEnd/>
            <a:tailEnd/>
          </a:ln>
        </p:spPr>
        <p:txBody>
          <a:bodyPr/>
          <a:lstStyle/>
          <a:p>
            <a:pPr marL="193675" indent="-193675" algn="just">
              <a:lnSpc>
                <a:spcPct val="80000"/>
              </a:lnSpc>
              <a:spcBef>
                <a:spcPct val="35000"/>
              </a:spcBef>
              <a:tabLst>
                <a:tab pos="2659063" algn="l"/>
                <a:tab pos="5626100" algn="l"/>
              </a:tabLst>
            </a:pPr>
            <a:r>
              <a:rPr lang="en-US" sz="3200" b="1" i="1">
                <a:latin typeface="Arial Unicode MS" pitchFamily="34" charset="-128"/>
                <a:ea typeface="Arial Unicode MS" pitchFamily="34" charset="-128"/>
                <a:cs typeface="Arial Unicode MS" pitchFamily="34" charset="-128"/>
              </a:rPr>
              <a:t>Կարող է վերլուծել հաղորդակցման տարբեր բնագավառների մշակութային ծագումը:</a:t>
            </a:r>
            <a:endParaRPr lang="fr-FR" sz="3200" b="1" i="1">
              <a:latin typeface="Arial Unicode MS" pitchFamily="34" charset="-128"/>
              <a:ea typeface="Arial Unicode MS" pitchFamily="34" charset="-128"/>
              <a:cs typeface="Arial Unicode MS" pitchFamily="34" charset="-128"/>
            </a:endParaRPr>
          </a:p>
        </p:txBody>
      </p:sp>
      <p:sp>
        <p:nvSpPr>
          <p:cNvPr id="555020" name="Text Box 12" descr="Parchemin"/>
          <p:cNvSpPr txBox="1">
            <a:spLocks noChangeArrowheads="1"/>
          </p:cNvSpPr>
          <p:nvPr/>
        </p:nvSpPr>
        <p:spPr bwMode="auto">
          <a:xfrm>
            <a:off x="390525" y="879475"/>
            <a:ext cx="7086600" cy="533400"/>
          </a:xfrm>
          <a:prstGeom prst="rect">
            <a:avLst/>
          </a:prstGeom>
          <a:blipFill dpi="0" rotWithShape="0">
            <a:blip r:embed="rId2"/>
            <a:srcRect/>
            <a:tile tx="0" ty="0" sx="100000" sy="100000" flip="none" algn="tl"/>
          </a:blipFill>
          <a:ln w="28575">
            <a:noFill/>
            <a:miter lim="800000"/>
            <a:headEnd/>
            <a:tailEnd/>
          </a:ln>
        </p:spPr>
        <p:txBody>
          <a:bodyPr/>
          <a:lstStyle/>
          <a:p>
            <a:pPr marL="193675" indent="-193675">
              <a:lnSpc>
                <a:spcPct val="80000"/>
              </a:lnSpc>
              <a:spcBef>
                <a:spcPct val="35000"/>
              </a:spcBef>
              <a:tabLst>
                <a:tab pos="2659063" algn="l"/>
                <a:tab pos="5626100" algn="l"/>
              </a:tabLst>
            </a:pPr>
            <a:r>
              <a:rPr lang="fr-FR" sz="4400" b="1" i="1">
                <a:latin typeface="Arial Unicode MS" pitchFamily="34" charset="-128"/>
                <a:ea typeface="Arial Unicode MS" pitchFamily="34" charset="-128"/>
                <a:cs typeface="Times New Roman" pitchFamily="18" charset="0"/>
              </a:rPr>
              <a:t>3) Հմտություններ.</a:t>
            </a:r>
          </a:p>
        </p:txBody>
      </p:sp>
      <p:sp>
        <p:nvSpPr>
          <p:cNvPr id="555021" name="Text Box 13"/>
          <p:cNvSpPr txBox="1">
            <a:spLocks noChangeArrowheads="1"/>
          </p:cNvSpPr>
          <p:nvPr/>
        </p:nvSpPr>
        <p:spPr bwMode="auto">
          <a:xfrm>
            <a:off x="468313" y="1628775"/>
            <a:ext cx="8075612" cy="1368425"/>
          </a:xfrm>
          <a:prstGeom prst="rect">
            <a:avLst/>
          </a:prstGeom>
          <a:solidFill>
            <a:srgbClr val="FFFFCC"/>
          </a:solidFill>
          <a:ln w="28575">
            <a:solidFill>
              <a:schemeClr val="tx1"/>
            </a:solidFill>
            <a:miter lim="800000"/>
            <a:headEnd/>
            <a:tailEnd/>
          </a:ln>
        </p:spPr>
        <p:txBody>
          <a:bodyPr/>
          <a:lstStyle/>
          <a:p>
            <a:pPr marL="193675" indent="-193675">
              <a:lnSpc>
                <a:spcPct val="80000"/>
              </a:lnSpc>
              <a:spcBef>
                <a:spcPct val="35000"/>
              </a:spcBef>
              <a:tabLst>
                <a:tab pos="2659063" algn="l"/>
                <a:tab pos="5626100" algn="l"/>
              </a:tabLst>
            </a:pPr>
            <a:r>
              <a:rPr lang="fr-FR" sz="3200" b="1" i="1">
                <a:latin typeface="Times New Roman" pitchFamily="18" charset="0"/>
                <a:cs typeface="Times New Roman" pitchFamily="18" charset="0"/>
              </a:rPr>
              <a:t> </a:t>
            </a:r>
            <a:r>
              <a:rPr lang="en-US" sz="3200" b="1" i="1">
                <a:latin typeface="Arial Unicode MS" pitchFamily="34" charset="-128"/>
                <a:ea typeface="Arial Unicode MS" pitchFamily="34" charset="-128"/>
                <a:cs typeface="Arial Unicode MS" pitchFamily="34" charset="-128"/>
              </a:rPr>
              <a:t>Կարող է տարբերակել /ճանաչել/ վարքագծի որոշակի ձևեր, որոնք կապված են մշակութային տարբերությունների հետ:</a:t>
            </a:r>
            <a:endParaRPr lang="fr-FR" sz="3200" b="1" i="1">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55020"/>
                                        </p:tgtEl>
                                        <p:attrNameLst>
                                          <p:attrName>style.visibility</p:attrName>
                                        </p:attrNameLst>
                                      </p:cBhvr>
                                      <p:to>
                                        <p:strVal val="visible"/>
                                      </p:to>
                                    </p:set>
                                    <p:animEffect transition="in" filter="wipe(up)">
                                      <p:cBhvr>
                                        <p:cTn id="7" dur="500"/>
                                        <p:tgtEl>
                                          <p:spTgt spid="555020"/>
                                        </p:tgtEl>
                                      </p:cBhvr>
                                    </p:animEffect>
                                  </p:childTnLst>
                                </p:cTn>
                              </p:par>
                            </p:childTnLst>
                          </p:cTn>
                        </p:par>
                        <p:par>
                          <p:cTn id="8" fill="hold">
                            <p:stCondLst>
                              <p:cond delay="1000"/>
                            </p:stCondLst>
                            <p:childTnLst>
                              <p:par>
                                <p:cTn id="9" presetID="1" presetClass="entr" presetSubtype="0" fill="hold" grpId="0" nodeType="afterEffect">
                                  <p:stCondLst>
                                    <p:cond delay="1000"/>
                                  </p:stCondLst>
                                  <p:childTnLst>
                                    <p:set>
                                      <p:cBhvr>
                                        <p:cTn id="10" dur="1" fill="hold">
                                          <p:stCondLst>
                                            <p:cond delay="0"/>
                                          </p:stCondLst>
                                        </p:cTn>
                                        <p:tgtEl>
                                          <p:spTgt spid="5550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50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50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500"/>
                                  </p:stCondLst>
                                  <p:childTnLst>
                                    <p:set>
                                      <p:cBhvr>
                                        <p:cTn id="21" dur="1" fill="hold">
                                          <p:stCondLst>
                                            <p:cond delay="0"/>
                                          </p:stCondLst>
                                        </p:cTn>
                                        <p:tgtEl>
                                          <p:spTgt spid="555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7" grpId="0" animBg="1" autoUpdateAnimBg="0"/>
      <p:bldP spid="555018" grpId="0" animBg="1" autoUpdateAnimBg="0"/>
      <p:bldP spid="555019" grpId="0" animBg="1" autoUpdateAnimBg="0"/>
      <p:bldP spid="555020" grpId="0" animBg="1" autoUpdateAnimBg="0"/>
      <p:bldP spid="55502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txBox="1">
            <a:spLocks noChangeArrowheads="1"/>
          </p:cNvSpPr>
          <p:nvPr/>
        </p:nvSpPr>
        <p:spPr bwMode="auto">
          <a:xfrm>
            <a:off x="611188" y="403225"/>
            <a:ext cx="7920037" cy="865188"/>
          </a:xfrm>
          <a:prstGeom prst="rect">
            <a:avLst/>
          </a:prstGeom>
          <a:solidFill>
            <a:srgbClr val="DDDDDD"/>
          </a:solidFill>
          <a:ln w="19080">
            <a:solidFill>
              <a:srgbClr val="000000"/>
            </a:solidFill>
            <a:miter lim="800000"/>
            <a:headEnd/>
            <a:tailEnd/>
          </a:ln>
        </p:spPr>
        <p:txBody>
          <a:bodyPr lIns="90000" tIns="46800" rIns="90000" bIns="46800" anchor="ctr"/>
          <a:lstStyle/>
          <a:p>
            <a:pPr algn="ctr"/>
            <a:r>
              <a:rPr lang="fr-FR" sz="2400" b="1">
                <a:solidFill>
                  <a:srgbClr val="C00000"/>
                </a:solidFill>
              </a:rPr>
              <a:t>Ինչպես է FREPA-ն նկարագրում «Սովորել, թե ինչպես սովորել» կարողությունը </a:t>
            </a:r>
            <a:endParaRPr lang="de-DE" sz="2400" b="1">
              <a:solidFill>
                <a:srgbClr val="C00000"/>
              </a:solidFill>
            </a:endParaRPr>
          </a:p>
        </p:txBody>
      </p:sp>
      <p:grpSp>
        <p:nvGrpSpPr>
          <p:cNvPr id="2" name="Group 4"/>
          <p:cNvGrpSpPr>
            <a:grpSpLocks/>
          </p:cNvGrpSpPr>
          <p:nvPr/>
        </p:nvGrpSpPr>
        <p:grpSpPr bwMode="auto">
          <a:xfrm>
            <a:off x="395288" y="1412875"/>
            <a:ext cx="8424862" cy="1584325"/>
            <a:chOff x="249" y="890"/>
            <a:chExt cx="5307" cy="998"/>
          </a:xfrm>
        </p:grpSpPr>
        <p:sp>
          <p:nvSpPr>
            <p:cNvPr id="6" name="Rectangle 5"/>
            <p:cNvSpPr>
              <a:spLocks noChangeArrowheads="1"/>
            </p:cNvSpPr>
            <p:nvPr/>
          </p:nvSpPr>
          <p:spPr bwMode="auto">
            <a:xfrm>
              <a:off x="249" y="890"/>
              <a:ext cx="5307" cy="998"/>
            </a:xfrm>
            <a:prstGeom prst="rect">
              <a:avLst/>
            </a:prstGeom>
            <a:solidFill>
              <a:srgbClr val="92D050"/>
            </a:solidFill>
            <a:ln w="9525" algn="ctr">
              <a:solidFill>
                <a:srgbClr val="7F7F7F"/>
              </a:solidFill>
              <a:miter lim="800000"/>
              <a:headEnd/>
              <a:tailEnd/>
            </a:ln>
            <a:effectLst>
              <a:outerShdw dist="23000" dir="5400000" rotWithShape="0">
                <a:srgbClr val="000000">
                  <a:alpha val="34999"/>
                </a:srgbClr>
              </a:outerShdw>
            </a:effectLst>
          </p:spPr>
          <p:txBody>
            <a:bodyPr anchor="ctr"/>
            <a:lstStyle/>
            <a:p>
              <a:pPr algn="ctr">
                <a:defRPr/>
              </a:pPr>
              <a:endParaRPr lang="en-US" sz="3200">
                <a:solidFill>
                  <a:srgbClr val="000000"/>
                </a:solidFill>
                <a:latin typeface="Arial Rounded MT Bold" pitchFamily="34" charset="0"/>
                <a:ea typeface="ＭＳ Ｐゴシック" pitchFamily="34" charset="-128"/>
                <a:cs typeface="DejaVu Sans" pitchFamily="34" charset="0"/>
              </a:endParaRPr>
            </a:p>
          </p:txBody>
        </p:sp>
        <p:sp>
          <p:nvSpPr>
            <p:cNvPr id="103436" name="Text Box 6"/>
            <p:cNvSpPr txBox="1">
              <a:spLocks noChangeArrowheads="1"/>
            </p:cNvSpPr>
            <p:nvPr/>
          </p:nvSpPr>
          <p:spPr bwMode="auto">
            <a:xfrm>
              <a:off x="2426" y="1255"/>
              <a:ext cx="1815" cy="365"/>
            </a:xfrm>
            <a:prstGeom prst="rect">
              <a:avLst/>
            </a:prstGeom>
            <a:noFill/>
            <a:ln w="9525">
              <a:noFill/>
              <a:miter lim="800000"/>
              <a:headEnd/>
              <a:tailEnd/>
            </a:ln>
          </p:spPr>
          <p:txBody>
            <a:bodyPr>
              <a:spAutoFit/>
            </a:bodyPr>
            <a:lstStyle/>
            <a:p>
              <a:r>
                <a:rPr lang="fr-FR" sz="3200" b="1">
                  <a:solidFill>
                    <a:srgbClr val="000000"/>
                  </a:solidFill>
                  <a:latin typeface="Arial Rounded MT Bold" pitchFamily="34" charset="0"/>
                  <a:ea typeface="ＭＳ Ｐゴシック" pitchFamily="34" charset="-128"/>
                  <a:cs typeface="DejaVu Sans" pitchFamily="34" charset="0"/>
                </a:rPr>
                <a:t>գիտելիք</a:t>
              </a:r>
              <a:endParaRPr lang="fr-FR">
                <a:ea typeface="ＭＳ Ｐゴシック" pitchFamily="34" charset="-128"/>
                <a:cs typeface="DejaVu Sans" pitchFamily="34" charset="0"/>
              </a:endParaRPr>
            </a:p>
          </p:txBody>
        </p:sp>
      </p:grpSp>
      <p:grpSp>
        <p:nvGrpSpPr>
          <p:cNvPr id="3" name="Group 7"/>
          <p:cNvGrpSpPr>
            <a:grpSpLocks/>
          </p:cNvGrpSpPr>
          <p:nvPr/>
        </p:nvGrpSpPr>
        <p:grpSpPr bwMode="auto">
          <a:xfrm>
            <a:off x="395288" y="3068638"/>
            <a:ext cx="8426450" cy="1943100"/>
            <a:chOff x="249" y="1933"/>
            <a:chExt cx="5308" cy="1224"/>
          </a:xfrm>
        </p:grpSpPr>
        <p:sp>
          <p:nvSpPr>
            <p:cNvPr id="7" name="Rectangle 6"/>
            <p:cNvSpPr>
              <a:spLocks noChangeArrowheads="1"/>
            </p:cNvSpPr>
            <p:nvPr/>
          </p:nvSpPr>
          <p:spPr bwMode="auto">
            <a:xfrm>
              <a:off x="249" y="1933"/>
              <a:ext cx="5308" cy="1224"/>
            </a:xfrm>
            <a:prstGeom prst="rect">
              <a:avLst/>
            </a:prstGeom>
            <a:solidFill>
              <a:srgbClr val="FFC000"/>
            </a:solidFill>
            <a:ln w="9525" algn="ctr">
              <a:solidFill>
                <a:srgbClr val="7F7F7F"/>
              </a:solidFill>
              <a:miter lim="800000"/>
              <a:headEnd/>
              <a:tailEnd/>
            </a:ln>
            <a:effectLst>
              <a:outerShdw dist="23000" dir="5400000" rotWithShape="0">
                <a:srgbClr val="000000">
                  <a:alpha val="34999"/>
                </a:srgbClr>
              </a:outerShdw>
            </a:effectLst>
          </p:spPr>
          <p:txBody>
            <a:bodyPr anchor="ctr"/>
            <a:lstStyle/>
            <a:p>
              <a:pPr algn="ctr">
                <a:defRPr/>
              </a:pPr>
              <a:endParaRPr lang="en-US" sz="3200">
                <a:solidFill>
                  <a:srgbClr val="000000"/>
                </a:solidFill>
                <a:latin typeface="Arial Rounded MT Bold" pitchFamily="34" charset="0"/>
                <a:ea typeface="ＭＳ Ｐゴシック" pitchFamily="34" charset="-128"/>
                <a:cs typeface="DejaVu Sans" pitchFamily="34" charset="0"/>
              </a:endParaRPr>
            </a:p>
          </p:txBody>
        </p:sp>
        <p:sp>
          <p:nvSpPr>
            <p:cNvPr id="103434" name="Text Box 9"/>
            <p:cNvSpPr txBox="1">
              <a:spLocks noChangeArrowheads="1"/>
            </p:cNvSpPr>
            <p:nvPr/>
          </p:nvSpPr>
          <p:spPr bwMode="auto">
            <a:xfrm>
              <a:off x="2472" y="2341"/>
              <a:ext cx="1950" cy="365"/>
            </a:xfrm>
            <a:prstGeom prst="rect">
              <a:avLst/>
            </a:prstGeom>
            <a:noFill/>
            <a:ln w="9525">
              <a:noFill/>
              <a:miter lim="800000"/>
              <a:headEnd/>
              <a:tailEnd/>
            </a:ln>
          </p:spPr>
          <p:txBody>
            <a:bodyPr>
              <a:spAutoFit/>
            </a:bodyPr>
            <a:lstStyle/>
            <a:p>
              <a:r>
                <a:rPr lang="fr-FR" sz="3200" b="1">
                  <a:solidFill>
                    <a:srgbClr val="000000"/>
                  </a:solidFill>
                  <a:latin typeface="Arial Rounded MT Bold" pitchFamily="34" charset="0"/>
                  <a:ea typeface="ＭＳ Ｐゴシック" pitchFamily="34" charset="-128"/>
                  <a:cs typeface="DejaVu Sans" pitchFamily="34" charset="0"/>
                </a:rPr>
                <a:t>Վերաբերմունք</a:t>
              </a:r>
            </a:p>
          </p:txBody>
        </p:sp>
      </p:grpSp>
      <p:grpSp>
        <p:nvGrpSpPr>
          <p:cNvPr id="4" name="Group 10"/>
          <p:cNvGrpSpPr>
            <a:grpSpLocks/>
          </p:cNvGrpSpPr>
          <p:nvPr/>
        </p:nvGrpSpPr>
        <p:grpSpPr bwMode="auto">
          <a:xfrm>
            <a:off x="395288" y="5084763"/>
            <a:ext cx="8426450" cy="1655762"/>
            <a:chOff x="249" y="3203"/>
            <a:chExt cx="5308" cy="1043"/>
          </a:xfrm>
        </p:grpSpPr>
        <p:sp>
          <p:nvSpPr>
            <p:cNvPr id="8" name="Rectangle 7"/>
            <p:cNvSpPr>
              <a:spLocks noChangeArrowheads="1"/>
            </p:cNvSpPr>
            <p:nvPr/>
          </p:nvSpPr>
          <p:spPr bwMode="auto">
            <a:xfrm>
              <a:off x="249" y="3203"/>
              <a:ext cx="5308" cy="1043"/>
            </a:xfrm>
            <a:prstGeom prst="rect">
              <a:avLst/>
            </a:prstGeom>
            <a:solidFill>
              <a:srgbClr val="00B0F0"/>
            </a:solidFill>
            <a:ln w="9525" algn="ctr">
              <a:solidFill>
                <a:srgbClr val="7F7F7F"/>
              </a:solidFill>
              <a:miter lim="800000"/>
              <a:headEnd/>
              <a:tailEnd/>
            </a:ln>
            <a:effectLst>
              <a:outerShdw dist="23000" dir="5400000" rotWithShape="0">
                <a:srgbClr val="000000">
                  <a:alpha val="34999"/>
                </a:srgbClr>
              </a:outerShdw>
            </a:effectLst>
          </p:spPr>
          <p:txBody>
            <a:bodyPr anchor="ctr"/>
            <a:lstStyle/>
            <a:p>
              <a:pPr algn="ctr">
                <a:defRPr/>
              </a:pPr>
              <a:endParaRPr lang="en-US" sz="3200">
                <a:solidFill>
                  <a:srgbClr val="000000"/>
                </a:solidFill>
                <a:latin typeface="Arial Rounded MT Bold" pitchFamily="34" charset="0"/>
                <a:ea typeface="ＭＳ Ｐゴシック" pitchFamily="34" charset="-128"/>
                <a:cs typeface="DejaVu Sans" pitchFamily="34" charset="0"/>
              </a:endParaRPr>
            </a:p>
          </p:txBody>
        </p:sp>
        <p:sp>
          <p:nvSpPr>
            <p:cNvPr id="103432" name="Text Box 12"/>
            <p:cNvSpPr txBox="1">
              <a:spLocks noChangeArrowheads="1"/>
            </p:cNvSpPr>
            <p:nvPr/>
          </p:nvSpPr>
          <p:spPr bwMode="auto">
            <a:xfrm>
              <a:off x="2426" y="3521"/>
              <a:ext cx="1951" cy="365"/>
            </a:xfrm>
            <a:prstGeom prst="rect">
              <a:avLst/>
            </a:prstGeom>
            <a:noFill/>
            <a:ln w="9525">
              <a:noFill/>
              <a:miter lim="800000"/>
              <a:headEnd/>
              <a:tailEnd/>
            </a:ln>
          </p:spPr>
          <p:txBody>
            <a:bodyPr>
              <a:spAutoFit/>
            </a:bodyPr>
            <a:lstStyle/>
            <a:p>
              <a:r>
                <a:rPr lang="fr-FR" sz="3200" b="1">
                  <a:solidFill>
                    <a:srgbClr val="000000"/>
                  </a:solidFill>
                  <a:latin typeface="Arial Rounded MT Bold" pitchFamily="34" charset="0"/>
                  <a:ea typeface="ＭＳ Ｐゴシック" pitchFamily="34" charset="-128"/>
                  <a:cs typeface="DejaVu Sans" pitchFamily="34" charset="0"/>
                </a:rPr>
                <a:t>Հմտություններ</a:t>
              </a:r>
            </a:p>
          </p:txBody>
        </p:sp>
      </p:grpSp>
      <p:sp>
        <p:nvSpPr>
          <p:cNvPr id="5" name="Rectangle 4"/>
          <p:cNvSpPr>
            <a:spLocks noChangeArrowheads="1"/>
          </p:cNvSpPr>
          <p:nvPr/>
        </p:nvSpPr>
        <p:spPr bwMode="auto">
          <a:xfrm>
            <a:off x="900113" y="1341438"/>
            <a:ext cx="1179512" cy="5445125"/>
          </a:xfrm>
          <a:prstGeom prst="rect">
            <a:avLst/>
          </a:prstGeom>
          <a:solidFill>
            <a:srgbClr val="A6A6A6">
              <a:alpha val="72000"/>
            </a:srgbClr>
          </a:solidFill>
          <a:ln w="19050" algn="ctr">
            <a:solidFill>
              <a:schemeClr val="tx2"/>
            </a:solidFill>
            <a:round/>
            <a:headEnd/>
            <a:tailEnd/>
          </a:ln>
          <a:effectLst>
            <a:outerShdw dist="23000" dir="5400000" rotWithShape="0">
              <a:srgbClr val="000000">
                <a:alpha val="34999"/>
              </a:srgbClr>
            </a:outerShdw>
          </a:effectLst>
        </p:spPr>
        <p:txBody>
          <a:bodyPr anchor="ctr"/>
          <a:lstStyle/>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Ս</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 Վ</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Ր</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ՈՒ</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Մ</a:t>
            </a:r>
          </a:p>
          <a:p>
            <a:pPr algn="ctr">
              <a:lnSpc>
                <a:spcPct val="80000"/>
              </a:lnSpc>
              <a:defRPr/>
            </a:pPr>
            <a:endParaRPr lang="fr-FR" sz="2000" b="1" dirty="0">
              <a:solidFill>
                <a:srgbClr val="000000"/>
              </a:solidFill>
              <a:latin typeface="Arial Unicode MS" pitchFamily="34" charset="-128"/>
              <a:ea typeface="Arial Unicode MS" pitchFamily="34" charset="-128"/>
              <a:cs typeface="Arial Unicode MS" pitchFamily="34" charset="-128"/>
            </a:endParaRP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Ե</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Ն</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Ք</a:t>
            </a:r>
          </a:p>
          <a:p>
            <a:pPr algn="ctr">
              <a:lnSpc>
                <a:spcPct val="80000"/>
              </a:lnSpc>
              <a:defRPr/>
            </a:pPr>
            <a:endParaRPr lang="fr-FR" sz="2000" b="1" dirty="0">
              <a:solidFill>
                <a:srgbClr val="000000"/>
              </a:solidFill>
              <a:latin typeface="Arial Unicode MS" pitchFamily="34" charset="-128"/>
              <a:ea typeface="Arial Unicode MS" pitchFamily="34" charset="-128"/>
              <a:cs typeface="Arial Unicode MS" pitchFamily="34" charset="-128"/>
            </a:endParaRP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Ս</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Վ</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Ր</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Ե</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Լ</a:t>
            </a:r>
          </a:p>
        </p:txBody>
      </p:sp>
      <p:sp>
        <p:nvSpPr>
          <p:cNvPr id="103430"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D77F0E2-09BD-4E05-9BBA-45E63D08E042}" type="slidenum">
              <a:rPr lang="fr-FR" sz="2400" b="1">
                <a:solidFill>
                  <a:schemeClr val="accent2"/>
                </a:solidFill>
              </a:rPr>
              <a:pPr algn="ctr" eaLnBrk="0" hangingPunct="0">
                <a:spcBef>
                  <a:spcPct val="50000"/>
                </a:spcBef>
              </a:pPr>
              <a:t>51</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txBox="1">
            <a:spLocks noChangeArrowheads="1"/>
          </p:cNvSpPr>
          <p:nvPr/>
        </p:nvSpPr>
        <p:spPr bwMode="auto">
          <a:xfrm>
            <a:off x="611188" y="403225"/>
            <a:ext cx="7920037" cy="865188"/>
          </a:xfrm>
          <a:prstGeom prst="rect">
            <a:avLst/>
          </a:prstGeom>
          <a:solidFill>
            <a:srgbClr val="DDDDDD"/>
          </a:solidFill>
          <a:ln w="19080">
            <a:solidFill>
              <a:srgbClr val="000000"/>
            </a:solidFill>
            <a:miter lim="800000"/>
            <a:headEnd/>
            <a:tailEnd/>
          </a:ln>
        </p:spPr>
        <p:txBody>
          <a:bodyPr lIns="90000" tIns="46800" rIns="90000" bIns="46800" anchor="ctr"/>
          <a:lstStyle/>
          <a:p>
            <a:pPr algn="ctr"/>
            <a:r>
              <a:rPr lang="fr-FR" sz="2400" b="1">
                <a:solidFill>
                  <a:srgbClr val="C00000"/>
                </a:solidFill>
              </a:rPr>
              <a:t>Ինչպես է FREPA-ն նկարագրում «Սովորել, թե ինչպես սովորել» կարողությունը </a:t>
            </a:r>
            <a:endParaRPr lang="de-DE" sz="2400" b="1">
              <a:solidFill>
                <a:srgbClr val="C00000"/>
              </a:solidFill>
            </a:endParaRPr>
          </a:p>
        </p:txBody>
      </p:sp>
      <p:sp>
        <p:nvSpPr>
          <p:cNvPr id="6" name="Rectangle 5"/>
          <p:cNvSpPr>
            <a:spLocks noChangeArrowheads="1"/>
          </p:cNvSpPr>
          <p:nvPr/>
        </p:nvSpPr>
        <p:spPr bwMode="auto">
          <a:xfrm>
            <a:off x="395288" y="1412875"/>
            <a:ext cx="8424862" cy="1584325"/>
          </a:xfrm>
          <a:prstGeom prst="rect">
            <a:avLst/>
          </a:prstGeom>
          <a:solidFill>
            <a:srgbClr val="92D050"/>
          </a:solidFill>
          <a:ln w="9525" algn="ctr">
            <a:solidFill>
              <a:srgbClr val="7F7F7F"/>
            </a:solidFill>
            <a:miter lim="800000"/>
            <a:headEnd/>
            <a:tailEnd/>
          </a:ln>
          <a:effectLst>
            <a:outerShdw dist="23000" dir="5400000" rotWithShape="0">
              <a:srgbClr val="000000">
                <a:alpha val="34999"/>
              </a:srgbClr>
            </a:outerShdw>
          </a:effectLst>
        </p:spPr>
        <p:txBody>
          <a:bodyPr anchor="ctr"/>
          <a:lstStyle/>
          <a:p>
            <a:pPr algn="ctr">
              <a:defRPr/>
            </a:pPr>
            <a:endParaRPr lang="en-US" sz="3200">
              <a:solidFill>
                <a:srgbClr val="000000"/>
              </a:solidFill>
              <a:latin typeface="Arial Rounded MT Bold" pitchFamily="34" charset="0"/>
              <a:ea typeface="ＭＳ Ｐゴシック" pitchFamily="34" charset="-128"/>
              <a:cs typeface="DejaVu Sans" pitchFamily="34" charset="0"/>
            </a:endParaRPr>
          </a:p>
        </p:txBody>
      </p:sp>
      <p:sp>
        <p:nvSpPr>
          <p:cNvPr id="576517" name="Text Box 5"/>
          <p:cNvSpPr txBox="1">
            <a:spLocks noChangeArrowheads="1"/>
          </p:cNvSpPr>
          <p:nvPr/>
        </p:nvSpPr>
        <p:spPr bwMode="auto">
          <a:xfrm>
            <a:off x="3851275" y="1989138"/>
            <a:ext cx="2881313" cy="579437"/>
          </a:xfrm>
          <a:prstGeom prst="rect">
            <a:avLst/>
          </a:prstGeom>
          <a:noFill/>
          <a:ln w="9525">
            <a:noFill/>
            <a:miter lim="800000"/>
            <a:headEnd/>
            <a:tailEnd/>
          </a:ln>
        </p:spPr>
        <p:txBody>
          <a:bodyPr>
            <a:spAutoFit/>
          </a:bodyPr>
          <a:lstStyle/>
          <a:p>
            <a:r>
              <a:rPr lang="fr-FR" sz="3200" b="1">
                <a:solidFill>
                  <a:srgbClr val="000000"/>
                </a:solidFill>
                <a:latin typeface="Arial Rounded MT Bold" pitchFamily="34" charset="0"/>
                <a:ea typeface="ＭＳ Ｐゴシック" pitchFamily="34" charset="-128"/>
                <a:cs typeface="DejaVu Sans" pitchFamily="34" charset="0"/>
              </a:rPr>
              <a:t>գիտելիք</a:t>
            </a:r>
            <a:endParaRPr lang="fr-FR">
              <a:ea typeface="ＭＳ Ｐゴシック" pitchFamily="34" charset="-128"/>
              <a:cs typeface="DejaVu Sans" pitchFamily="34" charset="0"/>
            </a:endParaRPr>
          </a:p>
        </p:txBody>
      </p:sp>
      <p:sp>
        <p:nvSpPr>
          <p:cNvPr id="7" name="Rectangle 6"/>
          <p:cNvSpPr>
            <a:spLocks noChangeArrowheads="1"/>
          </p:cNvSpPr>
          <p:nvPr/>
        </p:nvSpPr>
        <p:spPr bwMode="auto">
          <a:xfrm>
            <a:off x="395288" y="3068638"/>
            <a:ext cx="8426450" cy="1943100"/>
          </a:xfrm>
          <a:prstGeom prst="rect">
            <a:avLst/>
          </a:prstGeom>
          <a:solidFill>
            <a:srgbClr val="FFC000"/>
          </a:solidFill>
          <a:ln w="9525" algn="ctr">
            <a:solidFill>
              <a:srgbClr val="7F7F7F"/>
            </a:solidFill>
            <a:miter lim="800000"/>
            <a:headEnd/>
            <a:tailEnd/>
          </a:ln>
          <a:effectLst>
            <a:outerShdw dist="23000" dir="5400000" rotWithShape="0">
              <a:srgbClr val="000000">
                <a:alpha val="34999"/>
              </a:srgbClr>
            </a:outerShdw>
          </a:effectLst>
        </p:spPr>
        <p:txBody>
          <a:bodyPr anchor="ctr"/>
          <a:lstStyle/>
          <a:p>
            <a:pPr algn="ctr">
              <a:defRPr/>
            </a:pPr>
            <a:endParaRPr lang="en-US" sz="3200">
              <a:solidFill>
                <a:srgbClr val="000000"/>
              </a:solidFill>
              <a:latin typeface="Arial Rounded MT Bold" pitchFamily="34" charset="0"/>
              <a:ea typeface="ＭＳ Ｐゴシック" pitchFamily="34" charset="-128"/>
              <a:cs typeface="DejaVu Sans" pitchFamily="34" charset="0"/>
            </a:endParaRPr>
          </a:p>
        </p:txBody>
      </p:sp>
      <p:sp>
        <p:nvSpPr>
          <p:cNvPr id="576520" name="Text Box 8"/>
          <p:cNvSpPr txBox="1">
            <a:spLocks noChangeArrowheads="1"/>
          </p:cNvSpPr>
          <p:nvPr/>
        </p:nvSpPr>
        <p:spPr bwMode="auto">
          <a:xfrm>
            <a:off x="3924300" y="3716338"/>
            <a:ext cx="3095625" cy="579437"/>
          </a:xfrm>
          <a:prstGeom prst="rect">
            <a:avLst/>
          </a:prstGeom>
          <a:noFill/>
          <a:ln w="9525">
            <a:noFill/>
            <a:miter lim="800000"/>
            <a:headEnd/>
            <a:tailEnd/>
          </a:ln>
        </p:spPr>
        <p:txBody>
          <a:bodyPr>
            <a:spAutoFit/>
          </a:bodyPr>
          <a:lstStyle/>
          <a:p>
            <a:r>
              <a:rPr lang="fr-FR" sz="3200" b="1">
                <a:solidFill>
                  <a:srgbClr val="000000"/>
                </a:solidFill>
                <a:latin typeface="Arial Rounded MT Bold" pitchFamily="34" charset="0"/>
                <a:ea typeface="ＭＳ Ｐゴシック" pitchFamily="34" charset="-128"/>
                <a:cs typeface="DejaVu Sans" pitchFamily="34" charset="0"/>
              </a:rPr>
              <a:t>Վերաբերմունք</a:t>
            </a:r>
          </a:p>
        </p:txBody>
      </p:sp>
      <p:sp>
        <p:nvSpPr>
          <p:cNvPr id="8" name="Rectangle 7"/>
          <p:cNvSpPr>
            <a:spLocks noChangeArrowheads="1"/>
          </p:cNvSpPr>
          <p:nvPr/>
        </p:nvSpPr>
        <p:spPr bwMode="auto">
          <a:xfrm>
            <a:off x="395288" y="5084763"/>
            <a:ext cx="8426450" cy="1655762"/>
          </a:xfrm>
          <a:prstGeom prst="rect">
            <a:avLst/>
          </a:prstGeom>
          <a:solidFill>
            <a:srgbClr val="00B0F0"/>
          </a:solidFill>
          <a:ln w="9525" algn="ctr">
            <a:solidFill>
              <a:srgbClr val="7F7F7F"/>
            </a:solidFill>
            <a:miter lim="800000"/>
            <a:headEnd/>
            <a:tailEnd/>
          </a:ln>
          <a:effectLst>
            <a:outerShdw dist="23000" dir="5400000" rotWithShape="0">
              <a:srgbClr val="000000">
                <a:alpha val="34999"/>
              </a:srgbClr>
            </a:outerShdw>
          </a:effectLst>
        </p:spPr>
        <p:txBody>
          <a:bodyPr anchor="ctr"/>
          <a:lstStyle/>
          <a:p>
            <a:pPr algn="ctr">
              <a:defRPr/>
            </a:pPr>
            <a:endParaRPr lang="en-US" sz="3200">
              <a:solidFill>
                <a:srgbClr val="000000"/>
              </a:solidFill>
              <a:latin typeface="Arial Rounded MT Bold" pitchFamily="34" charset="0"/>
              <a:ea typeface="ＭＳ Ｐゴシック" pitchFamily="34" charset="-128"/>
              <a:cs typeface="DejaVu Sans" pitchFamily="34" charset="0"/>
            </a:endParaRPr>
          </a:p>
        </p:txBody>
      </p:sp>
      <p:sp>
        <p:nvSpPr>
          <p:cNvPr id="576523" name="Text Box 11"/>
          <p:cNvSpPr txBox="1">
            <a:spLocks noChangeArrowheads="1"/>
          </p:cNvSpPr>
          <p:nvPr/>
        </p:nvSpPr>
        <p:spPr bwMode="auto">
          <a:xfrm>
            <a:off x="3851275" y="5589588"/>
            <a:ext cx="3097213" cy="579437"/>
          </a:xfrm>
          <a:prstGeom prst="rect">
            <a:avLst/>
          </a:prstGeom>
          <a:noFill/>
          <a:ln w="9525">
            <a:noFill/>
            <a:miter lim="800000"/>
            <a:headEnd/>
            <a:tailEnd/>
          </a:ln>
        </p:spPr>
        <p:txBody>
          <a:bodyPr>
            <a:spAutoFit/>
          </a:bodyPr>
          <a:lstStyle/>
          <a:p>
            <a:r>
              <a:rPr lang="fr-FR" sz="3200" b="1">
                <a:solidFill>
                  <a:srgbClr val="000000"/>
                </a:solidFill>
                <a:latin typeface="Arial Rounded MT Bold" pitchFamily="34" charset="0"/>
                <a:ea typeface="ＭＳ Ｐゴシック" pitchFamily="34" charset="-128"/>
                <a:cs typeface="DejaVu Sans" pitchFamily="34" charset="0"/>
              </a:rPr>
              <a:t>Հմտություններ</a:t>
            </a:r>
          </a:p>
        </p:txBody>
      </p:sp>
      <p:sp>
        <p:nvSpPr>
          <p:cNvPr id="105481"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96552500-5AF2-4DB7-8F02-12AB3A200B33}" type="slidenum">
              <a:rPr lang="fr-FR" sz="2400" b="1">
                <a:solidFill>
                  <a:schemeClr val="accent2"/>
                </a:solidFill>
              </a:rPr>
              <a:pPr algn="ctr" eaLnBrk="0" hangingPunct="0">
                <a:spcBef>
                  <a:spcPct val="50000"/>
                </a:spcBef>
              </a:pPr>
              <a:t>52</a:t>
            </a:fld>
            <a:endParaRPr lang="fr-FR" sz="2400" b="1">
              <a:solidFill>
                <a:schemeClr val="accent2"/>
              </a:solidFill>
            </a:endParaRPr>
          </a:p>
        </p:txBody>
      </p:sp>
      <p:sp>
        <p:nvSpPr>
          <p:cNvPr id="576526" name="Text Box 14"/>
          <p:cNvSpPr txBox="1">
            <a:spLocks noChangeArrowheads="1"/>
          </p:cNvSpPr>
          <p:nvPr/>
        </p:nvSpPr>
        <p:spPr bwMode="auto">
          <a:xfrm>
            <a:off x="2195513" y="1484313"/>
            <a:ext cx="6480175" cy="1458912"/>
          </a:xfrm>
          <a:prstGeom prst="rect">
            <a:avLst/>
          </a:prstGeom>
          <a:noFill/>
          <a:ln w="9525">
            <a:noFill/>
            <a:miter lim="800000"/>
            <a:headEnd/>
            <a:tailEnd/>
          </a:ln>
        </p:spPr>
        <p:txBody>
          <a:bodyPr>
            <a:spAutoFit/>
          </a:bodyPr>
          <a:lstStyle/>
          <a:p>
            <a:pPr>
              <a:lnSpc>
                <a:spcPct val="74000"/>
              </a:lnSpc>
            </a:pPr>
            <a:r>
              <a:rPr lang="en-US" sz="2000" b="1" i="1"/>
              <a:t>Գիտի, որ հնարավոր չէ ամբողջապես տիրապետել լեզվին/ որ միշտ կգտնվեն բաներ, որոնք չգիտես/  որ միշտ կատարելագործվելու տեղ կա:</a:t>
            </a:r>
            <a:r>
              <a:rPr lang="de-DE" b="1" i="1"/>
              <a:t>	</a:t>
            </a:r>
            <a:br>
              <a:rPr lang="de-DE" b="1" i="1"/>
            </a:br>
            <a:r>
              <a:rPr lang="en-US" sz="2000" b="1" i="1"/>
              <a:t>Գիտի, որ կարելի է հիմնվել լեզուների միջև առկա (կառուցվածքային/խոսույթային/գործաբանական) նմանությունների վրա այլ լեզուներ սովորելիս</a:t>
            </a:r>
            <a:r>
              <a:rPr lang="hy-AM" sz="2000" b="1" i="1"/>
              <a:t>:</a:t>
            </a:r>
            <a:endParaRPr lang="fr-FR" sz="2000" b="1" i="1"/>
          </a:p>
        </p:txBody>
      </p:sp>
      <p:sp>
        <p:nvSpPr>
          <p:cNvPr id="576527" name="Text Box 15"/>
          <p:cNvSpPr txBox="1">
            <a:spLocks noChangeArrowheads="1"/>
          </p:cNvSpPr>
          <p:nvPr/>
        </p:nvSpPr>
        <p:spPr bwMode="auto">
          <a:xfrm>
            <a:off x="2195513" y="2997200"/>
            <a:ext cx="6697662" cy="1922463"/>
          </a:xfrm>
          <a:prstGeom prst="rect">
            <a:avLst/>
          </a:prstGeom>
          <a:noFill/>
          <a:ln w="9525">
            <a:noFill/>
            <a:miter lim="800000"/>
            <a:headEnd/>
            <a:tailEnd/>
          </a:ln>
        </p:spPr>
        <p:txBody>
          <a:bodyPr>
            <a:spAutoFit/>
          </a:bodyPr>
          <a:lstStyle/>
          <a:p>
            <a:pPr eaLnBrk="0" hangingPunct="0"/>
            <a:r>
              <a:rPr lang="de-DE" sz="2000" b="1" i="1"/>
              <a:t>Շատ կամ քիչ անծանոթ լեզվական/մշակութային երևույթների դիտարկման և վերլուծության համար շահագրգռում/մոտիվացիա</a:t>
            </a:r>
            <a:br>
              <a:rPr lang="de-DE" sz="2000" b="1" i="1"/>
            </a:br>
            <a:r>
              <a:rPr lang="en-US" sz="2000" b="1" i="1"/>
              <a:t>Քիչ ծանոթ կամ անծանոթ լեզուների    դիտարկման/</a:t>
            </a:r>
            <a:br>
              <a:rPr lang="en-US" sz="2000" b="1" i="1"/>
            </a:br>
            <a:r>
              <a:rPr lang="en-US" sz="2000" b="1" i="1"/>
              <a:t>վերլուծության հարցում վստահություն սեփական կարողությունների հանդեպ</a:t>
            </a:r>
            <a:r>
              <a:rPr lang="hy-AM" sz="2000" b="1" i="1"/>
              <a:t>:</a:t>
            </a:r>
            <a:endParaRPr lang="fr-FR" sz="2000" b="1" i="1"/>
          </a:p>
        </p:txBody>
      </p:sp>
      <p:sp>
        <p:nvSpPr>
          <p:cNvPr id="576528" name="Text Box 16"/>
          <p:cNvSpPr txBox="1">
            <a:spLocks noChangeArrowheads="1"/>
          </p:cNvSpPr>
          <p:nvPr/>
        </p:nvSpPr>
        <p:spPr bwMode="auto">
          <a:xfrm>
            <a:off x="2195513" y="5053013"/>
            <a:ext cx="6553200" cy="1616075"/>
          </a:xfrm>
          <a:prstGeom prst="rect">
            <a:avLst/>
          </a:prstGeom>
          <a:noFill/>
          <a:ln w="9525">
            <a:noFill/>
            <a:miter lim="800000"/>
            <a:headEnd/>
            <a:tailEnd/>
          </a:ln>
        </p:spPr>
        <p:txBody>
          <a:bodyPr>
            <a:spAutoFit/>
          </a:bodyPr>
          <a:lstStyle/>
          <a:p>
            <a:pPr eaLnBrk="0" hangingPunct="0"/>
            <a:r>
              <a:rPr lang="en-US" sz="2000" b="1" i="1"/>
              <a:t>Կարող է տարբերակել լեզուները` հիմնվելով լեզվական ձևերի տարբերակման վրա</a:t>
            </a:r>
            <a:r>
              <a:rPr lang="hy-AM" sz="2000" b="1" i="1"/>
              <a:t>:</a:t>
            </a:r>
            <a:r>
              <a:rPr lang="en-US" sz="2000" b="1" i="1"/>
              <a:t/>
            </a:r>
            <a:br>
              <a:rPr lang="en-US" sz="2000" b="1" i="1"/>
            </a:br>
            <a:r>
              <a:rPr lang="en-US" b="1" i="1"/>
              <a:t>  </a:t>
            </a:r>
            <a:r>
              <a:rPr lang="en-US" sz="2000" b="1" i="1"/>
              <a:t>Ուսումնառության ընթացքում կարող է օգտագործել լեզուների և մշակույթների վերաբերյալ նախկինում ձեռք բերած գիտելիքը</a:t>
            </a:r>
            <a:r>
              <a:rPr lang="hy-AM" sz="2000" b="1" i="1"/>
              <a:t>:</a:t>
            </a:r>
            <a:endParaRPr lang="fr-FR" sz="2000" b="1" i="1"/>
          </a:p>
        </p:txBody>
      </p:sp>
      <p:sp>
        <p:nvSpPr>
          <p:cNvPr id="5" name="Rectangle 4"/>
          <p:cNvSpPr>
            <a:spLocks noChangeArrowheads="1"/>
          </p:cNvSpPr>
          <p:nvPr/>
        </p:nvSpPr>
        <p:spPr bwMode="auto">
          <a:xfrm>
            <a:off x="900113" y="1341438"/>
            <a:ext cx="1179512" cy="5445125"/>
          </a:xfrm>
          <a:prstGeom prst="rect">
            <a:avLst/>
          </a:prstGeom>
          <a:solidFill>
            <a:srgbClr val="A6A6A6">
              <a:alpha val="72000"/>
            </a:srgbClr>
          </a:solidFill>
          <a:ln w="19050" algn="ctr">
            <a:solidFill>
              <a:schemeClr val="tx2"/>
            </a:solidFill>
            <a:round/>
            <a:headEnd/>
            <a:tailEnd/>
          </a:ln>
          <a:effectLst>
            <a:outerShdw dist="23000" dir="5400000" rotWithShape="0">
              <a:srgbClr val="000000">
                <a:alpha val="34999"/>
              </a:srgbClr>
            </a:outerShdw>
          </a:effectLst>
        </p:spPr>
        <p:txBody>
          <a:bodyPr anchor="ctr"/>
          <a:lstStyle/>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Ս</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 Վ</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Ր</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ՈՒ</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Մ</a:t>
            </a:r>
          </a:p>
          <a:p>
            <a:pPr algn="ctr">
              <a:lnSpc>
                <a:spcPct val="80000"/>
              </a:lnSpc>
              <a:defRPr/>
            </a:pPr>
            <a:endParaRPr lang="fr-FR" sz="2000" b="1" dirty="0">
              <a:solidFill>
                <a:srgbClr val="000000"/>
              </a:solidFill>
              <a:latin typeface="Arial Unicode MS" pitchFamily="34" charset="-128"/>
              <a:ea typeface="Arial Unicode MS" pitchFamily="34" charset="-128"/>
              <a:cs typeface="Arial Unicode MS" pitchFamily="34" charset="-128"/>
            </a:endParaRP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Ե</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Ն</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Ք</a:t>
            </a:r>
          </a:p>
          <a:p>
            <a:pPr algn="ctr">
              <a:lnSpc>
                <a:spcPct val="80000"/>
              </a:lnSpc>
              <a:defRPr/>
            </a:pPr>
            <a:endParaRPr lang="fr-FR" sz="2000" b="1" dirty="0">
              <a:solidFill>
                <a:srgbClr val="000000"/>
              </a:solidFill>
              <a:latin typeface="Arial Unicode MS" pitchFamily="34" charset="-128"/>
              <a:ea typeface="Arial Unicode MS" pitchFamily="34" charset="-128"/>
              <a:cs typeface="Arial Unicode MS" pitchFamily="34" charset="-128"/>
            </a:endParaRP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Ս</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Վ</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Ո</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Ր</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Ե</a:t>
            </a:r>
          </a:p>
          <a:p>
            <a:pPr algn="ctr">
              <a:lnSpc>
                <a:spcPct val="80000"/>
              </a:lnSpc>
              <a:defRPr/>
            </a:pPr>
            <a:r>
              <a:rPr lang="fr-FR" sz="2000" b="1" dirty="0">
                <a:solidFill>
                  <a:srgbClr val="000000"/>
                </a:solidFill>
                <a:latin typeface="Arial Unicode MS" pitchFamily="34" charset="-128"/>
                <a:ea typeface="Arial Unicode MS" pitchFamily="34" charset="-128"/>
                <a:cs typeface="Arial Unicode MS" pitchFamily="34" charset="-128"/>
              </a:rPr>
              <a:t>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576517"/>
                                        </p:tgtEl>
                                      </p:cBhvr>
                                    </p:animEffect>
                                    <p:set>
                                      <p:cBhvr>
                                        <p:cTn id="7" dur="1" fill="hold">
                                          <p:stCondLst>
                                            <p:cond delay="499"/>
                                          </p:stCondLst>
                                        </p:cTn>
                                        <p:tgtEl>
                                          <p:spTgt spid="57651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76526"/>
                                        </p:tgtEl>
                                        <p:attrNameLst>
                                          <p:attrName>style.visibility</p:attrName>
                                        </p:attrNameLst>
                                      </p:cBhvr>
                                      <p:to>
                                        <p:strVal val="visible"/>
                                      </p:to>
                                    </p:set>
                                    <p:animEffect transition="in" filter="dissolve">
                                      <p:cBhvr>
                                        <p:cTn id="10" dur="500"/>
                                        <p:tgtEl>
                                          <p:spTgt spid="5765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576520"/>
                                        </p:tgtEl>
                                      </p:cBhvr>
                                    </p:animEffect>
                                    <p:set>
                                      <p:cBhvr>
                                        <p:cTn id="15" dur="1" fill="hold">
                                          <p:stCondLst>
                                            <p:cond delay="499"/>
                                          </p:stCondLst>
                                        </p:cTn>
                                        <p:tgtEl>
                                          <p:spTgt spid="576520"/>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576527"/>
                                        </p:tgtEl>
                                        <p:attrNameLst>
                                          <p:attrName>style.visibility</p:attrName>
                                        </p:attrNameLst>
                                      </p:cBhvr>
                                      <p:to>
                                        <p:strVal val="visible"/>
                                      </p:to>
                                    </p:set>
                                    <p:animEffect transition="in" filter="dissolve">
                                      <p:cBhvr>
                                        <p:cTn id="18" dur="500"/>
                                        <p:tgtEl>
                                          <p:spTgt spid="57652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576523"/>
                                        </p:tgtEl>
                                      </p:cBhvr>
                                    </p:animEffect>
                                    <p:set>
                                      <p:cBhvr>
                                        <p:cTn id="23" dur="1" fill="hold">
                                          <p:stCondLst>
                                            <p:cond delay="499"/>
                                          </p:stCondLst>
                                        </p:cTn>
                                        <p:tgtEl>
                                          <p:spTgt spid="576523"/>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576528"/>
                                        </p:tgtEl>
                                        <p:attrNameLst>
                                          <p:attrName>style.visibility</p:attrName>
                                        </p:attrNameLst>
                                      </p:cBhvr>
                                      <p:to>
                                        <p:strVal val="visible"/>
                                      </p:to>
                                    </p:set>
                                    <p:animEffect transition="in" filter="dissolve">
                                      <p:cBhvr>
                                        <p:cTn id="26" dur="500"/>
                                        <p:tgtEl>
                                          <p:spTgt spid="576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7" grpId="0"/>
      <p:bldP spid="576520" grpId="0"/>
      <p:bldP spid="576523" grpId="0"/>
      <p:bldP spid="576526" grpId="0"/>
      <p:bldP spid="576527" grpId="0"/>
      <p:bldP spid="57652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AutoShape 5"/>
          <p:cNvSpPr>
            <a:spLocks noChangeArrowheads="1"/>
          </p:cNvSpPr>
          <p:nvPr/>
        </p:nvSpPr>
        <p:spPr bwMode="auto">
          <a:xfrm>
            <a:off x="3636963" y="188913"/>
            <a:ext cx="5256212" cy="936625"/>
          </a:xfrm>
          <a:prstGeom prst="wedgeRoundRectCallout">
            <a:avLst>
              <a:gd name="adj1" fmla="val -56069"/>
              <a:gd name="adj2" fmla="val 33560"/>
              <a:gd name="adj3" fmla="val 16667"/>
            </a:avLst>
          </a:prstGeom>
          <a:solidFill>
            <a:srgbClr val="FFCCFF"/>
          </a:solidFill>
          <a:ln w="9525">
            <a:solidFill>
              <a:schemeClr val="tx1"/>
            </a:solidFill>
            <a:miter lim="800000"/>
            <a:headEnd/>
            <a:tailEnd/>
          </a:ln>
        </p:spPr>
        <p:txBody>
          <a:bodyPr/>
          <a:lstStyle/>
          <a:p>
            <a:pPr algn="ctr" defTabSz="457200"/>
            <a:r>
              <a:rPr lang="en-US" sz="2400" b="1"/>
              <a:t>Մենք սա նույնպես պետք է նշենք:</a:t>
            </a:r>
            <a:endParaRPr lang="fr-FR" sz="2400" b="1"/>
          </a:p>
        </p:txBody>
      </p:sp>
      <p:sp>
        <p:nvSpPr>
          <p:cNvPr id="108546"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3A69B8D-C7B1-4F84-BA7C-C9331AD5DB79}" type="slidenum">
              <a:rPr lang="fr-FR" sz="2400" b="1">
                <a:solidFill>
                  <a:schemeClr val="accent2"/>
                </a:solidFill>
              </a:rPr>
              <a:pPr algn="ctr" eaLnBrk="0" hangingPunct="0">
                <a:spcBef>
                  <a:spcPct val="50000"/>
                </a:spcBef>
              </a:pPr>
              <a:t>53</a:t>
            </a:fld>
            <a:endParaRPr lang="fr-FR" sz="2400" b="1">
              <a:solidFill>
                <a:schemeClr val="accent2"/>
              </a:solidFill>
            </a:endParaRPr>
          </a:p>
        </p:txBody>
      </p:sp>
      <p:grpSp>
        <p:nvGrpSpPr>
          <p:cNvPr id="108547" name="Group 12"/>
          <p:cNvGrpSpPr>
            <a:grpSpLocks/>
          </p:cNvGrpSpPr>
          <p:nvPr/>
        </p:nvGrpSpPr>
        <p:grpSpPr bwMode="auto">
          <a:xfrm>
            <a:off x="0" y="2638425"/>
            <a:ext cx="9178925" cy="4219575"/>
            <a:chOff x="0" y="1662"/>
            <a:chExt cx="5782" cy="2658"/>
          </a:xfrm>
        </p:grpSpPr>
        <p:pic>
          <p:nvPicPr>
            <p:cNvPr id="108552" name="Picture 11"/>
            <p:cNvPicPr>
              <a:picLocks noChangeAspect="1" noChangeArrowheads="1"/>
            </p:cNvPicPr>
            <p:nvPr/>
          </p:nvPicPr>
          <p:blipFill>
            <a:blip r:embed="rId2"/>
            <a:srcRect/>
            <a:stretch>
              <a:fillRect/>
            </a:stretch>
          </p:blipFill>
          <p:spPr bwMode="auto">
            <a:xfrm>
              <a:off x="22" y="1681"/>
              <a:ext cx="5760" cy="2639"/>
            </a:xfrm>
            <a:prstGeom prst="rect">
              <a:avLst/>
            </a:prstGeom>
            <a:noFill/>
            <a:ln w="9525">
              <a:noFill/>
              <a:miter lim="800000"/>
              <a:headEnd/>
              <a:tailEnd/>
            </a:ln>
          </p:spPr>
        </p:pic>
        <p:sp>
          <p:nvSpPr>
            <p:cNvPr id="108553" name="Text Box 6"/>
            <p:cNvSpPr txBox="1">
              <a:spLocks noChangeArrowheads="1"/>
            </p:cNvSpPr>
            <p:nvPr/>
          </p:nvSpPr>
          <p:spPr bwMode="auto">
            <a:xfrm>
              <a:off x="0" y="1662"/>
              <a:ext cx="5760" cy="498"/>
            </a:xfrm>
            <a:prstGeom prst="rect">
              <a:avLst/>
            </a:prstGeom>
            <a:solidFill>
              <a:srgbClr val="669900"/>
            </a:solidFill>
            <a:ln w="9525">
              <a:noFill/>
              <a:miter lim="800000"/>
              <a:headEnd/>
              <a:tailEnd/>
            </a:ln>
          </p:spPr>
          <p:txBody>
            <a:bodyPr anchor="ctr"/>
            <a:lstStyle/>
            <a:p>
              <a:pPr algn="ctr" eaLnBrk="0" hangingPunct="0">
                <a:spcBef>
                  <a:spcPct val="50000"/>
                </a:spcBef>
              </a:pPr>
              <a:r>
                <a:rPr lang="en-US" sz="2400" b="1">
                  <a:solidFill>
                    <a:schemeClr val="bg1"/>
                  </a:solidFill>
                </a:rPr>
                <a:t>FREPA - Tables of descriptors across the curriculum</a:t>
              </a:r>
              <a:endParaRPr lang="fr-FR" sz="2400" b="1">
                <a:solidFill>
                  <a:schemeClr val="bg1"/>
                </a:solidFill>
              </a:endParaRPr>
            </a:p>
          </p:txBody>
        </p:sp>
      </p:grpSp>
      <p:sp>
        <p:nvSpPr>
          <p:cNvPr id="108548" name="Text Box 16"/>
          <p:cNvSpPr txBox="1">
            <a:spLocks noChangeArrowheads="1"/>
          </p:cNvSpPr>
          <p:nvPr/>
        </p:nvSpPr>
        <p:spPr bwMode="auto">
          <a:xfrm>
            <a:off x="0" y="2492375"/>
            <a:ext cx="9144000" cy="792163"/>
          </a:xfrm>
          <a:prstGeom prst="rect">
            <a:avLst/>
          </a:prstGeom>
          <a:solidFill>
            <a:srgbClr val="5D9753"/>
          </a:solidFill>
          <a:ln w="9525">
            <a:noFill/>
            <a:miter lim="800000"/>
            <a:headEnd/>
            <a:tailEnd/>
          </a:ln>
        </p:spPr>
        <p:txBody>
          <a:bodyPr/>
          <a:lstStyle/>
          <a:p>
            <a:pPr algn="ctr" eaLnBrk="0" hangingPunct="0">
              <a:spcBef>
                <a:spcPct val="50000"/>
              </a:spcBef>
            </a:pPr>
            <a:r>
              <a:rPr lang="en-US" sz="2400" b="1">
                <a:solidFill>
                  <a:schemeClr val="bg1"/>
                </a:solidFill>
              </a:rPr>
              <a:t>FREPA - Ուսումնական ծրագրում ընդգրկված ցուցիչների աղյուսակներ</a:t>
            </a:r>
            <a:endParaRPr lang="fr-FR" sz="2400" b="1">
              <a:solidFill>
                <a:schemeClr val="bg1"/>
              </a:solidFill>
            </a:endParaRPr>
          </a:p>
        </p:txBody>
      </p:sp>
      <p:sp>
        <p:nvSpPr>
          <p:cNvPr id="108549" name="Text Box 17"/>
          <p:cNvSpPr txBox="1">
            <a:spLocks noChangeArrowheads="1"/>
          </p:cNvSpPr>
          <p:nvPr/>
        </p:nvSpPr>
        <p:spPr bwMode="auto">
          <a:xfrm>
            <a:off x="0" y="3284538"/>
            <a:ext cx="9144000" cy="701675"/>
          </a:xfrm>
          <a:prstGeom prst="rect">
            <a:avLst/>
          </a:prstGeom>
          <a:solidFill>
            <a:srgbClr val="C0EAEE"/>
          </a:solidFill>
          <a:ln w="9525">
            <a:noFill/>
            <a:miter lim="800000"/>
            <a:headEnd/>
            <a:tailEnd/>
          </a:ln>
        </p:spPr>
        <p:txBody>
          <a:bodyPr>
            <a:spAutoFit/>
          </a:bodyPr>
          <a:lstStyle/>
          <a:p>
            <a:pPr eaLnBrk="0" hangingPunct="0">
              <a:spcBef>
                <a:spcPct val="50000"/>
              </a:spcBef>
            </a:pPr>
            <a:r>
              <a:rPr lang="pl-PL" sz="2000" b="1"/>
              <a:t>Դպրոցական կրթության ո՞ր մակարդակում պետք է զարգացնել այս ռեսուրսները:</a:t>
            </a:r>
            <a:endParaRPr lang="fr-FR" sz="2000" b="1"/>
          </a:p>
        </p:txBody>
      </p:sp>
      <p:sp>
        <p:nvSpPr>
          <p:cNvPr id="108550" name="Text Box 18"/>
          <p:cNvSpPr txBox="1">
            <a:spLocks noChangeArrowheads="1"/>
          </p:cNvSpPr>
          <p:nvPr/>
        </p:nvSpPr>
        <p:spPr bwMode="auto">
          <a:xfrm>
            <a:off x="144463" y="6111875"/>
            <a:ext cx="8999537" cy="701675"/>
          </a:xfrm>
          <a:prstGeom prst="rect">
            <a:avLst/>
          </a:prstGeom>
          <a:solidFill>
            <a:srgbClr val="C0EAEE"/>
          </a:solidFill>
          <a:ln w="9525">
            <a:noFill/>
            <a:miter lim="800000"/>
            <a:headEnd/>
            <a:tailEnd/>
          </a:ln>
        </p:spPr>
        <p:txBody>
          <a:bodyPr>
            <a:spAutoFit/>
          </a:bodyPr>
          <a:lstStyle/>
          <a:p>
            <a:pPr eaLnBrk="0" hangingPunct="0">
              <a:spcBef>
                <a:spcPct val="50000"/>
              </a:spcBef>
            </a:pPr>
            <a:r>
              <a:rPr lang="pl-PL" sz="2000" b="1"/>
              <a:t>Ուսումնառության ընթացքում կարող է օգտագործել լեզուների և մշակույթների վերաբերյալ նախկինում ձեռք բերած գիտելիքը</a:t>
            </a:r>
            <a:endParaRPr lang="fr-FR" sz="2000" b="1"/>
          </a:p>
        </p:txBody>
      </p:sp>
      <p:sp>
        <p:nvSpPr>
          <p:cNvPr id="108551" name="Text Box 3"/>
          <p:cNvSpPr txBox="1">
            <a:spLocks noChangeArrowheads="1"/>
          </p:cNvSpPr>
          <p:nvPr/>
        </p:nvSpPr>
        <p:spPr bwMode="auto">
          <a:xfrm>
            <a:off x="8675688"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F3DF253-3B95-445C-A68F-1DF7E4F9BC1C}" type="slidenum">
              <a:rPr lang="fr-FR" sz="2400" b="1">
                <a:solidFill>
                  <a:schemeClr val="accent2"/>
                </a:solidFill>
              </a:rPr>
              <a:pPr algn="ctr" eaLnBrk="0" hangingPunct="0">
                <a:spcBef>
                  <a:spcPct val="50000"/>
                </a:spcBef>
              </a:pPr>
              <a:t>53</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6466"/>
                                        </p:tgtEl>
                                        <p:attrNameLst>
                                          <p:attrName>style.visibility</p:attrName>
                                        </p:attrNameLst>
                                      </p:cBhvr>
                                      <p:to>
                                        <p:strVal val="visible"/>
                                      </p:to>
                                    </p:set>
                                    <p:animEffect transition="in" filter="wipe(left)">
                                      <p:cBhvr>
                                        <p:cTn id="7" dur="1000"/>
                                        <p:tgtEl>
                                          <p:spTgt spid="446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0" y="0"/>
            <a:ext cx="3203575" cy="2781300"/>
            <a:chOff x="2608" y="1026"/>
            <a:chExt cx="2018" cy="1860"/>
          </a:xfrm>
        </p:grpSpPr>
        <p:sp>
          <p:nvSpPr>
            <p:cNvPr id="109573" name="Rectangle 7"/>
            <p:cNvSpPr>
              <a:spLocks noChangeArrowheads="1"/>
            </p:cNvSpPr>
            <p:nvPr/>
          </p:nvSpPr>
          <p:spPr bwMode="auto">
            <a:xfrm>
              <a:off x="2608" y="1026"/>
              <a:ext cx="2018" cy="186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109574" name="Text Box 8"/>
            <p:cNvSpPr txBox="1">
              <a:spLocks noChangeArrowheads="1"/>
            </p:cNvSpPr>
            <p:nvPr/>
          </p:nvSpPr>
          <p:spPr bwMode="auto">
            <a:xfrm>
              <a:off x="2880" y="1644"/>
              <a:ext cx="1542" cy="802"/>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b="1">
                  <a:solidFill>
                    <a:srgbClr val="F1FEF0"/>
                  </a:solidFill>
                </a:rPr>
                <a:t>FREPA ուսումնական նյութեր</a:t>
              </a:r>
            </a:p>
          </p:txBody>
        </p:sp>
        <p:sp>
          <p:nvSpPr>
            <p:cNvPr id="109575" name="Text Box 31"/>
            <p:cNvSpPr txBox="1">
              <a:spLocks noChangeArrowheads="1"/>
            </p:cNvSpPr>
            <p:nvPr/>
          </p:nvSpPr>
          <p:spPr bwMode="auto">
            <a:xfrm>
              <a:off x="3039" y="1189"/>
              <a:ext cx="1134" cy="356"/>
            </a:xfrm>
            <a:prstGeom prst="rect">
              <a:avLst/>
            </a:prstGeom>
            <a:solidFill>
              <a:srgbClr val="FFFF66"/>
            </a:solidFill>
            <a:ln w="12700">
              <a:solidFill>
                <a:schemeClr val="tx1"/>
              </a:solidFill>
              <a:miter lim="800000"/>
              <a:headEnd/>
              <a:tailEnd/>
            </a:ln>
          </p:spPr>
          <p:txBody>
            <a:bodyPr>
              <a:spAutoFit/>
            </a:bodyPr>
            <a:lstStyle/>
            <a:p>
              <a:pPr algn="ctr" eaLnBrk="0" hangingPunct="0">
                <a:spcBef>
                  <a:spcPct val="50000"/>
                </a:spcBef>
              </a:pPr>
              <a:r>
                <a:rPr lang="fr-FR" sz="2800" b="1">
                  <a:solidFill>
                    <a:srgbClr val="0000CC"/>
                  </a:solidFill>
                </a:rPr>
                <a:t>Քայլ 5</a:t>
              </a:r>
            </a:p>
          </p:txBody>
        </p:sp>
      </p:grpSp>
      <p:pic>
        <p:nvPicPr>
          <p:cNvPr id="302095" name="Picture 15" descr="ANd9GcTxBLaXHD7kjlP4ZS_Dgj9hLlpMw2kPyJLConTO3p8qYh_VMsC7ww"/>
          <p:cNvPicPr>
            <a:picLocks noChangeAspect="1" noChangeArrowheads="1"/>
          </p:cNvPicPr>
          <p:nvPr/>
        </p:nvPicPr>
        <p:blipFill>
          <a:blip r:embed="rId2"/>
          <a:srcRect/>
          <a:stretch>
            <a:fillRect/>
          </a:stretch>
        </p:blipFill>
        <p:spPr bwMode="auto">
          <a:xfrm>
            <a:off x="539750" y="4652963"/>
            <a:ext cx="3311525" cy="2024062"/>
          </a:xfrm>
          <a:prstGeom prst="rect">
            <a:avLst/>
          </a:prstGeom>
          <a:noFill/>
          <a:ln w="9525">
            <a:noFill/>
            <a:miter lim="800000"/>
            <a:headEnd/>
            <a:tailEnd/>
          </a:ln>
        </p:spPr>
      </p:pic>
      <p:sp>
        <p:nvSpPr>
          <p:cNvPr id="102408" name="AutoShape 8"/>
          <p:cNvSpPr>
            <a:spLocks noChangeArrowheads="1"/>
          </p:cNvSpPr>
          <p:nvPr/>
        </p:nvSpPr>
        <p:spPr bwMode="auto">
          <a:xfrm flipH="1">
            <a:off x="2662238" y="0"/>
            <a:ext cx="6481762" cy="5013325"/>
          </a:xfrm>
          <a:prstGeom prst="wedgeEllipseCallout">
            <a:avLst>
              <a:gd name="adj1" fmla="val 76815"/>
              <a:gd name="adj2" fmla="val 53894"/>
            </a:avLst>
          </a:prstGeom>
          <a:solidFill>
            <a:srgbClr val="FCDFCE"/>
          </a:solidFill>
          <a:ln w="9525">
            <a:solidFill>
              <a:schemeClr val="tx1"/>
            </a:solidFill>
            <a:miter lim="800000"/>
            <a:headEnd/>
            <a:tailEnd/>
          </a:ln>
        </p:spPr>
        <p:txBody>
          <a:bodyPr/>
          <a:lstStyle/>
          <a:p>
            <a:pPr algn="ctr" eaLnBrk="0" hangingPunct="0"/>
            <a:r>
              <a:rPr lang="en-US" sz="2400" b="1"/>
              <a:t>Ներեցեք, բայց մենք </a:t>
            </a:r>
            <a:r>
              <a:rPr lang="en-US" sz="2400" b="1">
                <a:solidFill>
                  <a:srgbClr val="800000"/>
                </a:solidFill>
              </a:rPr>
              <a:t>ի՞նչ կարող ենք անել</a:t>
            </a:r>
            <a:r>
              <a:rPr lang="en-US" sz="2400" b="1"/>
              <a:t>, եթե FREPA-ի ցուցիչների շարքում բացահայտել ենք ռեսուրսներ, որոնք հարմար են մեր ուսումնառողներին:</a:t>
            </a:r>
            <a:r>
              <a:rPr lang="fr-FR" sz="2400"/>
              <a:t/>
            </a:r>
            <a:br>
              <a:rPr lang="fr-FR" sz="2400"/>
            </a:br>
            <a:r>
              <a:rPr lang="en-US" sz="2400" b="1">
                <a:solidFill>
                  <a:srgbClr val="800000"/>
                </a:solidFill>
              </a:rPr>
              <a:t>Մեզ անհրաժեշտ են ուսումնական նյութեր, որոնք կօգնեն մեզ ուսումնառողների մոտ զարգացնել այդ ռեսուրսները:</a:t>
            </a:r>
          </a:p>
        </p:txBody>
      </p:sp>
      <p:sp>
        <p:nvSpPr>
          <p:cNvPr id="109572"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BBB4F432-6653-4A17-A674-46A733566CC7}" type="slidenum">
              <a:rPr lang="fr-FR" sz="2400" b="1">
                <a:solidFill>
                  <a:schemeClr val="accent2"/>
                </a:solidFill>
              </a:rPr>
              <a:pPr algn="ctr" eaLnBrk="0" hangingPunct="0">
                <a:spcBef>
                  <a:spcPct val="50000"/>
                </a:spcBef>
              </a:pPr>
              <a:t>54</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302095"/>
                                        </p:tgtEl>
                                        <p:attrNameLst>
                                          <p:attrName>style.visibility</p:attrName>
                                        </p:attrNameLst>
                                      </p:cBhvr>
                                      <p:to>
                                        <p:strVal val="visible"/>
                                      </p:to>
                                    </p:set>
                                    <p:anim calcmode="lin" valueType="num">
                                      <p:cBhvr>
                                        <p:cTn id="7" dur="1000" fill="hold"/>
                                        <p:tgtEl>
                                          <p:spTgt spid="302095"/>
                                        </p:tgtEl>
                                        <p:attrNameLst>
                                          <p:attrName>ppt_w</p:attrName>
                                        </p:attrNameLst>
                                      </p:cBhvr>
                                      <p:tavLst>
                                        <p:tav tm="0">
                                          <p:val>
                                            <p:fltVal val="0"/>
                                          </p:val>
                                        </p:tav>
                                        <p:tav tm="100000">
                                          <p:val>
                                            <p:strVal val="#ppt_w"/>
                                          </p:val>
                                        </p:tav>
                                      </p:tavLst>
                                    </p:anim>
                                    <p:anim calcmode="lin" valueType="num">
                                      <p:cBhvr>
                                        <p:cTn id="8" dur="1000" fill="hold"/>
                                        <p:tgtEl>
                                          <p:spTgt spid="302095"/>
                                        </p:tgtEl>
                                        <p:attrNameLst>
                                          <p:attrName>ppt_h</p:attrName>
                                        </p:attrNameLst>
                                      </p:cBhvr>
                                      <p:tavLst>
                                        <p:tav tm="0">
                                          <p:val>
                                            <p:fltVal val="0"/>
                                          </p:val>
                                        </p:tav>
                                        <p:tav tm="100000">
                                          <p:val>
                                            <p:strVal val="#ppt_h"/>
                                          </p:val>
                                        </p:tav>
                                      </p:tavLst>
                                    </p:anim>
                                    <p:animEffect transition="in" filter="fade">
                                      <p:cBhvr>
                                        <p:cTn id="9" dur="1000"/>
                                        <p:tgtEl>
                                          <p:spTgt spid="302095"/>
                                        </p:tgtEl>
                                      </p:cBhvr>
                                    </p:animEffect>
                                  </p:childTnLst>
                                </p:cTn>
                              </p:par>
                            </p:childTnLst>
                          </p:cTn>
                        </p:par>
                        <p:par>
                          <p:cTn id="10" fill="hold">
                            <p:stCondLst>
                              <p:cond delay="1500"/>
                            </p:stCondLst>
                            <p:childTnLst>
                              <p:par>
                                <p:cTn id="11" presetID="22" presetClass="entr" presetSubtype="8" fill="hold" grpId="0" nodeType="afterEffect">
                                  <p:stCondLst>
                                    <p:cond delay="0"/>
                                  </p:stCondLst>
                                  <p:childTnLst>
                                    <p:set>
                                      <p:cBhvr>
                                        <p:cTn id="12" dur="1" fill="hold">
                                          <p:stCondLst>
                                            <p:cond delay="0"/>
                                          </p:stCondLst>
                                        </p:cTn>
                                        <p:tgtEl>
                                          <p:spTgt spid="102408"/>
                                        </p:tgtEl>
                                        <p:attrNameLst>
                                          <p:attrName>style.visibility</p:attrName>
                                        </p:attrNameLst>
                                      </p:cBhvr>
                                      <p:to>
                                        <p:strVal val="visible"/>
                                      </p:to>
                                    </p:set>
                                    <p:animEffect transition="in" filter="wipe(left)">
                                      <p:cBhvr>
                                        <p:cTn id="13" dur="1000"/>
                                        <p:tgtEl>
                                          <p:spTgt spid="102408"/>
                                        </p:tgtEl>
                                      </p:cBhvr>
                                    </p:animEffect>
                                  </p:childTnLst>
                                </p:cTn>
                              </p:par>
                            </p:childTnLst>
                          </p:cTn>
                        </p:par>
                        <p:par>
                          <p:cTn id="14" fill="hold">
                            <p:stCondLst>
                              <p:cond delay="2500"/>
                            </p:stCondLst>
                            <p:childTnLst>
                              <p:par>
                                <p:cTn id="15" presetID="7" presetClass="entr" presetSubtype="1" fill="hold" nodeType="afterEffect">
                                  <p:stCondLst>
                                    <p:cond delay="4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000" fill="hold"/>
                                        <p:tgtEl>
                                          <p:spTgt spid="2"/>
                                        </p:tgtEl>
                                        <p:attrNameLst>
                                          <p:attrName>ppt_x</p:attrName>
                                        </p:attrNameLst>
                                      </p:cBhvr>
                                      <p:tavLst>
                                        <p:tav tm="0">
                                          <p:val>
                                            <p:strVal val="#ppt_x"/>
                                          </p:val>
                                        </p:tav>
                                        <p:tav tm="100000">
                                          <p:val>
                                            <p:strVal val="#ppt_x"/>
                                          </p:val>
                                        </p:tav>
                                      </p:tavLst>
                                    </p:anim>
                                    <p:anim calcmode="lin" valueType="num">
                                      <p:cBhvr additive="base">
                                        <p:cTn id="1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75" name="AutoShape 27"/>
          <p:cNvSpPr>
            <a:spLocks noChangeArrowheads="1"/>
          </p:cNvSpPr>
          <p:nvPr/>
        </p:nvSpPr>
        <p:spPr bwMode="auto">
          <a:xfrm>
            <a:off x="250825" y="836613"/>
            <a:ext cx="2663825" cy="5616575"/>
          </a:xfrm>
          <a:prstGeom prst="wedgeRoundRectCallout">
            <a:avLst>
              <a:gd name="adj1" fmla="val 54829"/>
              <a:gd name="adj2" fmla="val -46440"/>
              <a:gd name="adj3" fmla="val 16667"/>
            </a:avLst>
          </a:prstGeom>
          <a:solidFill>
            <a:srgbClr val="FFCCFF"/>
          </a:solidFill>
          <a:ln w="9525">
            <a:solidFill>
              <a:schemeClr val="tx1"/>
            </a:solidFill>
            <a:miter lim="800000"/>
            <a:headEnd/>
            <a:tailEnd/>
          </a:ln>
        </p:spPr>
        <p:txBody>
          <a:bodyPr/>
          <a:lstStyle/>
          <a:p>
            <a:pPr algn="ctr" eaLnBrk="0" hangingPunct="0"/>
            <a:r>
              <a:rPr lang="en-US" sz="2000" b="1" i="1"/>
              <a:t>Եկեք պատկերացնենք, թե Դուք հետաքրքրված եք ցուցիչ Հմտություն 3.1 -ով. կարող է կիրառել ընթացակարգեր համեմատություն</a:t>
            </a:r>
            <a:r>
              <a:rPr lang="hy-AM" sz="2000" b="1" i="1"/>
              <a:t>-</a:t>
            </a:r>
            <a:r>
              <a:rPr lang="en-US" sz="2000" b="1" i="1"/>
              <a:t>ներ կատարելու համար...</a:t>
            </a:r>
            <a:br>
              <a:rPr lang="en-US" sz="2000" b="1" i="1"/>
            </a:br>
            <a:r>
              <a:rPr lang="en-US" sz="2000" b="1" i="1"/>
              <a:t>տարրական դպրոցն ավարտելու շեմին կանգնած երեխաների համար:</a:t>
            </a:r>
          </a:p>
        </p:txBody>
      </p:sp>
      <p:sp>
        <p:nvSpPr>
          <p:cNvPr id="110594" name="Text Box 8"/>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F312B11-0C7E-4D7B-85A0-190FDF2B5C48}" type="slidenum">
              <a:rPr lang="fr-FR" sz="2400" b="1">
                <a:solidFill>
                  <a:schemeClr val="accent2"/>
                </a:solidFill>
              </a:rPr>
              <a:pPr algn="ctr" eaLnBrk="0" hangingPunct="0">
                <a:spcBef>
                  <a:spcPct val="50000"/>
                </a:spcBef>
              </a:pPr>
              <a:t>55</a:t>
            </a:fld>
            <a:endParaRPr lang="fr-FR" sz="2400" b="1">
              <a:solidFill>
                <a:schemeClr val="accent2"/>
              </a:solidFill>
            </a:endParaRPr>
          </a:p>
        </p:txBody>
      </p:sp>
      <p:sp>
        <p:nvSpPr>
          <p:cNvPr id="2" name="AutoShape 27"/>
          <p:cNvSpPr>
            <a:spLocks noChangeArrowheads="1"/>
          </p:cNvSpPr>
          <p:nvPr/>
        </p:nvSpPr>
        <p:spPr bwMode="auto">
          <a:xfrm>
            <a:off x="3240088" y="260350"/>
            <a:ext cx="2663825" cy="1511300"/>
          </a:xfrm>
          <a:prstGeom prst="wedgeRoundRectCallout">
            <a:avLst>
              <a:gd name="adj1" fmla="val 86176"/>
              <a:gd name="adj2" fmla="val 45903"/>
              <a:gd name="adj3" fmla="val 16667"/>
            </a:avLst>
          </a:prstGeom>
          <a:solidFill>
            <a:srgbClr val="FFCCFF"/>
          </a:solidFill>
          <a:ln w="9525">
            <a:solidFill>
              <a:schemeClr val="tx1"/>
            </a:solidFill>
            <a:miter lim="800000"/>
            <a:headEnd/>
            <a:tailEnd/>
          </a:ln>
        </p:spPr>
        <p:txBody>
          <a:bodyPr/>
          <a:lstStyle/>
          <a:p>
            <a:pPr eaLnBrk="0" hangingPunct="0"/>
            <a:r>
              <a:rPr lang="en-US" sz="2000" b="1"/>
              <a:t>Դուք ընտրել եք:</a:t>
            </a:r>
          </a:p>
          <a:p>
            <a:pPr algn="ctr" eaLnBrk="0" hangingPunct="0"/>
            <a:r>
              <a:rPr lang="en-US" sz="2000" b="1"/>
              <a:t>Հմտություն S…</a:t>
            </a:r>
            <a:r>
              <a:rPr lang="en-US" sz="2000" b="1" i="1"/>
              <a:t> ..այնուհետև`   S 3</a:t>
            </a:r>
          </a:p>
          <a:p>
            <a:pPr eaLnBrk="0" hangingPunct="0"/>
            <a:r>
              <a:rPr lang="en-US" sz="2000" b="1" i="1"/>
              <a:t>..այնուհետև`S 3.1</a:t>
            </a:r>
          </a:p>
        </p:txBody>
      </p:sp>
      <p:sp>
        <p:nvSpPr>
          <p:cNvPr id="3" name="AutoShape 27"/>
          <p:cNvSpPr>
            <a:spLocks noChangeArrowheads="1"/>
          </p:cNvSpPr>
          <p:nvPr/>
        </p:nvSpPr>
        <p:spPr bwMode="auto">
          <a:xfrm>
            <a:off x="3492500" y="3429000"/>
            <a:ext cx="2159000" cy="1368425"/>
          </a:xfrm>
          <a:prstGeom prst="wedgeRoundRectCallout">
            <a:avLst>
              <a:gd name="adj1" fmla="val 63310"/>
              <a:gd name="adj2" fmla="val 68444"/>
              <a:gd name="adj3" fmla="val 16667"/>
            </a:avLst>
          </a:prstGeom>
          <a:solidFill>
            <a:srgbClr val="FFCCFF"/>
          </a:solidFill>
          <a:ln w="9525">
            <a:solidFill>
              <a:schemeClr val="tx1"/>
            </a:solidFill>
            <a:miter lim="800000"/>
            <a:headEnd/>
            <a:tailEnd/>
          </a:ln>
        </p:spPr>
        <p:txBody>
          <a:bodyPr/>
          <a:lstStyle/>
          <a:p>
            <a:pPr eaLnBrk="0" hangingPunct="0"/>
            <a:r>
              <a:rPr lang="en-US" sz="2000" b="1"/>
              <a:t>Մի մոռացեք դպրոցական մակարդակի մասին:</a:t>
            </a:r>
          </a:p>
        </p:txBody>
      </p:sp>
      <p:pic>
        <p:nvPicPr>
          <p:cNvPr id="181262" name="Picture 14"/>
          <p:cNvPicPr>
            <a:picLocks noChangeAspect="1" noChangeArrowheads="1"/>
          </p:cNvPicPr>
          <p:nvPr/>
        </p:nvPicPr>
        <p:blipFill>
          <a:blip r:embed="rId3"/>
          <a:srcRect/>
          <a:stretch>
            <a:fillRect/>
          </a:stretch>
        </p:blipFill>
        <p:spPr bwMode="auto">
          <a:xfrm>
            <a:off x="3132138" y="1844675"/>
            <a:ext cx="6011862" cy="1354138"/>
          </a:xfrm>
          <a:prstGeom prst="rect">
            <a:avLst/>
          </a:prstGeom>
          <a:noFill/>
          <a:ln w="9525">
            <a:noFill/>
            <a:miter lim="800000"/>
            <a:headEnd/>
            <a:tailEnd/>
          </a:ln>
        </p:spPr>
      </p:pic>
      <p:pic>
        <p:nvPicPr>
          <p:cNvPr id="181261" name="Picture 13"/>
          <p:cNvPicPr>
            <a:picLocks noChangeAspect="1" noChangeArrowheads="1"/>
          </p:cNvPicPr>
          <p:nvPr/>
        </p:nvPicPr>
        <p:blipFill>
          <a:blip r:embed="rId4"/>
          <a:srcRect/>
          <a:stretch>
            <a:fillRect/>
          </a:stretch>
        </p:blipFill>
        <p:spPr bwMode="auto">
          <a:xfrm>
            <a:off x="3132138" y="1844675"/>
            <a:ext cx="6048375" cy="1338263"/>
          </a:xfrm>
          <a:prstGeom prst="rect">
            <a:avLst/>
          </a:prstGeom>
          <a:noFill/>
          <a:ln w="9525">
            <a:noFill/>
            <a:miter lim="800000"/>
            <a:headEnd/>
            <a:tailEnd/>
          </a:ln>
        </p:spPr>
      </p:pic>
      <p:pic>
        <p:nvPicPr>
          <p:cNvPr id="181263" name="Picture 15"/>
          <p:cNvPicPr>
            <a:picLocks noChangeAspect="1" noChangeArrowheads="1"/>
          </p:cNvPicPr>
          <p:nvPr/>
        </p:nvPicPr>
        <p:blipFill>
          <a:blip r:embed="rId5"/>
          <a:srcRect/>
          <a:stretch>
            <a:fillRect/>
          </a:stretch>
        </p:blipFill>
        <p:spPr bwMode="auto">
          <a:xfrm>
            <a:off x="3132138" y="1844675"/>
            <a:ext cx="6048375" cy="1355725"/>
          </a:xfrm>
          <a:prstGeom prst="rect">
            <a:avLst/>
          </a:prstGeom>
          <a:noFill/>
          <a:ln w="9525">
            <a:noFill/>
            <a:miter lim="800000"/>
            <a:headEnd/>
            <a:tailEnd/>
          </a:ln>
        </p:spPr>
      </p:pic>
      <p:pic>
        <p:nvPicPr>
          <p:cNvPr id="181265" name="Picture 17"/>
          <p:cNvPicPr>
            <a:picLocks noChangeAspect="1" noChangeArrowheads="1"/>
          </p:cNvPicPr>
          <p:nvPr/>
        </p:nvPicPr>
        <p:blipFill>
          <a:blip r:embed="rId6"/>
          <a:srcRect/>
          <a:stretch>
            <a:fillRect/>
          </a:stretch>
        </p:blipFill>
        <p:spPr bwMode="auto">
          <a:xfrm>
            <a:off x="3095625" y="5343525"/>
            <a:ext cx="6048375" cy="1038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81262"/>
                                        </p:tgtEl>
                                        <p:attrNameLst>
                                          <p:attrName>style.visibility</p:attrName>
                                        </p:attrNameLst>
                                      </p:cBhvr>
                                      <p:to>
                                        <p:strVal val="visible"/>
                                      </p:to>
                                    </p:set>
                                    <p:anim calcmode="lin" valueType="num">
                                      <p:cBhvr>
                                        <p:cTn id="16" dur="1000" fill="hold"/>
                                        <p:tgtEl>
                                          <p:spTgt spid="181262"/>
                                        </p:tgtEl>
                                        <p:attrNameLst>
                                          <p:attrName>ppt_w</p:attrName>
                                        </p:attrNameLst>
                                      </p:cBhvr>
                                      <p:tavLst>
                                        <p:tav tm="0">
                                          <p:val>
                                            <p:strVal val="#ppt_w*0.70"/>
                                          </p:val>
                                        </p:tav>
                                        <p:tav tm="100000">
                                          <p:val>
                                            <p:strVal val="#ppt_w"/>
                                          </p:val>
                                        </p:tav>
                                      </p:tavLst>
                                    </p:anim>
                                    <p:anim calcmode="lin" valueType="num">
                                      <p:cBhvr>
                                        <p:cTn id="17" dur="1000" fill="hold"/>
                                        <p:tgtEl>
                                          <p:spTgt spid="181262"/>
                                        </p:tgtEl>
                                        <p:attrNameLst>
                                          <p:attrName>ppt_h</p:attrName>
                                        </p:attrNameLst>
                                      </p:cBhvr>
                                      <p:tavLst>
                                        <p:tav tm="0">
                                          <p:val>
                                            <p:strVal val="#ppt_h"/>
                                          </p:val>
                                        </p:tav>
                                        <p:tav tm="100000">
                                          <p:val>
                                            <p:strVal val="#ppt_h"/>
                                          </p:val>
                                        </p:tav>
                                      </p:tavLst>
                                    </p:anim>
                                    <p:animEffect transition="in" filter="fade">
                                      <p:cBhvr>
                                        <p:cTn id="18" dur="1000"/>
                                        <p:tgtEl>
                                          <p:spTgt spid="181262"/>
                                        </p:tgtEl>
                                      </p:cBhvr>
                                    </p:animEffect>
                                  </p:childTnLst>
                                </p:cTn>
                              </p:par>
                            </p:childTnLst>
                          </p:cTn>
                        </p:par>
                        <p:par>
                          <p:cTn id="19" fill="hold">
                            <p:stCondLst>
                              <p:cond delay="2000"/>
                            </p:stCondLst>
                            <p:childTnLst>
                              <p:par>
                                <p:cTn id="20" presetID="55" presetClass="entr" presetSubtype="0" fill="hold" nodeType="afterEffect">
                                  <p:stCondLst>
                                    <p:cond delay="500"/>
                                  </p:stCondLst>
                                  <p:childTnLst>
                                    <p:set>
                                      <p:cBhvr>
                                        <p:cTn id="21" dur="1" fill="hold">
                                          <p:stCondLst>
                                            <p:cond delay="0"/>
                                          </p:stCondLst>
                                        </p:cTn>
                                        <p:tgtEl>
                                          <p:spTgt spid="181261"/>
                                        </p:tgtEl>
                                        <p:attrNameLst>
                                          <p:attrName>style.visibility</p:attrName>
                                        </p:attrNameLst>
                                      </p:cBhvr>
                                      <p:to>
                                        <p:strVal val="visible"/>
                                      </p:to>
                                    </p:set>
                                    <p:anim calcmode="lin" valueType="num">
                                      <p:cBhvr>
                                        <p:cTn id="22" dur="1000" fill="hold"/>
                                        <p:tgtEl>
                                          <p:spTgt spid="181261"/>
                                        </p:tgtEl>
                                        <p:attrNameLst>
                                          <p:attrName>ppt_w</p:attrName>
                                        </p:attrNameLst>
                                      </p:cBhvr>
                                      <p:tavLst>
                                        <p:tav tm="0">
                                          <p:val>
                                            <p:strVal val="#ppt_w*0.70"/>
                                          </p:val>
                                        </p:tav>
                                        <p:tav tm="100000">
                                          <p:val>
                                            <p:strVal val="#ppt_w"/>
                                          </p:val>
                                        </p:tav>
                                      </p:tavLst>
                                    </p:anim>
                                    <p:anim calcmode="lin" valueType="num">
                                      <p:cBhvr>
                                        <p:cTn id="23" dur="1000" fill="hold"/>
                                        <p:tgtEl>
                                          <p:spTgt spid="181261"/>
                                        </p:tgtEl>
                                        <p:attrNameLst>
                                          <p:attrName>ppt_h</p:attrName>
                                        </p:attrNameLst>
                                      </p:cBhvr>
                                      <p:tavLst>
                                        <p:tav tm="0">
                                          <p:val>
                                            <p:strVal val="#ppt_h"/>
                                          </p:val>
                                        </p:tav>
                                        <p:tav tm="100000">
                                          <p:val>
                                            <p:strVal val="#ppt_h"/>
                                          </p:val>
                                        </p:tav>
                                      </p:tavLst>
                                    </p:anim>
                                    <p:animEffect transition="in" filter="fade">
                                      <p:cBhvr>
                                        <p:cTn id="24" dur="1000"/>
                                        <p:tgtEl>
                                          <p:spTgt spid="181261"/>
                                        </p:tgtEl>
                                      </p:cBhvr>
                                    </p:animEffect>
                                  </p:childTnLst>
                                </p:cTn>
                              </p:par>
                            </p:childTnLst>
                          </p:cTn>
                        </p:par>
                        <p:par>
                          <p:cTn id="25" fill="hold">
                            <p:stCondLst>
                              <p:cond delay="3500"/>
                            </p:stCondLst>
                            <p:childTnLst>
                              <p:par>
                                <p:cTn id="26" presetID="53" presetClass="entr" presetSubtype="0" fill="hold" nodeType="afterEffect">
                                  <p:stCondLst>
                                    <p:cond delay="500"/>
                                  </p:stCondLst>
                                  <p:childTnLst>
                                    <p:set>
                                      <p:cBhvr>
                                        <p:cTn id="27" dur="1" fill="hold">
                                          <p:stCondLst>
                                            <p:cond delay="0"/>
                                          </p:stCondLst>
                                        </p:cTn>
                                        <p:tgtEl>
                                          <p:spTgt spid="181263"/>
                                        </p:tgtEl>
                                        <p:attrNameLst>
                                          <p:attrName>style.visibility</p:attrName>
                                        </p:attrNameLst>
                                      </p:cBhvr>
                                      <p:to>
                                        <p:strVal val="visible"/>
                                      </p:to>
                                    </p:set>
                                    <p:anim calcmode="lin" valueType="num">
                                      <p:cBhvr>
                                        <p:cTn id="28" dur="1000" fill="hold"/>
                                        <p:tgtEl>
                                          <p:spTgt spid="181263"/>
                                        </p:tgtEl>
                                        <p:attrNameLst>
                                          <p:attrName>ppt_w</p:attrName>
                                        </p:attrNameLst>
                                      </p:cBhvr>
                                      <p:tavLst>
                                        <p:tav tm="0">
                                          <p:val>
                                            <p:fltVal val="0"/>
                                          </p:val>
                                        </p:tav>
                                        <p:tav tm="100000">
                                          <p:val>
                                            <p:strVal val="#ppt_w"/>
                                          </p:val>
                                        </p:tav>
                                      </p:tavLst>
                                    </p:anim>
                                    <p:anim calcmode="lin" valueType="num">
                                      <p:cBhvr>
                                        <p:cTn id="29" dur="1000" fill="hold"/>
                                        <p:tgtEl>
                                          <p:spTgt spid="181263"/>
                                        </p:tgtEl>
                                        <p:attrNameLst>
                                          <p:attrName>ppt_h</p:attrName>
                                        </p:attrNameLst>
                                      </p:cBhvr>
                                      <p:tavLst>
                                        <p:tav tm="0">
                                          <p:val>
                                            <p:fltVal val="0"/>
                                          </p:val>
                                        </p:tav>
                                        <p:tav tm="100000">
                                          <p:val>
                                            <p:strVal val="#ppt_h"/>
                                          </p:val>
                                        </p:tav>
                                      </p:tavLst>
                                    </p:anim>
                                    <p:animEffect transition="in" filter="fade">
                                      <p:cBhvr>
                                        <p:cTn id="30" dur="1000"/>
                                        <p:tgtEl>
                                          <p:spTgt spid="18126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1000"/>
                                        <p:tgtEl>
                                          <p:spTgt spid="3"/>
                                        </p:tgtEl>
                                      </p:cBhvr>
                                    </p:animEffect>
                                  </p:childTnLst>
                                </p:cTn>
                              </p:par>
                            </p:childTnLst>
                          </p:cTn>
                        </p:par>
                        <p:par>
                          <p:cTn id="36" fill="hold">
                            <p:stCondLst>
                              <p:cond delay="1000"/>
                            </p:stCondLst>
                            <p:childTnLst>
                              <p:par>
                                <p:cTn id="37" presetID="55" presetClass="entr" presetSubtype="0" fill="hold" nodeType="afterEffect">
                                  <p:stCondLst>
                                    <p:cond delay="0"/>
                                  </p:stCondLst>
                                  <p:childTnLst>
                                    <p:set>
                                      <p:cBhvr>
                                        <p:cTn id="38" dur="1" fill="hold">
                                          <p:stCondLst>
                                            <p:cond delay="0"/>
                                          </p:stCondLst>
                                        </p:cTn>
                                        <p:tgtEl>
                                          <p:spTgt spid="181265"/>
                                        </p:tgtEl>
                                        <p:attrNameLst>
                                          <p:attrName>style.visibility</p:attrName>
                                        </p:attrNameLst>
                                      </p:cBhvr>
                                      <p:to>
                                        <p:strVal val="visible"/>
                                      </p:to>
                                    </p:set>
                                    <p:anim calcmode="lin" valueType="num">
                                      <p:cBhvr>
                                        <p:cTn id="39" dur="1000" fill="hold"/>
                                        <p:tgtEl>
                                          <p:spTgt spid="181265"/>
                                        </p:tgtEl>
                                        <p:attrNameLst>
                                          <p:attrName>ppt_w</p:attrName>
                                        </p:attrNameLst>
                                      </p:cBhvr>
                                      <p:tavLst>
                                        <p:tav tm="0">
                                          <p:val>
                                            <p:strVal val="#ppt_w*0.70"/>
                                          </p:val>
                                        </p:tav>
                                        <p:tav tm="100000">
                                          <p:val>
                                            <p:strVal val="#ppt_w"/>
                                          </p:val>
                                        </p:tav>
                                      </p:tavLst>
                                    </p:anim>
                                    <p:anim calcmode="lin" valueType="num">
                                      <p:cBhvr>
                                        <p:cTn id="40" dur="1000" fill="hold"/>
                                        <p:tgtEl>
                                          <p:spTgt spid="181265"/>
                                        </p:tgtEl>
                                        <p:attrNameLst>
                                          <p:attrName>ppt_h</p:attrName>
                                        </p:attrNameLst>
                                      </p:cBhvr>
                                      <p:tavLst>
                                        <p:tav tm="0">
                                          <p:val>
                                            <p:strVal val="#ppt_h"/>
                                          </p:val>
                                        </p:tav>
                                        <p:tav tm="100000">
                                          <p:val>
                                            <p:strVal val="#ppt_h"/>
                                          </p:val>
                                        </p:tav>
                                      </p:tavLst>
                                    </p:anim>
                                    <p:animEffect transition="in" filter="fade">
                                      <p:cBhvr>
                                        <p:cTn id="41" dur="1000"/>
                                        <p:tgtEl>
                                          <p:spTgt spid="18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9" name="Picture 13"/>
          <p:cNvPicPr>
            <a:picLocks noChangeAspect="1" noChangeArrowheads="1"/>
          </p:cNvPicPr>
          <p:nvPr/>
        </p:nvPicPr>
        <p:blipFill>
          <a:blip r:embed="rId3"/>
          <a:srcRect/>
          <a:stretch>
            <a:fillRect/>
          </a:stretch>
        </p:blipFill>
        <p:spPr bwMode="auto">
          <a:xfrm>
            <a:off x="3441700" y="5351463"/>
            <a:ext cx="5667375" cy="1533525"/>
          </a:xfrm>
          <a:prstGeom prst="rect">
            <a:avLst/>
          </a:prstGeom>
          <a:noFill/>
          <a:ln w="9525">
            <a:noFill/>
            <a:miter lim="800000"/>
            <a:headEnd/>
            <a:tailEnd/>
          </a:ln>
        </p:spPr>
      </p:pic>
      <p:pic>
        <p:nvPicPr>
          <p:cNvPr id="4" name="Picture 13"/>
          <p:cNvPicPr>
            <a:picLocks noChangeAspect="1" noChangeArrowheads="1"/>
          </p:cNvPicPr>
          <p:nvPr/>
        </p:nvPicPr>
        <p:blipFill>
          <a:blip r:embed="rId4"/>
          <a:srcRect/>
          <a:stretch>
            <a:fillRect/>
          </a:stretch>
        </p:blipFill>
        <p:spPr bwMode="auto">
          <a:xfrm>
            <a:off x="3494088" y="0"/>
            <a:ext cx="5686425" cy="2905125"/>
          </a:xfrm>
          <a:prstGeom prst="rect">
            <a:avLst/>
          </a:prstGeom>
          <a:noFill/>
          <a:ln w="9525">
            <a:noFill/>
            <a:miter lim="800000"/>
            <a:headEnd/>
            <a:tailEnd/>
          </a:ln>
        </p:spPr>
      </p:pic>
      <p:sp>
        <p:nvSpPr>
          <p:cNvPr id="104475" name="AutoShape 27"/>
          <p:cNvSpPr>
            <a:spLocks noChangeArrowheads="1"/>
          </p:cNvSpPr>
          <p:nvPr/>
        </p:nvSpPr>
        <p:spPr bwMode="auto">
          <a:xfrm>
            <a:off x="106363" y="2492375"/>
            <a:ext cx="2593975" cy="3816350"/>
          </a:xfrm>
          <a:prstGeom prst="wedgeRoundRectCallout">
            <a:avLst>
              <a:gd name="adj1" fmla="val 65296"/>
              <a:gd name="adj2" fmla="val -83111"/>
              <a:gd name="adj3" fmla="val 16667"/>
            </a:avLst>
          </a:prstGeom>
          <a:solidFill>
            <a:srgbClr val="FFCCFF"/>
          </a:solidFill>
          <a:ln w="9525">
            <a:solidFill>
              <a:schemeClr val="tx1"/>
            </a:solidFill>
            <a:miter lim="800000"/>
            <a:headEnd/>
            <a:tailEnd/>
          </a:ln>
        </p:spPr>
        <p:txBody>
          <a:bodyPr/>
          <a:lstStyle/>
          <a:p>
            <a:pPr algn="ctr" eaLnBrk="0" hangingPunct="0"/>
            <a:r>
              <a:rPr lang="en-US" sz="2400" b="1"/>
              <a:t>Ծրագրային համակարգը ցույց է տալիս մի շարք նյութեր, որոնք համապատաս</a:t>
            </a:r>
            <a:r>
              <a:rPr lang="hy-AM" sz="2400" b="1"/>
              <a:t>-</a:t>
            </a:r>
            <a:r>
              <a:rPr lang="en-US" sz="2400" b="1"/>
              <a:t>խանում են ձեր ընտրությանը:</a:t>
            </a:r>
          </a:p>
        </p:txBody>
      </p:sp>
      <p:sp>
        <p:nvSpPr>
          <p:cNvPr id="2" name="AutoShape 27"/>
          <p:cNvSpPr>
            <a:spLocks noChangeArrowheads="1"/>
          </p:cNvSpPr>
          <p:nvPr/>
        </p:nvSpPr>
        <p:spPr bwMode="auto">
          <a:xfrm>
            <a:off x="6156325" y="1989138"/>
            <a:ext cx="2663825" cy="2952750"/>
          </a:xfrm>
          <a:prstGeom prst="wedgeRoundRectCallout">
            <a:avLst>
              <a:gd name="adj1" fmla="val -55125"/>
              <a:gd name="adj2" fmla="val 55213"/>
              <a:gd name="adj3" fmla="val 16667"/>
            </a:avLst>
          </a:prstGeom>
          <a:solidFill>
            <a:srgbClr val="FFCCFF"/>
          </a:solidFill>
          <a:ln w="9525">
            <a:solidFill>
              <a:schemeClr val="tx1"/>
            </a:solidFill>
            <a:miter lim="800000"/>
            <a:headEnd/>
            <a:tailEnd/>
          </a:ln>
        </p:spPr>
        <p:txBody>
          <a:bodyPr/>
          <a:lstStyle/>
          <a:p>
            <a:pPr algn="ctr" eaLnBrk="0" hangingPunct="0"/>
            <a:r>
              <a:rPr lang="en-US" sz="2400" b="1"/>
              <a:t>Վերջում Դուք կարող եք ավելացնել ևս մեկ </a:t>
            </a:r>
            <a:r>
              <a:rPr lang="en-US" sz="2400" b="1">
                <a:solidFill>
                  <a:srgbClr val="000099"/>
                </a:solidFill>
              </a:rPr>
              <a:t>չափանիշ, օրինակ` անգլերեն լեզվով նյութեր:</a:t>
            </a:r>
            <a:r>
              <a:rPr lang="en-US" sz="2400"/>
              <a:t> </a:t>
            </a:r>
          </a:p>
        </p:txBody>
      </p:sp>
      <p:sp>
        <p:nvSpPr>
          <p:cNvPr id="112645" name="Text Box 6"/>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95DC7FB-8020-45D9-882B-72A27B0C216B}" type="slidenum">
              <a:rPr lang="fr-FR" sz="2400" b="1">
                <a:solidFill>
                  <a:schemeClr val="accent2"/>
                </a:solidFill>
              </a:rPr>
              <a:pPr algn="ctr" eaLnBrk="0" hangingPunct="0">
                <a:spcBef>
                  <a:spcPct val="50000"/>
                </a:spcBef>
              </a:pPr>
              <a:t>56</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3500"/>
                                  </p:stCondLst>
                                  <p:childTnLst>
                                    <p:set>
                                      <p:cBhvr>
                                        <p:cTn id="9" dur="1" fill="hold">
                                          <p:stCondLst>
                                            <p:cond delay="0"/>
                                          </p:stCondLst>
                                        </p:cTn>
                                        <p:tgtEl>
                                          <p:spTgt spid="104475"/>
                                        </p:tgtEl>
                                        <p:attrNameLst>
                                          <p:attrName>style.visibility</p:attrName>
                                        </p:attrNameLst>
                                      </p:cBhvr>
                                      <p:to>
                                        <p:strVal val="visible"/>
                                      </p:to>
                                    </p:set>
                                    <p:animEffect transition="in" filter="wipe(up)">
                                      <p:cBhvr>
                                        <p:cTn id="10" dur="1000"/>
                                        <p:tgtEl>
                                          <p:spTgt spid="10447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1000"/>
                            </p:stCondLst>
                            <p:childTnLst>
                              <p:par>
                                <p:cTn id="17" presetID="53" presetClass="entr" presetSubtype="0" fill="hold" nodeType="afterEffect">
                                  <p:stCondLst>
                                    <p:cond delay="1500"/>
                                  </p:stCondLst>
                                  <p:childTnLst>
                                    <p:set>
                                      <p:cBhvr>
                                        <p:cTn id="18" dur="1" fill="hold">
                                          <p:stCondLst>
                                            <p:cond delay="0"/>
                                          </p:stCondLst>
                                        </p:cTn>
                                        <p:tgtEl>
                                          <p:spTgt spid="183309"/>
                                        </p:tgtEl>
                                        <p:attrNameLst>
                                          <p:attrName>style.visibility</p:attrName>
                                        </p:attrNameLst>
                                      </p:cBhvr>
                                      <p:to>
                                        <p:strVal val="visible"/>
                                      </p:to>
                                    </p:set>
                                    <p:anim calcmode="lin" valueType="num">
                                      <p:cBhvr>
                                        <p:cTn id="19" dur="1000" fill="hold"/>
                                        <p:tgtEl>
                                          <p:spTgt spid="183309"/>
                                        </p:tgtEl>
                                        <p:attrNameLst>
                                          <p:attrName>ppt_w</p:attrName>
                                        </p:attrNameLst>
                                      </p:cBhvr>
                                      <p:tavLst>
                                        <p:tav tm="0">
                                          <p:val>
                                            <p:fltVal val="0"/>
                                          </p:val>
                                        </p:tav>
                                        <p:tav tm="100000">
                                          <p:val>
                                            <p:strVal val="#ppt_w"/>
                                          </p:val>
                                        </p:tav>
                                      </p:tavLst>
                                    </p:anim>
                                    <p:anim calcmode="lin" valueType="num">
                                      <p:cBhvr>
                                        <p:cTn id="20" dur="1000" fill="hold"/>
                                        <p:tgtEl>
                                          <p:spTgt spid="183309"/>
                                        </p:tgtEl>
                                        <p:attrNameLst>
                                          <p:attrName>ppt_h</p:attrName>
                                        </p:attrNameLst>
                                      </p:cBhvr>
                                      <p:tavLst>
                                        <p:tav tm="0">
                                          <p:val>
                                            <p:fltVal val="0"/>
                                          </p:val>
                                        </p:tav>
                                        <p:tav tm="100000">
                                          <p:val>
                                            <p:strVal val="#ppt_h"/>
                                          </p:val>
                                        </p:tav>
                                      </p:tavLst>
                                    </p:anim>
                                    <p:animEffect transition="in" filter="fade">
                                      <p:cBhvr>
                                        <p:cTn id="21" dur="1000"/>
                                        <p:tgtEl>
                                          <p:spTgt spid="183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1" name="Picture 7"/>
          <p:cNvPicPr>
            <a:picLocks noChangeAspect="1" noChangeArrowheads="1"/>
          </p:cNvPicPr>
          <p:nvPr/>
        </p:nvPicPr>
        <p:blipFill>
          <a:blip r:embed="rId3"/>
          <a:srcRect/>
          <a:stretch>
            <a:fillRect/>
          </a:stretch>
        </p:blipFill>
        <p:spPr bwMode="auto">
          <a:xfrm>
            <a:off x="4648200" y="5300663"/>
            <a:ext cx="4495800" cy="1557337"/>
          </a:xfrm>
          <a:prstGeom prst="rect">
            <a:avLst/>
          </a:prstGeom>
          <a:noFill/>
          <a:ln w="9525">
            <a:noFill/>
            <a:miter lim="800000"/>
            <a:headEnd/>
            <a:tailEnd/>
          </a:ln>
        </p:spPr>
      </p:pic>
      <p:sp>
        <p:nvSpPr>
          <p:cNvPr id="104475" name="AutoShape 27"/>
          <p:cNvSpPr>
            <a:spLocks noChangeArrowheads="1"/>
          </p:cNvSpPr>
          <p:nvPr/>
        </p:nvSpPr>
        <p:spPr bwMode="auto">
          <a:xfrm>
            <a:off x="0" y="5445125"/>
            <a:ext cx="4211638" cy="1223963"/>
          </a:xfrm>
          <a:prstGeom prst="wedgeRoundRectCallout">
            <a:avLst>
              <a:gd name="adj1" fmla="val -13625"/>
              <a:gd name="adj2" fmla="val -117185"/>
              <a:gd name="adj3" fmla="val 16667"/>
            </a:avLst>
          </a:prstGeom>
          <a:solidFill>
            <a:srgbClr val="FFCCFF"/>
          </a:solidFill>
          <a:ln w="9525">
            <a:solidFill>
              <a:schemeClr val="tx1"/>
            </a:solidFill>
            <a:miter lim="800000"/>
            <a:headEnd/>
            <a:tailEnd/>
          </a:ln>
        </p:spPr>
        <p:txBody>
          <a:bodyPr/>
          <a:lstStyle/>
          <a:p>
            <a:pPr algn="ctr" eaLnBrk="0" hangingPunct="0"/>
            <a:r>
              <a:rPr lang="en-US" sz="2400" b="1"/>
              <a:t>Իսկ ինչու՞ ոչ թեմատիկ տիրույթ, օրինակ` </a:t>
            </a:r>
            <a:r>
              <a:rPr lang="en-US" sz="2400" b="1">
                <a:solidFill>
                  <a:srgbClr val="000099"/>
                </a:solidFill>
              </a:rPr>
              <a:t>կենդանիներ</a:t>
            </a:r>
            <a:r>
              <a:rPr lang="en-US" sz="2400" b="1"/>
              <a:t>:</a:t>
            </a:r>
          </a:p>
        </p:txBody>
      </p:sp>
      <p:sp>
        <p:nvSpPr>
          <p:cNvPr id="2" name="AutoShape 27"/>
          <p:cNvSpPr>
            <a:spLocks noChangeArrowheads="1"/>
          </p:cNvSpPr>
          <p:nvPr/>
        </p:nvSpPr>
        <p:spPr bwMode="auto">
          <a:xfrm>
            <a:off x="5364163" y="260350"/>
            <a:ext cx="3779837" cy="4248150"/>
          </a:xfrm>
          <a:prstGeom prst="wedgeRoundRectCallout">
            <a:avLst>
              <a:gd name="adj1" fmla="val -35940"/>
              <a:gd name="adj2" fmla="val 63829"/>
              <a:gd name="adj3" fmla="val 16667"/>
            </a:avLst>
          </a:prstGeom>
          <a:solidFill>
            <a:srgbClr val="FFCCFF"/>
          </a:solidFill>
          <a:ln w="9525">
            <a:solidFill>
              <a:schemeClr val="tx1"/>
            </a:solidFill>
            <a:miter lim="800000"/>
            <a:headEnd/>
            <a:tailEnd/>
          </a:ln>
        </p:spPr>
        <p:txBody>
          <a:bodyPr/>
          <a:lstStyle/>
          <a:p>
            <a:pPr algn="ctr" eaLnBrk="0" hangingPunct="0"/>
            <a:r>
              <a:rPr lang="en-US" sz="2400" b="1"/>
              <a:t>Դուք կարող եք նաև փնտրել որոշակի </a:t>
            </a:r>
            <a:r>
              <a:rPr lang="en-US" sz="2400" b="1">
                <a:solidFill>
                  <a:srgbClr val="000099"/>
                </a:solidFill>
              </a:rPr>
              <a:t>բազմակողմանի մոտեցում</a:t>
            </a:r>
            <a:r>
              <a:rPr lang="en-US" sz="2400" b="1"/>
              <a:t>...</a:t>
            </a:r>
          </a:p>
          <a:p>
            <a:pPr algn="ctr" eaLnBrk="0" hangingPunct="0"/>
            <a:r>
              <a:rPr lang="en-US" sz="2400" b="1"/>
              <a:t>Օրինակ` միայն այն նյութերը, որոնք համապատասխանում են </a:t>
            </a:r>
            <a:r>
              <a:rPr lang="en-US" sz="2400" b="1">
                <a:solidFill>
                  <a:srgbClr val="000099"/>
                </a:solidFill>
              </a:rPr>
              <a:t>«Լեզուների հանդեպ զգացողության արթնացմանը»</a:t>
            </a:r>
            <a:r>
              <a:rPr lang="en-US" sz="2400" b="1"/>
              <a:t>...</a:t>
            </a:r>
          </a:p>
        </p:txBody>
      </p:sp>
      <p:sp>
        <p:nvSpPr>
          <p:cNvPr id="114692" name="Text Box 11"/>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5140C28-41F9-4859-A0F9-E2E282642526}" type="slidenum">
              <a:rPr lang="fr-FR" sz="2400" b="1">
                <a:solidFill>
                  <a:schemeClr val="accent2"/>
                </a:solidFill>
              </a:rPr>
              <a:pPr algn="ctr" eaLnBrk="0" hangingPunct="0">
                <a:spcBef>
                  <a:spcPct val="50000"/>
                </a:spcBef>
              </a:pPr>
              <a:t>57</a:t>
            </a:fld>
            <a:endParaRPr lang="fr-FR" sz="2400" b="1">
              <a:solidFill>
                <a:schemeClr val="accent2"/>
              </a:solidFill>
            </a:endParaRPr>
          </a:p>
        </p:txBody>
      </p:sp>
      <p:pic>
        <p:nvPicPr>
          <p:cNvPr id="185352" name="Picture 8"/>
          <p:cNvPicPr>
            <a:picLocks noChangeAspect="1" noChangeArrowheads="1"/>
          </p:cNvPicPr>
          <p:nvPr/>
        </p:nvPicPr>
        <p:blipFill>
          <a:blip r:embed="rId4"/>
          <a:srcRect/>
          <a:stretch>
            <a:fillRect/>
          </a:stretch>
        </p:blipFill>
        <p:spPr bwMode="auto">
          <a:xfrm>
            <a:off x="0" y="1125538"/>
            <a:ext cx="5229225" cy="215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3" presetClass="entr" presetSubtype="0" fill="hold" nodeType="afterEffect">
                                  <p:stCondLst>
                                    <p:cond delay="1500"/>
                                  </p:stCondLst>
                                  <p:childTnLst>
                                    <p:set>
                                      <p:cBhvr>
                                        <p:cTn id="10" dur="1" fill="hold">
                                          <p:stCondLst>
                                            <p:cond delay="0"/>
                                          </p:stCondLst>
                                        </p:cTn>
                                        <p:tgtEl>
                                          <p:spTgt spid="185351"/>
                                        </p:tgtEl>
                                        <p:attrNameLst>
                                          <p:attrName>style.visibility</p:attrName>
                                        </p:attrNameLst>
                                      </p:cBhvr>
                                      <p:to>
                                        <p:strVal val="visible"/>
                                      </p:to>
                                    </p:set>
                                    <p:anim calcmode="lin" valueType="num">
                                      <p:cBhvr>
                                        <p:cTn id="11" dur="1000" fill="hold"/>
                                        <p:tgtEl>
                                          <p:spTgt spid="185351"/>
                                        </p:tgtEl>
                                        <p:attrNameLst>
                                          <p:attrName>ppt_w</p:attrName>
                                        </p:attrNameLst>
                                      </p:cBhvr>
                                      <p:tavLst>
                                        <p:tav tm="0">
                                          <p:val>
                                            <p:fltVal val="0"/>
                                          </p:val>
                                        </p:tav>
                                        <p:tav tm="100000">
                                          <p:val>
                                            <p:strVal val="#ppt_w"/>
                                          </p:val>
                                        </p:tav>
                                      </p:tavLst>
                                    </p:anim>
                                    <p:anim calcmode="lin" valueType="num">
                                      <p:cBhvr>
                                        <p:cTn id="12" dur="1000" fill="hold"/>
                                        <p:tgtEl>
                                          <p:spTgt spid="185351"/>
                                        </p:tgtEl>
                                        <p:attrNameLst>
                                          <p:attrName>ppt_h</p:attrName>
                                        </p:attrNameLst>
                                      </p:cBhvr>
                                      <p:tavLst>
                                        <p:tav tm="0">
                                          <p:val>
                                            <p:fltVal val="0"/>
                                          </p:val>
                                        </p:tav>
                                        <p:tav tm="100000">
                                          <p:val>
                                            <p:strVal val="#ppt_h"/>
                                          </p:val>
                                        </p:tav>
                                      </p:tavLst>
                                    </p:anim>
                                    <p:animEffect transition="in" filter="fade">
                                      <p:cBhvr>
                                        <p:cTn id="13" dur="1000"/>
                                        <p:tgtEl>
                                          <p:spTgt spid="18535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4475"/>
                                        </p:tgtEl>
                                        <p:attrNameLst>
                                          <p:attrName>style.visibility</p:attrName>
                                        </p:attrNameLst>
                                      </p:cBhvr>
                                      <p:to>
                                        <p:strVal val="visible"/>
                                      </p:to>
                                    </p:set>
                                    <p:animEffect transition="in" filter="wipe(up)">
                                      <p:cBhvr>
                                        <p:cTn id="18" dur="500"/>
                                        <p:tgtEl>
                                          <p:spTgt spid="104475"/>
                                        </p:tgtEl>
                                      </p:cBhvr>
                                    </p:animEffect>
                                  </p:childTnLst>
                                </p:cTn>
                              </p:par>
                            </p:childTnLst>
                          </p:cTn>
                        </p:par>
                        <p:par>
                          <p:cTn id="19" fill="hold">
                            <p:stCondLst>
                              <p:cond delay="500"/>
                            </p:stCondLst>
                            <p:childTnLst>
                              <p:par>
                                <p:cTn id="20" presetID="53" presetClass="entr" presetSubtype="0" fill="hold" nodeType="afterEffect">
                                  <p:stCondLst>
                                    <p:cond delay="1000"/>
                                  </p:stCondLst>
                                  <p:childTnLst>
                                    <p:set>
                                      <p:cBhvr>
                                        <p:cTn id="21" dur="1" fill="hold">
                                          <p:stCondLst>
                                            <p:cond delay="0"/>
                                          </p:stCondLst>
                                        </p:cTn>
                                        <p:tgtEl>
                                          <p:spTgt spid="185352"/>
                                        </p:tgtEl>
                                        <p:attrNameLst>
                                          <p:attrName>style.visibility</p:attrName>
                                        </p:attrNameLst>
                                      </p:cBhvr>
                                      <p:to>
                                        <p:strVal val="visible"/>
                                      </p:to>
                                    </p:set>
                                    <p:anim calcmode="lin" valueType="num">
                                      <p:cBhvr>
                                        <p:cTn id="22" dur="1000" fill="hold"/>
                                        <p:tgtEl>
                                          <p:spTgt spid="185352"/>
                                        </p:tgtEl>
                                        <p:attrNameLst>
                                          <p:attrName>ppt_w</p:attrName>
                                        </p:attrNameLst>
                                      </p:cBhvr>
                                      <p:tavLst>
                                        <p:tav tm="0">
                                          <p:val>
                                            <p:fltVal val="0"/>
                                          </p:val>
                                        </p:tav>
                                        <p:tav tm="100000">
                                          <p:val>
                                            <p:strVal val="#ppt_w"/>
                                          </p:val>
                                        </p:tav>
                                      </p:tavLst>
                                    </p:anim>
                                    <p:anim calcmode="lin" valueType="num">
                                      <p:cBhvr>
                                        <p:cTn id="23" dur="1000" fill="hold"/>
                                        <p:tgtEl>
                                          <p:spTgt spid="185352"/>
                                        </p:tgtEl>
                                        <p:attrNameLst>
                                          <p:attrName>ppt_h</p:attrName>
                                        </p:attrNameLst>
                                      </p:cBhvr>
                                      <p:tavLst>
                                        <p:tav tm="0">
                                          <p:val>
                                            <p:fltVal val="0"/>
                                          </p:val>
                                        </p:tav>
                                        <p:tav tm="100000">
                                          <p:val>
                                            <p:strVal val="#ppt_h"/>
                                          </p:val>
                                        </p:tav>
                                      </p:tavLst>
                                    </p:anim>
                                    <p:animEffect transition="in" filter="fade">
                                      <p:cBhvr>
                                        <p:cTn id="24" dur="1000"/>
                                        <p:tgtEl>
                                          <p:spTgt spid="185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8" name="Picture 8"/>
          <p:cNvPicPr>
            <a:picLocks noChangeAspect="1" noChangeArrowheads="1"/>
          </p:cNvPicPr>
          <p:nvPr/>
        </p:nvPicPr>
        <p:blipFill>
          <a:blip r:embed="rId3"/>
          <a:srcRect/>
          <a:stretch>
            <a:fillRect/>
          </a:stretch>
        </p:blipFill>
        <p:spPr bwMode="auto">
          <a:xfrm>
            <a:off x="3635375" y="1341438"/>
            <a:ext cx="5508625" cy="5516562"/>
          </a:xfrm>
          <a:prstGeom prst="rect">
            <a:avLst/>
          </a:prstGeom>
          <a:noFill/>
          <a:ln w="9525">
            <a:noFill/>
            <a:miter lim="800000"/>
            <a:headEnd/>
            <a:tailEnd/>
          </a:ln>
        </p:spPr>
      </p:pic>
      <p:sp>
        <p:nvSpPr>
          <p:cNvPr id="104475" name="AutoShape 27"/>
          <p:cNvSpPr>
            <a:spLocks noChangeArrowheads="1"/>
          </p:cNvSpPr>
          <p:nvPr/>
        </p:nvSpPr>
        <p:spPr bwMode="auto">
          <a:xfrm>
            <a:off x="0" y="0"/>
            <a:ext cx="8964613" cy="1700213"/>
          </a:xfrm>
          <a:prstGeom prst="wedgeRoundRectCallout">
            <a:avLst>
              <a:gd name="adj1" fmla="val -32097"/>
              <a:gd name="adj2" fmla="val 208824"/>
              <a:gd name="adj3" fmla="val 16667"/>
            </a:avLst>
          </a:prstGeom>
          <a:solidFill>
            <a:srgbClr val="FFCCFF"/>
          </a:solidFill>
          <a:ln w="9525">
            <a:solidFill>
              <a:schemeClr val="tx1"/>
            </a:solidFill>
            <a:miter lim="800000"/>
            <a:headEnd/>
            <a:tailEnd/>
          </a:ln>
        </p:spPr>
        <p:txBody>
          <a:bodyPr/>
          <a:lstStyle/>
          <a:p>
            <a:pPr eaLnBrk="0" hangingPunct="0"/>
            <a:r>
              <a:rPr lang="en-US" sz="2400" b="1"/>
              <a:t>Ծրագրային համակարգով ընտրություն կատարելիս երևում է ուսումնական նյութերի հակիրճ ցանկը:</a:t>
            </a:r>
          </a:p>
        </p:txBody>
      </p:sp>
      <p:sp>
        <p:nvSpPr>
          <p:cNvPr id="116739" name="Text Box 8"/>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BD2EEE03-F3BB-4BCD-B7FC-1A3EFE7DB5AB}" type="slidenum">
              <a:rPr lang="fr-FR" sz="2400" b="1">
                <a:solidFill>
                  <a:schemeClr val="accent2"/>
                </a:solidFill>
              </a:rPr>
              <a:pPr algn="ctr" eaLnBrk="0" hangingPunct="0">
                <a:spcBef>
                  <a:spcPct val="50000"/>
                </a:spcBef>
              </a:pPr>
              <a:t>58</a:t>
            </a:fld>
            <a:endParaRPr lang="fr-FR" sz="2400" b="1">
              <a:solidFill>
                <a:schemeClr val="accent2"/>
              </a:solidFill>
            </a:endParaRPr>
          </a:p>
        </p:txBody>
      </p:sp>
      <p:sp>
        <p:nvSpPr>
          <p:cNvPr id="328724" name="Text Box 20"/>
          <p:cNvSpPr txBox="1">
            <a:spLocks noChangeArrowheads="1"/>
          </p:cNvSpPr>
          <p:nvPr/>
        </p:nvSpPr>
        <p:spPr bwMode="auto">
          <a:xfrm>
            <a:off x="323850" y="836613"/>
            <a:ext cx="8569325" cy="822325"/>
          </a:xfrm>
          <a:prstGeom prst="rect">
            <a:avLst/>
          </a:prstGeom>
          <a:noFill/>
          <a:ln w="9525">
            <a:noFill/>
            <a:miter lim="800000"/>
            <a:headEnd/>
            <a:tailEnd/>
          </a:ln>
        </p:spPr>
        <p:txBody>
          <a:bodyPr>
            <a:spAutoFit/>
          </a:bodyPr>
          <a:lstStyle/>
          <a:p>
            <a:pPr eaLnBrk="0" hangingPunct="0"/>
            <a:r>
              <a:rPr lang="en-US" sz="2400" b="1"/>
              <a:t>Եթե Ձեզ հետաքրքրող նյութերի վրա սեղմեք «Դիտել մանրամասները» հատվածը, ապա...</a:t>
            </a:r>
          </a:p>
        </p:txBody>
      </p:sp>
      <p:sp>
        <p:nvSpPr>
          <p:cNvPr id="328725" name="Line 21"/>
          <p:cNvSpPr>
            <a:spLocks noChangeShapeType="1"/>
          </p:cNvSpPr>
          <p:nvPr/>
        </p:nvSpPr>
        <p:spPr bwMode="auto">
          <a:xfrm>
            <a:off x="4427538" y="6381750"/>
            <a:ext cx="503237" cy="144463"/>
          </a:xfrm>
          <a:prstGeom prst="line">
            <a:avLst/>
          </a:prstGeom>
          <a:noFill/>
          <a:ln w="38100">
            <a:solidFill>
              <a:srgbClr val="FF3300"/>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left)">
                                      <p:cBhvr>
                                        <p:cTn id="7" dur="1000"/>
                                        <p:tgtEl>
                                          <p:spTgt spid="104475"/>
                                        </p:tgtEl>
                                      </p:cBhvr>
                                    </p:animEffect>
                                  </p:childTnLst>
                                </p:cTn>
                              </p:par>
                            </p:childTnLst>
                          </p:cTn>
                        </p:par>
                        <p:par>
                          <p:cTn id="8" fill="hold">
                            <p:stCondLst>
                              <p:cond delay="1500"/>
                            </p:stCondLst>
                            <p:childTnLst>
                              <p:par>
                                <p:cTn id="9" presetID="22" presetClass="entr" presetSubtype="1" fill="hold" nodeType="afterEffect">
                                  <p:stCondLst>
                                    <p:cond delay="1000"/>
                                  </p:stCondLst>
                                  <p:childTnLst>
                                    <p:set>
                                      <p:cBhvr>
                                        <p:cTn id="10" dur="1" fill="hold">
                                          <p:stCondLst>
                                            <p:cond delay="0"/>
                                          </p:stCondLst>
                                        </p:cTn>
                                        <p:tgtEl>
                                          <p:spTgt spid="189448"/>
                                        </p:tgtEl>
                                        <p:attrNameLst>
                                          <p:attrName>style.visibility</p:attrName>
                                        </p:attrNameLst>
                                      </p:cBhvr>
                                      <p:to>
                                        <p:strVal val="visible"/>
                                      </p:to>
                                    </p:set>
                                    <p:animEffect transition="in" filter="wipe(up)">
                                      <p:cBhvr>
                                        <p:cTn id="11" dur="1000"/>
                                        <p:tgtEl>
                                          <p:spTgt spid="1894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8724"/>
                                        </p:tgtEl>
                                        <p:attrNameLst>
                                          <p:attrName>style.visibility</p:attrName>
                                        </p:attrNameLst>
                                      </p:cBhvr>
                                      <p:to>
                                        <p:strVal val="visible"/>
                                      </p:to>
                                    </p:set>
                                    <p:animEffect transition="in" filter="wipe(left)">
                                      <p:cBhvr>
                                        <p:cTn id="16" dur="2000"/>
                                        <p:tgtEl>
                                          <p:spTgt spid="328724"/>
                                        </p:tgtEl>
                                      </p:cBhvr>
                                    </p:animEffect>
                                  </p:childTnLst>
                                </p:cTn>
                              </p:par>
                            </p:childTnLst>
                          </p:cTn>
                        </p:par>
                        <p:par>
                          <p:cTn id="17" fill="hold">
                            <p:stCondLst>
                              <p:cond delay="2000"/>
                            </p:stCondLst>
                            <p:childTnLst>
                              <p:par>
                                <p:cTn id="18" presetID="1" presetClass="entr" presetSubtype="0" fill="hold" grpId="0" nodeType="afterEffect">
                                  <p:stCondLst>
                                    <p:cond delay="500"/>
                                  </p:stCondLst>
                                  <p:childTnLst>
                                    <p:set>
                                      <p:cBhvr>
                                        <p:cTn id="19" dur="1" fill="hold">
                                          <p:stCondLst>
                                            <p:cond delay="0"/>
                                          </p:stCondLst>
                                        </p:cTn>
                                        <p:tgtEl>
                                          <p:spTgt spid="328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328724" grpId="0"/>
      <p:bldP spid="3287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1"/>
          <p:cNvGrpSpPr>
            <a:grpSpLocks/>
          </p:cNvGrpSpPr>
          <p:nvPr/>
        </p:nvGrpSpPr>
        <p:grpSpPr bwMode="auto">
          <a:xfrm>
            <a:off x="5329238" y="44450"/>
            <a:ext cx="3851275" cy="6858000"/>
            <a:chOff x="3334" y="0"/>
            <a:chExt cx="2426" cy="4091"/>
          </a:xfrm>
        </p:grpSpPr>
        <p:pic>
          <p:nvPicPr>
            <p:cNvPr id="118799" name="Picture 12"/>
            <p:cNvPicPr>
              <a:picLocks noChangeAspect="1" noChangeArrowheads="1"/>
            </p:cNvPicPr>
            <p:nvPr/>
          </p:nvPicPr>
          <p:blipFill>
            <a:blip r:embed="rId3"/>
            <a:srcRect/>
            <a:stretch>
              <a:fillRect/>
            </a:stretch>
          </p:blipFill>
          <p:spPr bwMode="auto">
            <a:xfrm>
              <a:off x="3379" y="0"/>
              <a:ext cx="2381" cy="1253"/>
            </a:xfrm>
            <a:prstGeom prst="rect">
              <a:avLst/>
            </a:prstGeom>
            <a:noFill/>
            <a:ln w="9525">
              <a:noFill/>
              <a:miter lim="800000"/>
              <a:headEnd/>
              <a:tailEnd/>
            </a:ln>
          </p:spPr>
        </p:pic>
        <p:pic>
          <p:nvPicPr>
            <p:cNvPr id="118800" name="Picture 13"/>
            <p:cNvPicPr>
              <a:picLocks noChangeAspect="1" noChangeArrowheads="1"/>
            </p:cNvPicPr>
            <p:nvPr/>
          </p:nvPicPr>
          <p:blipFill>
            <a:blip r:embed="rId4"/>
            <a:srcRect/>
            <a:stretch>
              <a:fillRect/>
            </a:stretch>
          </p:blipFill>
          <p:spPr bwMode="auto">
            <a:xfrm>
              <a:off x="3334" y="1253"/>
              <a:ext cx="2426" cy="923"/>
            </a:xfrm>
            <a:prstGeom prst="rect">
              <a:avLst/>
            </a:prstGeom>
            <a:noFill/>
            <a:ln w="9525">
              <a:noFill/>
              <a:miter lim="800000"/>
              <a:headEnd/>
              <a:tailEnd/>
            </a:ln>
          </p:spPr>
        </p:pic>
        <p:pic>
          <p:nvPicPr>
            <p:cNvPr id="118801" name="Picture 14"/>
            <p:cNvPicPr>
              <a:picLocks noChangeAspect="1" noChangeArrowheads="1"/>
            </p:cNvPicPr>
            <p:nvPr/>
          </p:nvPicPr>
          <p:blipFill>
            <a:blip r:embed="rId5"/>
            <a:srcRect/>
            <a:stretch>
              <a:fillRect/>
            </a:stretch>
          </p:blipFill>
          <p:spPr bwMode="auto">
            <a:xfrm>
              <a:off x="3334" y="2160"/>
              <a:ext cx="2426" cy="1269"/>
            </a:xfrm>
            <a:prstGeom prst="rect">
              <a:avLst/>
            </a:prstGeom>
            <a:noFill/>
            <a:ln w="9525">
              <a:noFill/>
              <a:miter lim="800000"/>
              <a:headEnd/>
              <a:tailEnd/>
            </a:ln>
          </p:spPr>
        </p:pic>
        <p:pic>
          <p:nvPicPr>
            <p:cNvPr id="118802" name="Picture 15"/>
            <p:cNvPicPr>
              <a:picLocks noChangeAspect="1" noChangeArrowheads="1"/>
            </p:cNvPicPr>
            <p:nvPr/>
          </p:nvPicPr>
          <p:blipFill>
            <a:blip r:embed="rId6"/>
            <a:srcRect/>
            <a:stretch>
              <a:fillRect/>
            </a:stretch>
          </p:blipFill>
          <p:spPr bwMode="auto">
            <a:xfrm>
              <a:off x="3334" y="3440"/>
              <a:ext cx="2426" cy="262"/>
            </a:xfrm>
            <a:prstGeom prst="rect">
              <a:avLst/>
            </a:prstGeom>
            <a:noFill/>
            <a:ln w="9525">
              <a:noFill/>
              <a:miter lim="800000"/>
              <a:headEnd/>
              <a:tailEnd/>
            </a:ln>
          </p:spPr>
        </p:pic>
        <p:pic>
          <p:nvPicPr>
            <p:cNvPr id="118803" name="Picture 16"/>
            <p:cNvPicPr>
              <a:picLocks noChangeAspect="1" noChangeArrowheads="1"/>
            </p:cNvPicPr>
            <p:nvPr/>
          </p:nvPicPr>
          <p:blipFill>
            <a:blip r:embed="rId7"/>
            <a:srcRect/>
            <a:stretch>
              <a:fillRect/>
            </a:stretch>
          </p:blipFill>
          <p:spPr bwMode="auto">
            <a:xfrm>
              <a:off x="3334" y="3702"/>
              <a:ext cx="2426" cy="278"/>
            </a:xfrm>
            <a:prstGeom prst="rect">
              <a:avLst/>
            </a:prstGeom>
            <a:noFill/>
            <a:ln w="9525">
              <a:noFill/>
              <a:miter lim="800000"/>
              <a:headEnd/>
              <a:tailEnd/>
            </a:ln>
          </p:spPr>
        </p:pic>
        <p:pic>
          <p:nvPicPr>
            <p:cNvPr id="118804" name="Picture 17"/>
            <p:cNvPicPr>
              <a:picLocks noChangeAspect="1" noChangeArrowheads="1"/>
            </p:cNvPicPr>
            <p:nvPr/>
          </p:nvPicPr>
          <p:blipFill>
            <a:blip r:embed="rId8"/>
            <a:srcRect/>
            <a:stretch>
              <a:fillRect/>
            </a:stretch>
          </p:blipFill>
          <p:spPr bwMode="auto">
            <a:xfrm>
              <a:off x="3334" y="3974"/>
              <a:ext cx="2426" cy="117"/>
            </a:xfrm>
            <a:prstGeom prst="rect">
              <a:avLst/>
            </a:prstGeom>
            <a:noFill/>
            <a:ln w="9525">
              <a:noFill/>
              <a:miter lim="800000"/>
              <a:headEnd/>
              <a:tailEnd/>
            </a:ln>
          </p:spPr>
        </p:pic>
      </p:grpSp>
      <p:sp>
        <p:nvSpPr>
          <p:cNvPr id="104475" name="AutoShape 27"/>
          <p:cNvSpPr>
            <a:spLocks noChangeArrowheads="1"/>
          </p:cNvSpPr>
          <p:nvPr/>
        </p:nvSpPr>
        <p:spPr bwMode="auto">
          <a:xfrm>
            <a:off x="0" y="260350"/>
            <a:ext cx="2124075" cy="2376488"/>
          </a:xfrm>
          <a:prstGeom prst="wedgeRoundRectCallout">
            <a:avLst>
              <a:gd name="adj1" fmla="val 75185"/>
              <a:gd name="adj2" fmla="val -9454"/>
              <a:gd name="adj3" fmla="val 16667"/>
            </a:avLst>
          </a:prstGeom>
          <a:solidFill>
            <a:srgbClr val="FFCCFF"/>
          </a:solidFill>
          <a:ln w="9525">
            <a:solidFill>
              <a:schemeClr val="tx1"/>
            </a:solidFill>
            <a:miter lim="800000"/>
            <a:headEnd/>
            <a:tailEnd/>
          </a:ln>
        </p:spPr>
        <p:txBody>
          <a:bodyPr/>
          <a:lstStyle/>
          <a:p>
            <a:pPr eaLnBrk="0" hangingPunct="0"/>
            <a:r>
              <a:rPr lang="en-US" sz="2000" b="1"/>
              <a:t>… կհայտնվի ավելի մանրամասն տեղեկատվու</a:t>
            </a:r>
            <a:r>
              <a:rPr lang="hy-AM" sz="2000" b="1"/>
              <a:t>-</a:t>
            </a:r>
            <a:r>
              <a:rPr lang="en-US" sz="2000" b="1"/>
              <a:t>թյուն մի շարք ցուցումներով, ինչպիսիք են...</a:t>
            </a:r>
          </a:p>
        </p:txBody>
      </p:sp>
      <p:sp>
        <p:nvSpPr>
          <p:cNvPr id="2" name="AutoShape 27"/>
          <p:cNvSpPr>
            <a:spLocks noChangeArrowheads="1"/>
          </p:cNvSpPr>
          <p:nvPr/>
        </p:nvSpPr>
        <p:spPr bwMode="auto">
          <a:xfrm>
            <a:off x="2411413" y="1628775"/>
            <a:ext cx="2771775" cy="1655763"/>
          </a:xfrm>
          <a:prstGeom prst="wedgeRoundRectCallout">
            <a:avLst>
              <a:gd name="adj1" fmla="val -82931"/>
              <a:gd name="adj2" fmla="val 102157"/>
              <a:gd name="adj3" fmla="val 16667"/>
            </a:avLst>
          </a:prstGeom>
          <a:solidFill>
            <a:srgbClr val="FFCCFF"/>
          </a:solidFill>
          <a:ln w="9525">
            <a:solidFill>
              <a:schemeClr val="tx1"/>
            </a:solidFill>
            <a:miter lim="800000"/>
            <a:headEnd/>
            <a:tailEnd/>
          </a:ln>
        </p:spPr>
        <p:txBody>
          <a:bodyPr/>
          <a:lstStyle/>
          <a:p>
            <a:pPr eaLnBrk="0" hangingPunct="0"/>
            <a:r>
              <a:rPr lang="en-US" sz="2000" b="1"/>
              <a:t>Ռեսուրսները, որոնք մեր կարծիքով կարել է զարգացնել այս նյութի օգնությամբ:</a:t>
            </a:r>
          </a:p>
        </p:txBody>
      </p:sp>
      <p:sp>
        <p:nvSpPr>
          <p:cNvPr id="3" name="AutoShape 27"/>
          <p:cNvSpPr>
            <a:spLocks noChangeArrowheads="1"/>
          </p:cNvSpPr>
          <p:nvPr/>
        </p:nvSpPr>
        <p:spPr bwMode="auto">
          <a:xfrm>
            <a:off x="2484438" y="3429000"/>
            <a:ext cx="2771775" cy="792163"/>
          </a:xfrm>
          <a:prstGeom prst="wedgeRoundRectCallout">
            <a:avLst>
              <a:gd name="adj1" fmla="val -78065"/>
              <a:gd name="adj2" fmla="val 76051"/>
              <a:gd name="adj3" fmla="val 16667"/>
            </a:avLst>
          </a:prstGeom>
          <a:solidFill>
            <a:srgbClr val="FFCCFF"/>
          </a:solidFill>
          <a:ln w="9525">
            <a:solidFill>
              <a:schemeClr val="tx1"/>
            </a:solidFill>
            <a:miter lim="800000"/>
            <a:headEnd/>
            <a:tailEnd/>
          </a:ln>
        </p:spPr>
        <p:txBody>
          <a:bodyPr/>
          <a:lstStyle/>
          <a:p>
            <a:pPr eaLnBrk="0" hangingPunct="0"/>
            <a:r>
              <a:rPr lang="en-US" sz="2000" b="1"/>
              <a:t>Ավելի մանրամասն նկարագրություն:</a:t>
            </a:r>
          </a:p>
        </p:txBody>
      </p:sp>
      <p:sp>
        <p:nvSpPr>
          <p:cNvPr id="4" name="AutoShape 27"/>
          <p:cNvSpPr>
            <a:spLocks noChangeArrowheads="1"/>
          </p:cNvSpPr>
          <p:nvPr/>
        </p:nvSpPr>
        <p:spPr bwMode="auto">
          <a:xfrm>
            <a:off x="2484438" y="5589588"/>
            <a:ext cx="2771775" cy="504825"/>
          </a:xfrm>
          <a:prstGeom prst="wedgeRoundRectCallout">
            <a:avLst>
              <a:gd name="adj1" fmla="val -70505"/>
              <a:gd name="adj2" fmla="val -189310"/>
              <a:gd name="adj3" fmla="val 16667"/>
            </a:avLst>
          </a:prstGeom>
          <a:solidFill>
            <a:srgbClr val="FFCCFF"/>
          </a:solidFill>
          <a:ln w="9525">
            <a:solidFill>
              <a:schemeClr val="tx1"/>
            </a:solidFill>
            <a:miter lim="800000"/>
            <a:headEnd/>
            <a:tailEnd/>
          </a:ln>
        </p:spPr>
        <p:txBody>
          <a:bodyPr/>
          <a:lstStyle/>
          <a:p>
            <a:pPr eaLnBrk="0" hangingPunct="0"/>
            <a:r>
              <a:rPr lang="en-US" sz="2000" b="1"/>
              <a:t>Նյութի ծագումը:</a:t>
            </a:r>
          </a:p>
        </p:txBody>
      </p:sp>
      <p:sp>
        <p:nvSpPr>
          <p:cNvPr id="5" name="AutoShape 27"/>
          <p:cNvSpPr>
            <a:spLocks noChangeArrowheads="1"/>
          </p:cNvSpPr>
          <p:nvPr/>
        </p:nvSpPr>
        <p:spPr bwMode="auto">
          <a:xfrm>
            <a:off x="2484438" y="4292600"/>
            <a:ext cx="2771775" cy="1008063"/>
          </a:xfrm>
          <a:prstGeom prst="wedgeRoundRectCallout">
            <a:avLst>
              <a:gd name="adj1" fmla="val -79208"/>
              <a:gd name="adj2" fmla="val -30787"/>
              <a:gd name="adj3" fmla="val 16667"/>
            </a:avLst>
          </a:prstGeom>
          <a:solidFill>
            <a:srgbClr val="FFCCFF"/>
          </a:solidFill>
          <a:ln w="9525">
            <a:solidFill>
              <a:schemeClr val="tx1"/>
            </a:solidFill>
            <a:miter lim="800000"/>
            <a:headEnd/>
            <a:tailEnd/>
          </a:ln>
        </p:spPr>
        <p:txBody>
          <a:bodyPr/>
          <a:lstStyle/>
          <a:p>
            <a:pPr eaLnBrk="0" hangingPunct="0"/>
            <a:r>
              <a:rPr lang="en-US" sz="2000" b="1"/>
              <a:t>Օգտագործված նյութերի և մոտեցման տեսակը:</a:t>
            </a:r>
            <a:r>
              <a:rPr lang="en-US" sz="2000"/>
              <a:t> </a:t>
            </a:r>
          </a:p>
        </p:txBody>
      </p:sp>
      <p:sp>
        <p:nvSpPr>
          <p:cNvPr id="6" name="AutoShape 27"/>
          <p:cNvSpPr>
            <a:spLocks noChangeArrowheads="1"/>
          </p:cNvSpPr>
          <p:nvPr/>
        </p:nvSpPr>
        <p:spPr bwMode="auto">
          <a:xfrm>
            <a:off x="0" y="6308725"/>
            <a:ext cx="5076825" cy="549275"/>
          </a:xfrm>
          <a:prstGeom prst="wedgeRoundRectCallout">
            <a:avLst>
              <a:gd name="adj1" fmla="val -19792"/>
              <a:gd name="adj2" fmla="val -366764"/>
              <a:gd name="adj3" fmla="val 16667"/>
            </a:avLst>
          </a:prstGeom>
          <a:solidFill>
            <a:srgbClr val="FFCCFF"/>
          </a:solidFill>
          <a:ln w="9525">
            <a:solidFill>
              <a:schemeClr val="tx1"/>
            </a:solidFill>
            <a:miter lim="800000"/>
            <a:headEnd/>
            <a:tailEnd/>
          </a:ln>
        </p:spPr>
        <p:txBody>
          <a:bodyPr/>
          <a:lstStyle/>
          <a:p>
            <a:pPr eaLnBrk="0" hangingPunct="0"/>
            <a:r>
              <a:rPr lang="en-US" sz="2000" b="1"/>
              <a:t>Եվ ներբեռնման հղումը: Սեղմեք!</a:t>
            </a:r>
          </a:p>
        </p:txBody>
      </p:sp>
      <p:sp>
        <p:nvSpPr>
          <p:cNvPr id="7" name="AutoShape 27"/>
          <p:cNvSpPr>
            <a:spLocks noChangeArrowheads="1"/>
          </p:cNvSpPr>
          <p:nvPr/>
        </p:nvSpPr>
        <p:spPr bwMode="auto">
          <a:xfrm>
            <a:off x="0" y="2852738"/>
            <a:ext cx="2268538" cy="1296987"/>
          </a:xfrm>
          <a:prstGeom prst="wedgeRoundRectCallout">
            <a:avLst>
              <a:gd name="adj1" fmla="val 18718"/>
              <a:gd name="adj2" fmla="val 81213"/>
              <a:gd name="adj3" fmla="val 16667"/>
            </a:avLst>
          </a:prstGeom>
          <a:solidFill>
            <a:srgbClr val="FFCCFF"/>
          </a:solidFill>
          <a:ln w="9525">
            <a:solidFill>
              <a:schemeClr val="tx1"/>
            </a:solidFill>
            <a:miter lim="800000"/>
            <a:headEnd/>
            <a:tailEnd/>
          </a:ln>
        </p:spPr>
        <p:txBody>
          <a:bodyPr/>
          <a:lstStyle/>
          <a:p>
            <a:pPr eaLnBrk="0" hangingPunct="0"/>
            <a:r>
              <a:rPr lang="en-US" sz="1400" b="1"/>
              <a:t>If you cannot open it, copy this link:</a:t>
            </a:r>
            <a:r>
              <a:rPr lang="en-US" sz="1600" b="1"/>
              <a:t> </a:t>
            </a:r>
            <a:r>
              <a:rPr lang="en-US" sz="1200">
                <a:hlinkClick r:id="rId9"/>
              </a:rPr>
              <a:t>http://carap.ecml.at/LinkClick.aspx?fileticket=4pirTyFFRsE%3d&amp;tabid=3063&amp;language=fr-FR</a:t>
            </a:r>
            <a:r>
              <a:rPr lang="en-US" sz="1200"/>
              <a:t>  </a:t>
            </a:r>
          </a:p>
        </p:txBody>
      </p:sp>
      <p:pic>
        <p:nvPicPr>
          <p:cNvPr id="211986" name="Picture 18"/>
          <p:cNvPicPr>
            <a:picLocks noChangeAspect="1" noChangeArrowheads="1"/>
          </p:cNvPicPr>
          <p:nvPr/>
        </p:nvPicPr>
        <p:blipFill>
          <a:blip r:embed="rId10"/>
          <a:srcRect/>
          <a:stretch>
            <a:fillRect/>
          </a:stretch>
        </p:blipFill>
        <p:spPr bwMode="auto">
          <a:xfrm>
            <a:off x="5329238" y="2144713"/>
            <a:ext cx="3851275" cy="1547812"/>
          </a:xfrm>
          <a:prstGeom prst="rect">
            <a:avLst/>
          </a:prstGeom>
          <a:noFill/>
          <a:ln w="9525">
            <a:noFill/>
            <a:miter lim="800000"/>
            <a:headEnd/>
            <a:tailEnd/>
          </a:ln>
        </p:spPr>
      </p:pic>
      <p:pic>
        <p:nvPicPr>
          <p:cNvPr id="211987" name="Picture 19"/>
          <p:cNvPicPr>
            <a:picLocks noChangeAspect="1" noChangeArrowheads="1"/>
          </p:cNvPicPr>
          <p:nvPr/>
        </p:nvPicPr>
        <p:blipFill>
          <a:blip r:embed="rId11"/>
          <a:srcRect/>
          <a:stretch>
            <a:fillRect/>
          </a:stretch>
        </p:blipFill>
        <p:spPr bwMode="auto">
          <a:xfrm>
            <a:off x="5329238" y="3665538"/>
            <a:ext cx="3851275" cy="2127250"/>
          </a:xfrm>
          <a:prstGeom prst="rect">
            <a:avLst/>
          </a:prstGeom>
          <a:noFill/>
          <a:ln w="9525">
            <a:noFill/>
            <a:miter lim="800000"/>
            <a:headEnd/>
            <a:tailEnd/>
          </a:ln>
        </p:spPr>
      </p:pic>
      <p:pic>
        <p:nvPicPr>
          <p:cNvPr id="211988" name="Picture 20"/>
          <p:cNvPicPr>
            <a:picLocks noChangeAspect="1" noChangeArrowheads="1"/>
          </p:cNvPicPr>
          <p:nvPr/>
        </p:nvPicPr>
        <p:blipFill>
          <a:blip r:embed="rId12"/>
          <a:srcRect/>
          <a:stretch>
            <a:fillRect/>
          </a:stretch>
        </p:blipFill>
        <p:spPr bwMode="auto">
          <a:xfrm>
            <a:off x="5329238" y="5811838"/>
            <a:ext cx="3851275" cy="438150"/>
          </a:xfrm>
          <a:prstGeom prst="rect">
            <a:avLst/>
          </a:prstGeom>
          <a:noFill/>
          <a:ln w="9525">
            <a:noFill/>
            <a:miter lim="800000"/>
            <a:headEnd/>
            <a:tailEnd/>
          </a:ln>
        </p:spPr>
      </p:pic>
      <p:pic>
        <p:nvPicPr>
          <p:cNvPr id="211990" name="Picture 22"/>
          <p:cNvPicPr>
            <a:picLocks noChangeAspect="1" noChangeArrowheads="1"/>
          </p:cNvPicPr>
          <p:nvPr/>
        </p:nvPicPr>
        <p:blipFill>
          <a:blip r:embed="rId13"/>
          <a:srcRect/>
          <a:stretch>
            <a:fillRect/>
          </a:stretch>
        </p:blipFill>
        <p:spPr bwMode="auto">
          <a:xfrm>
            <a:off x="5329238" y="6237288"/>
            <a:ext cx="3851275" cy="466725"/>
          </a:xfrm>
          <a:prstGeom prst="rect">
            <a:avLst/>
          </a:prstGeom>
          <a:noFill/>
          <a:ln w="9525">
            <a:noFill/>
            <a:miter lim="800000"/>
            <a:headEnd/>
            <a:tailEnd/>
          </a:ln>
        </p:spPr>
      </p:pic>
      <p:sp>
        <p:nvSpPr>
          <p:cNvPr id="118797" name="Text Box 4"/>
          <p:cNvSpPr txBox="1">
            <a:spLocks noChangeArrowheads="1"/>
          </p:cNvSpPr>
          <p:nvPr/>
        </p:nvSpPr>
        <p:spPr bwMode="auto">
          <a:xfrm>
            <a:off x="8604250" y="61658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E943810-04FF-4BBD-BAD1-2F2A20B97794}" type="slidenum">
              <a:rPr lang="fr-FR" sz="2400" b="1">
                <a:solidFill>
                  <a:schemeClr val="accent2"/>
                </a:solidFill>
              </a:rPr>
              <a:pPr algn="ctr" eaLnBrk="0" hangingPunct="0">
                <a:spcBef>
                  <a:spcPct val="50000"/>
                </a:spcBef>
              </a:pPr>
              <a:t>59</a:t>
            </a:fld>
            <a:endParaRPr lang="fr-FR" sz="2400" b="1">
              <a:solidFill>
                <a:schemeClr val="accent2"/>
              </a:solidFill>
            </a:endParaRPr>
          </a:p>
        </p:txBody>
      </p:sp>
      <p:pic>
        <p:nvPicPr>
          <p:cNvPr id="211991" name="Picture 23"/>
          <p:cNvPicPr>
            <a:picLocks noChangeAspect="1" noChangeArrowheads="1"/>
          </p:cNvPicPr>
          <p:nvPr/>
        </p:nvPicPr>
        <p:blipFill>
          <a:blip r:embed="rId8"/>
          <a:srcRect/>
          <a:stretch>
            <a:fillRect/>
          </a:stretch>
        </p:blipFill>
        <p:spPr bwMode="auto">
          <a:xfrm>
            <a:off x="5329238" y="6705600"/>
            <a:ext cx="3851275" cy="196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104475"/>
                                        </p:tgtEl>
                                        <p:attrNameLst>
                                          <p:attrName>style.visibility</p:attrName>
                                        </p:attrNameLst>
                                      </p:cBhvr>
                                      <p:to>
                                        <p:strVal val="visible"/>
                                      </p:to>
                                    </p:set>
                                    <p:animEffect transition="in" filter="wipe(up)">
                                      <p:cBhvr>
                                        <p:cTn id="11" dur="500"/>
                                        <p:tgtEl>
                                          <p:spTgt spid="10447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11986"/>
                                        </p:tgtEl>
                                        <p:attrNameLst>
                                          <p:attrName>style.visibility</p:attrName>
                                        </p:attrNameLst>
                                      </p:cBhvr>
                                      <p:to>
                                        <p:strVal val="visible"/>
                                      </p:to>
                                    </p:set>
                                  </p:childTnLst>
                                </p:cTn>
                              </p:par>
                            </p:childTnLst>
                          </p:cTn>
                        </p:par>
                        <p:par>
                          <p:cTn id="20" fill="hold">
                            <p:stCondLst>
                              <p:cond delay="500"/>
                            </p:stCondLst>
                            <p:childTnLst>
                              <p:par>
                                <p:cTn id="21" presetID="6" presetClass="emph" presetSubtype="0" fill="hold" nodeType="afterEffect">
                                  <p:stCondLst>
                                    <p:cond delay="500"/>
                                  </p:stCondLst>
                                  <p:childTnLst>
                                    <p:animScale>
                                      <p:cBhvr>
                                        <p:cTn id="22" dur="2000" fill="hold"/>
                                        <p:tgtEl>
                                          <p:spTgt spid="211986"/>
                                        </p:tgtEl>
                                      </p:cBhvr>
                                      <p:by x="150000" y="150000"/>
                                    </p:animScale>
                                  </p:childTnLst>
                                  <p:subTnLst>
                                    <p:set>
                                      <p:cBhvr override="childStyle">
                                        <p:cTn dur="1" fill="hold" display="0" masterRel="nextClick" afterEffect="1"/>
                                        <p:tgtEl>
                                          <p:spTgt spid="21198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211987"/>
                                        </p:tgtEl>
                                        <p:attrNameLst>
                                          <p:attrName>style.visibility</p:attrName>
                                        </p:attrNameLst>
                                      </p:cBhvr>
                                      <p:to>
                                        <p:strVal val="visible"/>
                                      </p:to>
                                    </p:set>
                                  </p:childTnLst>
                                </p:cTn>
                              </p:par>
                            </p:childTnLst>
                          </p:cTn>
                        </p:par>
                        <p:par>
                          <p:cTn id="31" fill="hold">
                            <p:stCondLst>
                              <p:cond delay="500"/>
                            </p:stCondLst>
                            <p:childTnLst>
                              <p:par>
                                <p:cTn id="32" presetID="6" presetClass="emph" presetSubtype="0" fill="hold" nodeType="afterEffect">
                                  <p:stCondLst>
                                    <p:cond delay="0"/>
                                  </p:stCondLst>
                                  <p:childTnLst>
                                    <p:animScale>
                                      <p:cBhvr>
                                        <p:cTn id="33" dur="2000" fill="hold"/>
                                        <p:tgtEl>
                                          <p:spTgt spid="211987"/>
                                        </p:tgtEl>
                                      </p:cBhvr>
                                      <p:by x="150000" y="150000"/>
                                    </p:animScale>
                                  </p:childTnLst>
                                </p:cTn>
                              </p:par>
                              <p:par>
                                <p:cTn id="34" presetID="64" presetClass="path" presetSubtype="0" accel="50000" decel="50000" fill="hold" nodeType="withEffect">
                                  <p:stCondLst>
                                    <p:cond delay="0"/>
                                  </p:stCondLst>
                                  <p:childTnLst>
                                    <p:animMotion origin="layout" path="M 0.03733 0.00716 L -0.12014 -0.31515 " pathEditMode="relative" rAng="0" ptsTypes="AA">
                                      <p:cBhvr>
                                        <p:cTn id="35" dur="2000" fill="hold"/>
                                        <p:tgtEl>
                                          <p:spTgt spid="211987"/>
                                        </p:tgtEl>
                                        <p:attrNameLst>
                                          <p:attrName>ppt_x</p:attrName>
                                          <p:attrName>ppt_y</p:attrName>
                                        </p:attrNameLst>
                                      </p:cBhvr>
                                      <p:rCtr x="-79" y="-161"/>
                                    </p:animMotion>
                                  </p:childTnLst>
                                  <p:subTnLst>
                                    <p:set>
                                      <p:cBhvr override="childStyle">
                                        <p:cTn dur="1" fill="hold" display="0" masterRel="nextClick" afterEffect="1"/>
                                        <p:tgtEl>
                                          <p:spTgt spid="211987"/>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000"/>
                                        <p:tgtEl>
                                          <p:spTgt spid="5"/>
                                        </p:tgtEl>
                                      </p:cBhvr>
                                    </p:animEffect>
                                  </p:childTnLst>
                                </p:cTn>
                              </p:par>
                            </p:childTnLst>
                          </p:cTn>
                        </p:par>
                        <p:par>
                          <p:cTn id="41" fill="hold">
                            <p:stCondLst>
                              <p:cond delay="1000"/>
                            </p:stCondLst>
                            <p:childTnLst>
                              <p:par>
                                <p:cTn id="42" presetID="1" presetClass="entr" presetSubtype="0" fill="hold" nodeType="afterEffect">
                                  <p:stCondLst>
                                    <p:cond delay="500"/>
                                  </p:stCondLst>
                                  <p:childTnLst>
                                    <p:set>
                                      <p:cBhvr>
                                        <p:cTn id="43" dur="1" fill="hold">
                                          <p:stCondLst>
                                            <p:cond delay="0"/>
                                          </p:stCondLst>
                                        </p:cTn>
                                        <p:tgtEl>
                                          <p:spTgt spid="211988"/>
                                        </p:tgtEl>
                                        <p:attrNameLst>
                                          <p:attrName>style.visibility</p:attrName>
                                        </p:attrNameLst>
                                      </p:cBhvr>
                                      <p:to>
                                        <p:strVal val="visible"/>
                                      </p:to>
                                    </p:set>
                                  </p:childTnLst>
                                </p:cTn>
                              </p:par>
                              <p:par>
                                <p:cTn id="44" presetID="6" presetClass="emph" presetSubtype="0" fill="hold" nodeType="withEffect">
                                  <p:stCondLst>
                                    <p:cond delay="0"/>
                                  </p:stCondLst>
                                  <p:childTnLst>
                                    <p:animScale>
                                      <p:cBhvr>
                                        <p:cTn id="45" dur="2000" fill="hold"/>
                                        <p:tgtEl>
                                          <p:spTgt spid="211988"/>
                                        </p:tgtEl>
                                      </p:cBhvr>
                                      <p:by x="150000" y="150000"/>
                                    </p:animScale>
                                  </p:childTnLst>
                                  <p:subTnLst>
                                    <p:set>
                                      <p:cBhvr override="childStyle">
                                        <p:cTn dur="1" fill="hold" display="0" masterRel="nextClick" afterEffect="1"/>
                                        <p:tgtEl>
                                          <p:spTgt spid="211988"/>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1000"/>
                                        <p:tgtEl>
                                          <p:spTgt spid="4"/>
                                        </p:tgtEl>
                                      </p:cBhvr>
                                    </p:animEffect>
                                  </p:childTnLst>
                                </p:cTn>
                              </p:par>
                            </p:childTnLst>
                          </p:cTn>
                        </p:par>
                        <p:par>
                          <p:cTn id="51" fill="hold">
                            <p:stCondLst>
                              <p:cond delay="1000"/>
                            </p:stCondLst>
                            <p:childTnLst>
                              <p:par>
                                <p:cTn id="52" presetID="1" presetClass="entr" presetSubtype="0" fill="hold" nodeType="afterEffect">
                                  <p:stCondLst>
                                    <p:cond delay="500"/>
                                  </p:stCondLst>
                                  <p:childTnLst>
                                    <p:set>
                                      <p:cBhvr>
                                        <p:cTn id="53" dur="1" fill="hold">
                                          <p:stCondLst>
                                            <p:cond delay="0"/>
                                          </p:stCondLst>
                                        </p:cTn>
                                        <p:tgtEl>
                                          <p:spTgt spid="211990"/>
                                        </p:tgtEl>
                                        <p:attrNameLst>
                                          <p:attrName>style.visibility</p:attrName>
                                        </p:attrNameLst>
                                      </p:cBhvr>
                                      <p:to>
                                        <p:strVal val="visible"/>
                                      </p:to>
                                    </p:set>
                                  </p:childTnLst>
                                </p:cTn>
                              </p:par>
                            </p:childTnLst>
                          </p:cTn>
                        </p:par>
                        <p:par>
                          <p:cTn id="54" fill="hold">
                            <p:stCondLst>
                              <p:cond delay="1500"/>
                            </p:stCondLst>
                            <p:childTnLst>
                              <p:par>
                                <p:cTn id="55" presetID="6" presetClass="emph" presetSubtype="0" fill="hold" nodeType="afterEffect">
                                  <p:stCondLst>
                                    <p:cond delay="500"/>
                                  </p:stCondLst>
                                  <p:childTnLst>
                                    <p:animScale>
                                      <p:cBhvr>
                                        <p:cTn id="56" dur="2000" fill="hold"/>
                                        <p:tgtEl>
                                          <p:spTgt spid="211990"/>
                                        </p:tgtEl>
                                      </p:cBhvr>
                                      <p:by x="150000" y="150000"/>
                                    </p:animScale>
                                  </p:childTnLst>
                                </p:cTn>
                              </p:par>
                              <p:par>
                                <p:cTn id="57" presetID="64" presetClass="path" presetSubtype="0" accel="50000" decel="50000" fill="hold" nodeType="withEffect">
                                  <p:stCondLst>
                                    <p:cond delay="0"/>
                                  </p:stCondLst>
                                  <p:childTnLst>
                                    <p:animMotion origin="layout" path="M -2.77778E-6 2.54335E-6 L -0.20677 -0.18266 " pathEditMode="relative" rAng="0" ptsTypes="AA">
                                      <p:cBhvr>
                                        <p:cTn id="58" dur="2000" fill="hold"/>
                                        <p:tgtEl>
                                          <p:spTgt spid="211990"/>
                                        </p:tgtEl>
                                        <p:attrNameLst>
                                          <p:attrName>ppt_x</p:attrName>
                                          <p:attrName>ppt_y</p:attrName>
                                        </p:attrNameLst>
                                      </p:cBhvr>
                                      <p:rCtr x="-103" y="-91"/>
                                    </p:animMotion>
                                  </p:childTnLst>
                                  <p:subTnLst>
                                    <p:set>
                                      <p:cBhvr override="childStyle">
                                        <p:cTn dur="1" fill="hold" display="0" masterRel="nextClick" afterEffect="1"/>
                                        <p:tgtEl>
                                          <p:spTgt spid="211990"/>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up)">
                                      <p:cBhvr>
                                        <p:cTn id="63" dur="1000"/>
                                        <p:tgtEl>
                                          <p:spTgt spid="6"/>
                                        </p:tgtEl>
                                      </p:cBhvr>
                                    </p:animEffect>
                                  </p:childTnLst>
                                </p:cTn>
                              </p:par>
                            </p:childTnLst>
                          </p:cTn>
                        </p:par>
                        <p:par>
                          <p:cTn id="64" fill="hold">
                            <p:stCondLst>
                              <p:cond delay="1000"/>
                            </p:stCondLst>
                            <p:childTnLst>
                              <p:par>
                                <p:cTn id="65" presetID="1" presetClass="entr" presetSubtype="0" fill="hold" nodeType="afterEffect">
                                  <p:stCondLst>
                                    <p:cond delay="500"/>
                                  </p:stCondLst>
                                  <p:childTnLst>
                                    <p:set>
                                      <p:cBhvr>
                                        <p:cTn id="66" dur="1" fill="hold">
                                          <p:stCondLst>
                                            <p:cond delay="0"/>
                                          </p:stCondLst>
                                        </p:cTn>
                                        <p:tgtEl>
                                          <p:spTgt spid="211991"/>
                                        </p:tgtEl>
                                        <p:attrNameLst>
                                          <p:attrName>style.visibility</p:attrName>
                                        </p:attrNameLst>
                                      </p:cBhvr>
                                      <p:to>
                                        <p:strVal val="visible"/>
                                      </p:to>
                                    </p:set>
                                  </p:childTnLst>
                                </p:cTn>
                              </p:par>
                            </p:childTnLst>
                          </p:cTn>
                        </p:par>
                        <p:par>
                          <p:cTn id="67" fill="hold">
                            <p:stCondLst>
                              <p:cond delay="1500"/>
                            </p:stCondLst>
                            <p:childTnLst>
                              <p:par>
                                <p:cTn id="68" presetID="6" presetClass="emph" presetSubtype="0" fill="hold" nodeType="afterEffect">
                                  <p:stCondLst>
                                    <p:cond delay="500"/>
                                  </p:stCondLst>
                                  <p:childTnLst>
                                    <p:animScale>
                                      <p:cBhvr>
                                        <p:cTn id="69" dur="2000" fill="hold"/>
                                        <p:tgtEl>
                                          <p:spTgt spid="211991"/>
                                        </p:tgtEl>
                                      </p:cBhvr>
                                      <p:by x="150000" y="150000"/>
                                    </p:animScale>
                                  </p:childTnLst>
                                </p:cTn>
                              </p:par>
                              <p:par>
                                <p:cTn id="70" presetID="64" presetClass="path" presetSubtype="0" accel="50000" decel="50000" fill="hold" nodeType="withEffect">
                                  <p:stCondLst>
                                    <p:cond delay="0"/>
                                  </p:stCondLst>
                                  <p:childTnLst>
                                    <p:animMotion origin="layout" path="M -2.77778E-6 -2.65896E-6 L -0.17534 -0.12439 " pathEditMode="relative" rAng="0" ptsTypes="AA">
                                      <p:cBhvr>
                                        <p:cTn id="71" dur="2000" fill="hold"/>
                                        <p:tgtEl>
                                          <p:spTgt spid="211991"/>
                                        </p:tgtEl>
                                        <p:attrNameLst>
                                          <p:attrName>ppt_x</p:attrName>
                                          <p:attrName>ppt_y</p:attrName>
                                        </p:attrNameLst>
                                      </p:cBhvr>
                                      <p:rCtr x="-88" y="-62"/>
                                    </p:animMotion>
                                  </p:childTnLst>
                                  <p:subTnLst>
                                    <p:set>
                                      <p:cBhvr override="childStyle">
                                        <p:cTn dur="1" fill="hold" display="0" masterRel="nextClick" afterEffect="1"/>
                                        <p:tgtEl>
                                          <p:spTgt spid="211991"/>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down)">
                                      <p:cBhvr>
                                        <p:cTn id="7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ChangeArrowheads="1"/>
          </p:cNvSpPr>
          <p:nvPr/>
        </p:nvSpPr>
        <p:spPr bwMode="auto">
          <a:xfrm>
            <a:off x="2951163" y="2852738"/>
            <a:ext cx="6192837" cy="4005262"/>
          </a:xfrm>
          <a:prstGeom prst="rect">
            <a:avLst/>
          </a:prstGeom>
          <a:solidFill>
            <a:srgbClr val="FEFFCC"/>
          </a:solidFill>
          <a:ln w="9360">
            <a:solidFill>
              <a:srgbClr val="000000"/>
            </a:solidFill>
            <a:miter lim="800000"/>
            <a:headEnd/>
            <a:tailEnd/>
          </a:ln>
        </p:spPr>
        <p:txBody>
          <a:bodyPr lIns="90000" tIns="46800" rIns="90000" bIns="46800"/>
          <a:lstStyle/>
          <a:p>
            <a: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i="1">
                <a:solidFill>
                  <a:srgbClr val="000099"/>
                </a:solidFill>
              </a:rPr>
              <a:t>Բազմալեզու և բազմամշակութային իրազեկության</a:t>
            </a:r>
            <a:r>
              <a:rPr lang="en-US" sz="2800" b="1" i="1"/>
              <a:t> առնչությամբ. </a:t>
            </a:r>
            <a:br>
              <a:rPr lang="en-US" sz="2800" b="1" i="1"/>
            </a:br>
            <a:r>
              <a:rPr lang="en-US" sz="2800" b="1" i="1"/>
              <a:t>«Անձը </a:t>
            </a:r>
            <a:r>
              <a:rPr lang="en-US" sz="2800" b="1" i="1">
                <a:solidFill>
                  <a:srgbClr val="800000"/>
                </a:solidFill>
              </a:rPr>
              <a:t>չունի տարբեր և մեկուցասված կարողություններ</a:t>
            </a:r>
            <a:r>
              <a:rPr lang="en-US" sz="2800" b="1" i="1"/>
              <a:t>, այլ տիրապետում է </a:t>
            </a:r>
            <a:r>
              <a:rPr lang="en-US" sz="2800" b="1" i="1">
                <a:solidFill>
                  <a:srgbClr val="000099"/>
                </a:solidFill>
              </a:rPr>
              <a:t>բազմալեզու և բազմամշակութային կարողությունների, որոնք ընդգրկում են բազմաթիվ մատչելի լեզուներ</a:t>
            </a:r>
            <a:r>
              <a:rPr lang="en-US" sz="2800" b="1" i="1"/>
              <a:t>»: (էջ 168)</a:t>
            </a:r>
            <a:endParaRPr lang="en-GB" sz="2800" b="1" i="1"/>
          </a:p>
        </p:txBody>
      </p:sp>
      <p:sp>
        <p:nvSpPr>
          <p:cNvPr id="104475" name="AutoShape 27"/>
          <p:cNvSpPr>
            <a:spLocks noChangeArrowheads="1"/>
          </p:cNvSpPr>
          <p:nvPr/>
        </p:nvSpPr>
        <p:spPr bwMode="auto">
          <a:xfrm>
            <a:off x="0" y="260350"/>
            <a:ext cx="8388350" cy="2520950"/>
          </a:xfrm>
          <a:prstGeom prst="wedgeRoundRectCallout">
            <a:avLst>
              <a:gd name="adj1" fmla="val -31625"/>
              <a:gd name="adj2" fmla="val 113097"/>
              <a:gd name="adj3" fmla="val 16667"/>
            </a:avLst>
          </a:prstGeom>
          <a:solidFill>
            <a:srgbClr val="FFCCFF"/>
          </a:solidFill>
          <a:ln w="9525">
            <a:solidFill>
              <a:schemeClr val="tx1"/>
            </a:solidFill>
            <a:miter lim="800000"/>
            <a:headEnd/>
            <a:tailEnd/>
          </a:ln>
        </p:spPr>
        <p:txBody>
          <a:bodyPr/>
          <a:lstStyle/>
          <a:p>
            <a:pPr eaLnBrk="0" hangingPunct="0"/>
            <a:r>
              <a:rPr lang="fr-FR" sz="2400" b="1"/>
              <a:t>Իհարկե, կապ կա: </a:t>
            </a:r>
            <a:br>
              <a:rPr lang="fr-FR" sz="2400" b="1"/>
            </a:br>
            <a:r>
              <a:rPr lang="fr-FR" sz="2400" b="1"/>
              <a:t>Մենք դիմում ենք ուրիշ լեզուների նորի հետ բախվելիս այն պատճառով, որ լեզուները մեր պատկերացման մեջ առանձին չեն… Մեր բազմալեզու իրազեկությունը ներառում է մեր իմացած բոլոր լեզուները:</a:t>
            </a:r>
          </a:p>
        </p:txBody>
      </p:sp>
      <p:sp>
        <p:nvSpPr>
          <p:cNvPr id="23555" name="Text Box 13"/>
          <p:cNvSpPr txBox="1">
            <a:spLocks noChangeArrowheads="1"/>
          </p:cNvSpPr>
          <p:nvPr/>
        </p:nvSpPr>
        <p:spPr bwMode="auto">
          <a:xfrm>
            <a:off x="8532813" y="6388100"/>
            <a:ext cx="611187"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5FBFA7D-35A5-4C03-8749-992E9971D6B0}" type="slidenum">
              <a:rPr lang="fr-FR" sz="2400" b="1">
                <a:solidFill>
                  <a:schemeClr val="accent2"/>
                </a:solidFill>
              </a:rPr>
              <a:pPr algn="ctr" eaLnBrk="0" hangingPunct="0">
                <a:spcBef>
                  <a:spcPct val="50000"/>
                </a:spcBef>
              </a:pPr>
              <a:t>6</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2"/>
          <p:cNvSpPr txBox="1">
            <a:spLocks noChangeArrowheads="1"/>
          </p:cNvSpPr>
          <p:nvPr/>
        </p:nvSpPr>
        <p:spPr bwMode="auto">
          <a:xfrm rot="-1722214">
            <a:off x="395288" y="549275"/>
            <a:ext cx="3313112" cy="366713"/>
          </a:xfrm>
          <a:prstGeom prst="rect">
            <a:avLst/>
          </a:prstGeom>
          <a:noFill/>
          <a:ln w="9525">
            <a:noFill/>
            <a:miter lim="800000"/>
            <a:headEnd/>
            <a:tailEnd/>
          </a:ln>
        </p:spPr>
        <p:txBody>
          <a:bodyPr>
            <a:spAutoFit/>
          </a:bodyPr>
          <a:lstStyle/>
          <a:p>
            <a:pPr defTabSz="457200">
              <a:spcBef>
                <a:spcPct val="50000"/>
              </a:spcBef>
            </a:pPr>
            <a:endParaRPr lang="en-US">
              <a:latin typeface="Calibri" pitchFamily="34" charset="0"/>
            </a:endParaRPr>
          </a:p>
        </p:txBody>
      </p:sp>
      <p:sp>
        <p:nvSpPr>
          <p:cNvPr id="120834" name="Text Box 3"/>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defTabSz="457200">
              <a:spcBef>
                <a:spcPct val="50000"/>
              </a:spcBef>
            </a:pPr>
            <a:endParaRPr lang="en-US">
              <a:latin typeface="Calibri" pitchFamily="34" charset="0"/>
            </a:endParaRPr>
          </a:p>
        </p:txBody>
      </p:sp>
      <p:sp>
        <p:nvSpPr>
          <p:cNvPr id="120835" name="Text Box 4"/>
          <p:cNvSpPr txBox="1">
            <a:spLocks noChangeArrowheads="1"/>
          </p:cNvSpPr>
          <p:nvPr/>
        </p:nvSpPr>
        <p:spPr bwMode="auto">
          <a:xfrm>
            <a:off x="4284663" y="5084763"/>
            <a:ext cx="4319587" cy="366712"/>
          </a:xfrm>
          <a:prstGeom prst="rect">
            <a:avLst/>
          </a:prstGeom>
          <a:noFill/>
          <a:ln w="9525">
            <a:noFill/>
            <a:miter lim="800000"/>
            <a:headEnd/>
            <a:tailEnd/>
          </a:ln>
        </p:spPr>
        <p:txBody>
          <a:bodyPr>
            <a:spAutoFit/>
          </a:bodyPr>
          <a:lstStyle/>
          <a:p>
            <a:pPr defTabSz="457200">
              <a:spcBef>
                <a:spcPct val="50000"/>
              </a:spcBef>
            </a:pPr>
            <a:endParaRPr lang="en-US">
              <a:latin typeface="Calibri" pitchFamily="34" charset="0"/>
            </a:endParaRPr>
          </a:p>
        </p:txBody>
      </p:sp>
      <p:grpSp>
        <p:nvGrpSpPr>
          <p:cNvPr id="4" name="Group 19"/>
          <p:cNvGrpSpPr>
            <a:grpSpLocks/>
          </p:cNvGrpSpPr>
          <p:nvPr/>
        </p:nvGrpSpPr>
        <p:grpSpPr bwMode="auto">
          <a:xfrm>
            <a:off x="0" y="0"/>
            <a:ext cx="3348038" cy="2781300"/>
            <a:chOff x="2608" y="1026"/>
            <a:chExt cx="2018" cy="1860"/>
          </a:xfrm>
        </p:grpSpPr>
        <p:sp>
          <p:nvSpPr>
            <p:cNvPr id="120841" name="Rectangle 7"/>
            <p:cNvSpPr>
              <a:spLocks noChangeArrowheads="1"/>
            </p:cNvSpPr>
            <p:nvPr/>
          </p:nvSpPr>
          <p:spPr bwMode="auto">
            <a:xfrm>
              <a:off x="2608" y="1026"/>
              <a:ext cx="2018" cy="186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120842" name="Text Box 8"/>
            <p:cNvSpPr txBox="1">
              <a:spLocks noChangeArrowheads="1"/>
            </p:cNvSpPr>
            <p:nvPr/>
          </p:nvSpPr>
          <p:spPr bwMode="auto">
            <a:xfrm>
              <a:off x="2803" y="1586"/>
              <a:ext cx="1702" cy="556"/>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en-US" sz="2400" b="1">
                  <a:solidFill>
                    <a:srgbClr val="F1FEF0"/>
                  </a:solidFill>
                </a:rPr>
                <a:t>FREPA-ի առավելությունը</a:t>
              </a:r>
              <a:r>
                <a:rPr lang="fr-FR" sz="2400" b="1">
                  <a:solidFill>
                    <a:srgbClr val="F1FEF0"/>
                  </a:solidFill>
                </a:rPr>
                <a:t>...</a:t>
              </a:r>
            </a:p>
          </p:txBody>
        </p:sp>
        <p:sp>
          <p:nvSpPr>
            <p:cNvPr id="120843" name="Text Box 31"/>
            <p:cNvSpPr txBox="1">
              <a:spLocks noChangeArrowheads="1"/>
            </p:cNvSpPr>
            <p:nvPr/>
          </p:nvSpPr>
          <p:spPr bwMode="auto">
            <a:xfrm>
              <a:off x="3039" y="1189"/>
              <a:ext cx="1134" cy="356"/>
            </a:xfrm>
            <a:prstGeom prst="rect">
              <a:avLst/>
            </a:prstGeom>
            <a:solidFill>
              <a:srgbClr val="FFFF66"/>
            </a:solidFill>
            <a:ln w="12700">
              <a:solidFill>
                <a:schemeClr val="tx1"/>
              </a:solidFill>
              <a:miter lim="800000"/>
              <a:headEnd/>
              <a:tailEnd/>
            </a:ln>
          </p:spPr>
          <p:txBody>
            <a:bodyPr>
              <a:spAutoFit/>
            </a:bodyPr>
            <a:lstStyle/>
            <a:p>
              <a:pPr algn="ctr" eaLnBrk="0" hangingPunct="0">
                <a:spcBef>
                  <a:spcPct val="50000"/>
                </a:spcBef>
              </a:pPr>
              <a:r>
                <a:rPr lang="fr-FR" sz="2800" b="1">
                  <a:solidFill>
                    <a:srgbClr val="0000CC"/>
                  </a:solidFill>
                </a:rPr>
                <a:t>Քայլ 6</a:t>
              </a:r>
            </a:p>
          </p:txBody>
        </p:sp>
      </p:grpSp>
      <p:sp>
        <p:nvSpPr>
          <p:cNvPr id="104475" name="AutoShape 27"/>
          <p:cNvSpPr>
            <a:spLocks noChangeArrowheads="1"/>
          </p:cNvSpPr>
          <p:nvPr/>
        </p:nvSpPr>
        <p:spPr bwMode="auto">
          <a:xfrm>
            <a:off x="3419475" y="0"/>
            <a:ext cx="5256213" cy="1341438"/>
          </a:xfrm>
          <a:prstGeom prst="wedgeRoundRectCallout">
            <a:avLst>
              <a:gd name="adj1" fmla="val 18560"/>
              <a:gd name="adj2" fmla="val 73551"/>
              <a:gd name="adj3" fmla="val 16667"/>
            </a:avLst>
          </a:prstGeom>
          <a:solidFill>
            <a:srgbClr val="FFCCFF"/>
          </a:solidFill>
          <a:ln w="9525">
            <a:solidFill>
              <a:schemeClr val="tx1"/>
            </a:solidFill>
            <a:miter lim="800000"/>
            <a:headEnd/>
            <a:tailEnd/>
          </a:ln>
        </p:spPr>
        <p:txBody>
          <a:bodyPr/>
          <a:lstStyle/>
          <a:p>
            <a:pPr algn="ctr" eaLnBrk="0" hangingPunct="0"/>
            <a:r>
              <a:rPr lang="pl-PL" sz="2400" b="1"/>
              <a:t>...համեմատած Եվրոպայի Խորհրդի կողմից մշակված այլ գործիքների հետ…</a:t>
            </a:r>
            <a:endParaRPr lang="en-US" sz="2400" b="1"/>
          </a:p>
        </p:txBody>
      </p:sp>
      <p:sp>
        <p:nvSpPr>
          <p:cNvPr id="2" name="AutoShape 27"/>
          <p:cNvSpPr>
            <a:spLocks noChangeArrowheads="1"/>
          </p:cNvSpPr>
          <p:nvPr/>
        </p:nvSpPr>
        <p:spPr bwMode="auto">
          <a:xfrm>
            <a:off x="3492500" y="1773238"/>
            <a:ext cx="5256213" cy="1223962"/>
          </a:xfrm>
          <a:prstGeom prst="wedgeRoundRectCallout">
            <a:avLst>
              <a:gd name="adj1" fmla="val -53111"/>
              <a:gd name="adj2" fmla="val -102787"/>
              <a:gd name="adj3" fmla="val 16667"/>
            </a:avLst>
          </a:prstGeom>
          <a:solidFill>
            <a:srgbClr val="FFCCFF"/>
          </a:solidFill>
          <a:ln w="9525">
            <a:solidFill>
              <a:schemeClr val="tx1"/>
            </a:solidFill>
            <a:miter lim="800000"/>
            <a:headEnd/>
            <a:tailEnd/>
          </a:ln>
        </p:spPr>
        <p:txBody>
          <a:bodyPr/>
          <a:lstStyle/>
          <a:p>
            <a:pPr algn="ctr" eaLnBrk="0" hangingPunct="0"/>
            <a:r>
              <a:rPr lang="pt-BR" sz="2400" b="1"/>
              <a:t>կամ ի հավելումն Եվրոպայի Խորհրդի կողմից մշակված այլ գործիքների</a:t>
            </a:r>
            <a:endParaRPr lang="en-US" sz="2400" b="1"/>
          </a:p>
        </p:txBody>
      </p:sp>
      <p:sp>
        <p:nvSpPr>
          <p:cNvPr id="3" name="AutoShape 27"/>
          <p:cNvSpPr>
            <a:spLocks noChangeArrowheads="1"/>
          </p:cNvSpPr>
          <p:nvPr/>
        </p:nvSpPr>
        <p:spPr bwMode="auto">
          <a:xfrm>
            <a:off x="468313" y="3644900"/>
            <a:ext cx="5256212" cy="936625"/>
          </a:xfrm>
          <a:prstGeom prst="wedgeRoundRectCallout">
            <a:avLst>
              <a:gd name="adj1" fmla="val 54833"/>
              <a:gd name="adj2" fmla="val 108644"/>
              <a:gd name="adj3" fmla="val 16667"/>
            </a:avLst>
          </a:prstGeom>
          <a:solidFill>
            <a:srgbClr val="FFCCFF"/>
          </a:solidFill>
          <a:ln w="9525">
            <a:solidFill>
              <a:schemeClr val="tx1"/>
            </a:solidFill>
            <a:miter lim="800000"/>
            <a:headEnd/>
            <a:tailEnd/>
          </a:ln>
        </p:spPr>
        <p:txBody>
          <a:bodyPr/>
          <a:lstStyle/>
          <a:p>
            <a:pPr algn="ctr" eaLnBrk="0" hangingPunct="0"/>
            <a:r>
              <a:rPr lang="en-US" sz="2400" b="1"/>
              <a:t>Ասացեք խնդրեմ, պրոֆեսոր, ինչպիսի ՞ն է Ձեր տեսակետը:</a:t>
            </a:r>
          </a:p>
        </p:txBody>
      </p:sp>
      <p:sp>
        <p:nvSpPr>
          <p:cNvPr id="120840"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36F61C4-35D6-4D48-B29F-C2FF5B046EDF}" type="slidenum">
              <a:rPr lang="fr-FR" sz="2400" b="1">
                <a:solidFill>
                  <a:schemeClr val="accent2"/>
                </a:solidFill>
              </a:rPr>
              <a:pPr algn="ctr" eaLnBrk="0" hangingPunct="0">
                <a:spcBef>
                  <a:spcPct val="50000"/>
                </a:spcBef>
              </a:pPr>
              <a:t>60</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04475"/>
                                        </p:tgtEl>
                                        <p:attrNameLst>
                                          <p:attrName>style.visibility</p:attrName>
                                        </p:attrNameLst>
                                      </p:cBhvr>
                                      <p:to>
                                        <p:strVal val="visible"/>
                                      </p:to>
                                    </p:set>
                                    <p:animEffect transition="in" filter="wipe(up)">
                                      <p:cBhvr>
                                        <p:cTn id="13" dur="500"/>
                                        <p:tgtEl>
                                          <p:spTgt spid="10447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3"/>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defTabSz="457200">
              <a:spcBef>
                <a:spcPct val="50000"/>
              </a:spcBef>
            </a:pPr>
            <a:endParaRPr lang="en-US">
              <a:latin typeface="Calibri" pitchFamily="34" charset="0"/>
            </a:endParaRPr>
          </a:p>
        </p:txBody>
      </p:sp>
      <p:sp>
        <p:nvSpPr>
          <p:cNvPr id="121858" name="Text Box 4"/>
          <p:cNvSpPr txBox="1">
            <a:spLocks noChangeArrowheads="1"/>
          </p:cNvSpPr>
          <p:nvPr/>
        </p:nvSpPr>
        <p:spPr bwMode="auto">
          <a:xfrm>
            <a:off x="4284663" y="5084763"/>
            <a:ext cx="4319587" cy="366712"/>
          </a:xfrm>
          <a:prstGeom prst="rect">
            <a:avLst/>
          </a:prstGeom>
          <a:noFill/>
          <a:ln w="9525">
            <a:noFill/>
            <a:miter lim="800000"/>
            <a:headEnd/>
            <a:tailEnd/>
          </a:ln>
        </p:spPr>
        <p:txBody>
          <a:bodyPr>
            <a:spAutoFit/>
          </a:bodyPr>
          <a:lstStyle/>
          <a:p>
            <a:pPr defTabSz="457200">
              <a:spcBef>
                <a:spcPct val="50000"/>
              </a:spcBef>
            </a:pPr>
            <a:endParaRPr lang="en-US">
              <a:latin typeface="Calibri" pitchFamily="34" charset="0"/>
            </a:endParaRPr>
          </a:p>
        </p:txBody>
      </p:sp>
      <p:sp>
        <p:nvSpPr>
          <p:cNvPr id="537604" name="AutoShape 4"/>
          <p:cNvSpPr>
            <a:spLocks noChangeArrowheads="1"/>
          </p:cNvSpPr>
          <p:nvPr/>
        </p:nvSpPr>
        <p:spPr bwMode="auto">
          <a:xfrm>
            <a:off x="250825" y="44450"/>
            <a:ext cx="8893175" cy="6597650"/>
          </a:xfrm>
          <a:prstGeom prst="wedgeRoundRectCallout">
            <a:avLst>
              <a:gd name="adj1" fmla="val -48259"/>
              <a:gd name="adj2" fmla="val -44801"/>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pic>
        <p:nvPicPr>
          <p:cNvPr id="537605" name="Picture 5"/>
          <p:cNvPicPr>
            <a:picLocks noChangeAspect="1" noChangeArrowheads="1"/>
          </p:cNvPicPr>
          <p:nvPr/>
        </p:nvPicPr>
        <p:blipFill>
          <a:blip r:embed="rId2"/>
          <a:srcRect/>
          <a:stretch>
            <a:fillRect/>
          </a:stretch>
        </p:blipFill>
        <p:spPr bwMode="auto">
          <a:xfrm>
            <a:off x="0" y="0"/>
            <a:ext cx="1042988" cy="996950"/>
          </a:xfrm>
          <a:prstGeom prst="rect">
            <a:avLst/>
          </a:prstGeom>
          <a:noFill/>
          <a:ln w="9525">
            <a:noFill/>
            <a:round/>
            <a:headEnd/>
            <a:tailEnd/>
          </a:ln>
        </p:spPr>
      </p:pic>
      <p:sp>
        <p:nvSpPr>
          <p:cNvPr id="59396" name="Text Box 4"/>
          <p:cNvSpPr txBox="1">
            <a:spLocks noChangeArrowheads="1"/>
          </p:cNvSpPr>
          <p:nvPr/>
        </p:nvSpPr>
        <p:spPr bwMode="auto">
          <a:xfrm>
            <a:off x="395288" y="-26988"/>
            <a:ext cx="8748712" cy="4462463"/>
          </a:xfrm>
          <a:prstGeom prst="rect">
            <a:avLst/>
          </a:prstGeom>
          <a:noFill/>
          <a:ln w="9525">
            <a:noFill/>
            <a:miter lim="800000"/>
            <a:headEnd/>
            <a:tailEnd/>
          </a:ln>
        </p:spPr>
        <p:txBody>
          <a:bodyPr>
            <a:spAutoFit/>
          </a:bodyPr>
          <a:lstStyle/>
          <a:p>
            <a:pPr defTabSz="457200">
              <a:buFont typeface="Wingdings" pitchFamily="2" charset="2"/>
              <a:buNone/>
            </a:pPr>
            <a:r>
              <a:rPr lang="en-US" sz="2400" b="1">
                <a:solidFill>
                  <a:schemeClr val="accent2"/>
                </a:solidFill>
                <a:latin typeface="Arial Unicode MS" pitchFamily="34" charset="-128"/>
                <a:ea typeface="Arial Unicode MS" pitchFamily="34" charset="-128"/>
                <a:cs typeface="Arial Unicode MS" pitchFamily="34" charset="-128"/>
              </a:rPr>
              <a:t> 	 </a:t>
            </a:r>
            <a:r>
              <a:rPr lang="en-US" sz="2800" b="1">
                <a:solidFill>
                  <a:srgbClr val="800000"/>
                </a:solidFill>
                <a:latin typeface="Times New Roman" pitchFamily="18" charset="0"/>
                <a:ea typeface="Arial Unicode MS" pitchFamily="34" charset="-128"/>
                <a:cs typeface="Arial Unicode MS" pitchFamily="34" charset="-128"/>
              </a:rPr>
              <a:t>Լեզուների իմացության համաեվրոպական </a:t>
            </a:r>
            <a:r>
              <a:rPr lang="hy-AM" sz="2800" b="1">
                <a:solidFill>
                  <a:srgbClr val="800000"/>
                </a:solidFill>
                <a:latin typeface="Times New Roman" pitchFamily="18" charset="0"/>
                <a:ea typeface="Arial Unicode MS" pitchFamily="34" charset="-128"/>
                <a:cs typeface="Arial Unicode MS" pitchFamily="34" charset="-128"/>
              </a:rPr>
              <a:t>	</a:t>
            </a:r>
            <a:r>
              <a:rPr lang="en-US" sz="2800" b="1">
                <a:solidFill>
                  <a:srgbClr val="800000"/>
                </a:solidFill>
                <a:latin typeface="Times New Roman" pitchFamily="18" charset="0"/>
                <a:ea typeface="Arial Unicode MS" pitchFamily="34" charset="-128"/>
                <a:cs typeface="Arial Unicode MS" pitchFamily="34" charset="-128"/>
              </a:rPr>
              <a:t>համակարգ (ԼԻՀՀ).</a:t>
            </a:r>
            <a:br>
              <a:rPr lang="en-US" sz="2800" b="1">
                <a:solidFill>
                  <a:srgbClr val="800000"/>
                </a:solidFill>
                <a:latin typeface="Times New Roman" pitchFamily="18" charset="0"/>
                <a:ea typeface="Arial Unicode MS" pitchFamily="34" charset="-128"/>
                <a:cs typeface="Arial Unicode MS" pitchFamily="34" charset="-128"/>
              </a:rPr>
            </a:br>
            <a:r>
              <a:rPr lang="en-US" sz="2400" b="1">
                <a:solidFill>
                  <a:schemeClr val="accent2"/>
                </a:solidFill>
                <a:latin typeface="Times New Roman" pitchFamily="18" charset="0"/>
                <a:ea typeface="Arial Unicode MS" pitchFamily="34" charset="-128"/>
                <a:cs typeface="Arial Unicode MS" pitchFamily="34" charset="-128"/>
              </a:rPr>
              <a:t>- </a:t>
            </a:r>
            <a:r>
              <a:rPr lang="en-US" sz="2800" b="1" i="1">
                <a:latin typeface="Arial Unicode MS" pitchFamily="34" charset="-128"/>
                <a:ea typeface="Arial Unicode MS" pitchFamily="34" charset="-128"/>
                <a:cs typeface="Arial Unicode MS" pitchFamily="34" charset="-128"/>
              </a:rPr>
              <a:t>առաջ է քաշում այն փաստարկը, որ անհատն ունի </a:t>
            </a:r>
            <a:r>
              <a:rPr lang="en-US" sz="2800" b="1" i="1">
                <a:solidFill>
                  <a:srgbClr val="FF0000"/>
                </a:solidFill>
                <a:latin typeface="Arial Unicode MS" pitchFamily="34" charset="-128"/>
                <a:ea typeface="Arial Unicode MS" pitchFamily="34" charset="-128"/>
                <a:cs typeface="Arial Unicode MS" pitchFamily="34" charset="-128"/>
              </a:rPr>
              <a:t>բազմալեզու և բազմամշակութային իրազեկություն, </a:t>
            </a:r>
            <a:r>
              <a:rPr lang="en-US" sz="2800" b="1" i="1">
                <a:latin typeface="Arial Unicode MS" pitchFamily="34" charset="-128"/>
                <a:ea typeface="Arial Unicode MS" pitchFamily="34" charset="-128"/>
                <a:cs typeface="Arial Unicode MS" pitchFamily="34" charset="-128"/>
              </a:rPr>
              <a:t>որը ներառում է իրեն մատչելի լեզուների ողջ շարքը:</a:t>
            </a:r>
          </a:p>
          <a:p>
            <a:pPr defTabSz="457200">
              <a:buFont typeface="Wingdings" pitchFamily="2" charset="2"/>
              <a:buNone/>
            </a:pPr>
            <a:r>
              <a:rPr lang="en-US" sz="2400" b="1" i="1">
                <a:solidFill>
                  <a:schemeClr val="accent2"/>
                </a:solidFill>
                <a:latin typeface="Times New Roman" pitchFamily="18" charset="0"/>
              </a:rPr>
              <a:t>- </a:t>
            </a:r>
            <a:r>
              <a:rPr lang="en-US" sz="2400" b="1" i="1">
                <a:latin typeface="Arial Unicode MS" pitchFamily="34" charset="-128"/>
                <a:ea typeface="Arial Unicode MS" pitchFamily="34" charset="-128"/>
                <a:cs typeface="Arial Unicode MS" pitchFamily="34" charset="-128"/>
              </a:rPr>
              <a:t>առաջարկում է, որ ուսումնական ծրագրերի հետ կապված միջոցառումներին ու նկատառումներին [...] պետք է մոտենալ նաև լեզվի </a:t>
            </a:r>
            <a:r>
              <a:rPr lang="en-US" sz="2400" b="1" i="1">
                <a:solidFill>
                  <a:srgbClr val="FF0000"/>
                </a:solidFill>
                <a:latin typeface="Arial Unicode MS" pitchFamily="34" charset="-128"/>
                <a:ea typeface="Arial Unicode MS" pitchFamily="34" charset="-128"/>
                <a:cs typeface="Arial Unicode MS" pitchFamily="34" charset="-128"/>
              </a:rPr>
              <a:t>ընդհանուր ուսուցման գործընթացում </a:t>
            </a:r>
            <a:r>
              <a:rPr lang="en-US" sz="2400" b="1" i="1">
                <a:latin typeface="Arial Unicode MS" pitchFamily="34" charset="-128"/>
                <a:ea typeface="Arial Unicode MS" pitchFamily="34" charset="-128"/>
                <a:cs typeface="Arial Unicode MS" pitchFamily="34" charset="-128"/>
              </a:rPr>
              <a:t>իրենց կատարած դերին համապատասխան, ուր լեզվական գիտելիքներն ու կարողությունները սովորելու ունակության հետ միասին </a:t>
            </a:r>
            <a:r>
              <a:rPr lang="en-US" sz="2400" b="1" i="1">
                <a:solidFill>
                  <a:srgbClr val="FF0000"/>
                </a:solidFill>
                <a:latin typeface="Arial Unicode MS" pitchFamily="34" charset="-128"/>
                <a:ea typeface="Arial Unicode MS" pitchFamily="34" charset="-128"/>
                <a:cs typeface="Arial Unicode MS" pitchFamily="34" charset="-128"/>
              </a:rPr>
              <a:t>ոչ միայն առանձնահատուկ դեր ունեն մեկ առանձին լեզվում, այլև լայնորեն տարածվում են այլ լեզունեի վրա</a:t>
            </a:r>
            <a:r>
              <a:rPr lang="hy-AM" sz="2400" b="1" i="1">
                <a:solidFill>
                  <a:srgbClr val="FF0000"/>
                </a:solidFill>
                <a:latin typeface="Arial Unicode MS" pitchFamily="34" charset="-128"/>
                <a:ea typeface="Arial Unicode MS" pitchFamily="34" charset="-128"/>
                <a:cs typeface="Arial Unicode MS" pitchFamily="34" charset="-128"/>
              </a:rPr>
              <a:t>:</a:t>
            </a:r>
            <a:endParaRPr lang="en-US" sz="2400" b="1" i="1">
              <a:solidFill>
                <a:srgbClr val="FF0000"/>
              </a:solidFill>
              <a:latin typeface="Arial Unicode MS" pitchFamily="34" charset="-128"/>
              <a:ea typeface="Arial Unicode MS" pitchFamily="34" charset="-128"/>
              <a:cs typeface="Arial Unicode MS" pitchFamily="34" charset="-128"/>
            </a:endParaRPr>
          </a:p>
        </p:txBody>
      </p:sp>
      <p:sp>
        <p:nvSpPr>
          <p:cNvPr id="537607" name="Text Box 7"/>
          <p:cNvSpPr txBox="1">
            <a:spLocks noChangeArrowheads="1"/>
          </p:cNvSpPr>
          <p:nvPr/>
        </p:nvSpPr>
        <p:spPr bwMode="auto">
          <a:xfrm>
            <a:off x="647700" y="4365625"/>
            <a:ext cx="8496300" cy="762000"/>
          </a:xfrm>
          <a:prstGeom prst="rect">
            <a:avLst/>
          </a:prstGeom>
          <a:noFill/>
          <a:ln w="9525">
            <a:noFill/>
            <a:miter lim="800000"/>
            <a:headEnd/>
            <a:tailEnd/>
          </a:ln>
        </p:spPr>
        <p:txBody>
          <a:bodyPr>
            <a:spAutoFit/>
          </a:bodyPr>
          <a:lstStyle/>
          <a:p>
            <a:pPr eaLnBrk="0" hangingPunct="0">
              <a:spcBef>
                <a:spcPct val="50000"/>
              </a:spcBef>
            </a:pPr>
            <a:r>
              <a:rPr lang="en-US" sz="2400" b="1" u="sng">
                <a:solidFill>
                  <a:srgbClr val="FF0066"/>
                </a:solidFill>
              </a:rPr>
              <a:t>Բայց </a:t>
            </a:r>
            <a:r>
              <a:rPr lang="en-US" sz="2000" b="1"/>
              <a:t>ԼԻՀՀ-ի կողմից տրամադրված ցուցիչներն առնչվում են ՄԵԿ լեզվով հաղորդակցվելու կարողություններին` առանձին վերցված...</a:t>
            </a:r>
            <a:endParaRPr lang="fr-FR" sz="2000" b="1"/>
          </a:p>
        </p:txBody>
      </p:sp>
      <p:sp>
        <p:nvSpPr>
          <p:cNvPr id="537608" name="Text Box 8"/>
          <p:cNvSpPr txBox="1">
            <a:spLocks noChangeArrowheads="1"/>
          </p:cNvSpPr>
          <p:nvPr/>
        </p:nvSpPr>
        <p:spPr bwMode="auto">
          <a:xfrm>
            <a:off x="611188" y="5084763"/>
            <a:ext cx="8532812" cy="100647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6600"/>
                </a:solidFill>
              </a:rPr>
              <a:t>FREPA-ն տալիս է գիտելիքի, վերաբերմունքի և հմտությունների հստակ նկարագիր, որոնք համապատասխանում են ընդհանուր լեզվական կրթությանը և փոխանցելի են մի լեզվից մյուսին:</a:t>
            </a:r>
            <a:endParaRPr lang="fr-FR" sz="2000" b="1">
              <a:solidFill>
                <a:srgbClr val="006600"/>
              </a:solidFill>
            </a:endParaRPr>
          </a:p>
        </p:txBody>
      </p:sp>
      <p:sp>
        <p:nvSpPr>
          <p:cNvPr id="121864"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C9339C9-7FA7-4F0F-8936-6595D3E769CB}" type="slidenum">
              <a:rPr lang="fr-FR" sz="2400" b="1">
                <a:solidFill>
                  <a:schemeClr val="accent2"/>
                </a:solidFill>
              </a:rPr>
              <a:pPr algn="ctr" eaLnBrk="0" hangingPunct="0">
                <a:spcBef>
                  <a:spcPct val="50000"/>
                </a:spcBef>
              </a:pPr>
              <a:t>61</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37605"/>
                                        </p:tgtEl>
                                        <p:attrNameLst>
                                          <p:attrName>style.visibility</p:attrName>
                                        </p:attrNameLst>
                                      </p:cBhvr>
                                      <p:to>
                                        <p:strVal val="visible"/>
                                      </p:to>
                                    </p:set>
                                    <p:anim calcmode="lin" valueType="num">
                                      <p:cBhvr>
                                        <p:cTn id="7" dur="500" fill="hold"/>
                                        <p:tgtEl>
                                          <p:spTgt spid="537605"/>
                                        </p:tgtEl>
                                        <p:attrNameLst>
                                          <p:attrName>ppt_w</p:attrName>
                                        </p:attrNameLst>
                                      </p:cBhvr>
                                      <p:tavLst>
                                        <p:tav tm="0">
                                          <p:val>
                                            <p:fltVal val="0"/>
                                          </p:val>
                                        </p:tav>
                                        <p:tav tm="100000">
                                          <p:val>
                                            <p:strVal val="#ppt_w"/>
                                          </p:val>
                                        </p:tav>
                                      </p:tavLst>
                                    </p:anim>
                                    <p:anim calcmode="lin" valueType="num">
                                      <p:cBhvr>
                                        <p:cTn id="8" dur="500" fill="hold"/>
                                        <p:tgtEl>
                                          <p:spTgt spid="537605"/>
                                        </p:tgtEl>
                                        <p:attrNameLst>
                                          <p:attrName>ppt_h</p:attrName>
                                        </p:attrNameLst>
                                      </p:cBhvr>
                                      <p:tavLst>
                                        <p:tav tm="0">
                                          <p:val>
                                            <p:fltVal val="0"/>
                                          </p:val>
                                        </p:tav>
                                        <p:tav tm="100000">
                                          <p:val>
                                            <p:strVal val="#ppt_h"/>
                                          </p:val>
                                        </p:tav>
                                      </p:tavLst>
                                    </p:anim>
                                    <p:animEffect transition="in" filter="fade">
                                      <p:cBhvr>
                                        <p:cTn id="9" dur="500"/>
                                        <p:tgtEl>
                                          <p:spTgt spid="537605"/>
                                        </p:tgtEl>
                                      </p:cBhvr>
                                    </p:animEffect>
                                  </p:childTnLst>
                                </p:cTn>
                              </p:par>
                            </p:childTnLst>
                          </p:cTn>
                        </p:par>
                        <p:par>
                          <p:cTn id="10" fill="hold">
                            <p:stCondLst>
                              <p:cond delay="500"/>
                            </p:stCondLst>
                            <p:childTnLst>
                              <p:par>
                                <p:cTn id="11" presetID="22" presetClass="entr" presetSubtype="8" fill="hold" grpId="0" nodeType="afterEffect">
                                  <p:stCondLst>
                                    <p:cond delay="500"/>
                                  </p:stCondLst>
                                  <p:childTnLst>
                                    <p:set>
                                      <p:cBhvr>
                                        <p:cTn id="12" dur="1" fill="hold">
                                          <p:stCondLst>
                                            <p:cond delay="0"/>
                                          </p:stCondLst>
                                        </p:cTn>
                                        <p:tgtEl>
                                          <p:spTgt spid="537604"/>
                                        </p:tgtEl>
                                        <p:attrNameLst>
                                          <p:attrName>style.visibility</p:attrName>
                                        </p:attrNameLst>
                                      </p:cBhvr>
                                      <p:to>
                                        <p:strVal val="visible"/>
                                      </p:to>
                                    </p:set>
                                    <p:animEffect transition="in" filter="wipe(left)">
                                      <p:cBhvr>
                                        <p:cTn id="13" dur="500"/>
                                        <p:tgtEl>
                                          <p:spTgt spid="537604"/>
                                        </p:tgtEl>
                                      </p:cBhvr>
                                    </p:animEffect>
                                  </p:childTnLst>
                                </p:cTn>
                              </p:par>
                            </p:childTnLst>
                          </p:cTn>
                        </p:par>
                        <p:par>
                          <p:cTn id="14" fill="hold">
                            <p:stCondLst>
                              <p:cond delay="1500"/>
                            </p:stCondLst>
                            <p:childTnLst>
                              <p:par>
                                <p:cTn id="15" presetID="22" presetClass="entr" presetSubtype="1" fill="hold" grpId="0" nodeType="afterEffect">
                                  <p:stCondLst>
                                    <p:cond delay="500"/>
                                  </p:stCondLst>
                                  <p:childTnLst>
                                    <p:set>
                                      <p:cBhvr>
                                        <p:cTn id="16" dur="1" fill="hold">
                                          <p:stCondLst>
                                            <p:cond delay="0"/>
                                          </p:stCondLst>
                                        </p:cTn>
                                        <p:tgtEl>
                                          <p:spTgt spid="59396"/>
                                        </p:tgtEl>
                                        <p:attrNameLst>
                                          <p:attrName>style.visibility</p:attrName>
                                        </p:attrNameLst>
                                      </p:cBhvr>
                                      <p:to>
                                        <p:strVal val="visible"/>
                                      </p:to>
                                    </p:set>
                                    <p:animEffect transition="in" filter="wipe(up)">
                                      <p:cBhvr>
                                        <p:cTn id="17" dur="1000"/>
                                        <p:tgtEl>
                                          <p:spTgt spid="5939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37607"/>
                                        </p:tgtEl>
                                        <p:attrNameLst>
                                          <p:attrName>style.visibility</p:attrName>
                                        </p:attrNameLst>
                                      </p:cBhvr>
                                      <p:to>
                                        <p:strVal val="visible"/>
                                      </p:to>
                                    </p:set>
                                    <p:animEffect transition="in" filter="wipe(up)">
                                      <p:cBhvr>
                                        <p:cTn id="22" dur="1000"/>
                                        <p:tgtEl>
                                          <p:spTgt spid="53760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37608"/>
                                        </p:tgtEl>
                                        <p:attrNameLst>
                                          <p:attrName>style.visibility</p:attrName>
                                        </p:attrNameLst>
                                      </p:cBhvr>
                                      <p:to>
                                        <p:strVal val="visible"/>
                                      </p:to>
                                    </p:set>
                                    <p:animEffect transition="in" filter="wipe(up)">
                                      <p:cBhvr>
                                        <p:cTn id="27" dur="1000"/>
                                        <p:tgtEl>
                                          <p:spTgt spid="537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4" grpId="0" animBg="1"/>
      <p:bldP spid="59396" grpId="0"/>
      <p:bldP spid="537607" grpId="0"/>
      <p:bldP spid="53760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el 1"/>
          <p:cNvSpPr>
            <a:spLocks noGrp="1"/>
          </p:cNvSpPr>
          <p:nvPr>
            <p:ph type="title" idx="4294967295"/>
          </p:nvPr>
        </p:nvSpPr>
        <p:spPr>
          <a:xfrm>
            <a:off x="457200" y="115888"/>
            <a:ext cx="8229600" cy="1143000"/>
          </a:xfrm>
          <a:solidFill>
            <a:srgbClr val="D9D9D9"/>
          </a:solidFill>
          <a:ln w="19050">
            <a:solidFill>
              <a:schemeClr val="tx1"/>
            </a:solidFill>
          </a:ln>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smtClean="0">
                <a:solidFill>
                  <a:srgbClr val="C00000"/>
                </a:solidFill>
                <a:latin typeface="Arial Unicode MS" pitchFamily="34" charset="-128"/>
                <a:ea typeface="Arial Unicode MS" pitchFamily="34" charset="-128"/>
                <a:cs typeface="Arial Unicode MS" pitchFamily="34" charset="-128"/>
              </a:rPr>
              <a:t>Բազմակողմանի մոտեցումների և ԼՄԲՄՀ գործիքակազմի կարևորությունը դասավանդման պլանավորման գործընթացում</a:t>
            </a:r>
            <a:endParaRPr lang="de-DE" sz="2800" b="1" smtClean="0">
              <a:solidFill>
                <a:srgbClr val="C00000"/>
              </a:solidFill>
              <a:latin typeface="Arial Unicode MS" pitchFamily="34" charset="-128"/>
              <a:ea typeface="Arial Unicode MS" pitchFamily="34" charset="-128"/>
              <a:cs typeface="Arial Unicode MS" pitchFamily="34" charset="-128"/>
            </a:endParaRPr>
          </a:p>
        </p:txBody>
      </p:sp>
      <p:sp>
        <p:nvSpPr>
          <p:cNvPr id="348164" name="Textfeld 5"/>
          <p:cNvSpPr txBox="1">
            <a:spLocks noChangeArrowheads="1"/>
          </p:cNvSpPr>
          <p:nvPr/>
        </p:nvSpPr>
        <p:spPr bwMode="auto">
          <a:xfrm>
            <a:off x="468313" y="1412875"/>
            <a:ext cx="3024187" cy="406400"/>
          </a:xfrm>
          <a:prstGeom prst="rect">
            <a:avLst/>
          </a:prstGeom>
          <a:solidFill>
            <a:srgbClr val="FFFFCC"/>
          </a:solidFill>
          <a:ln w="9525">
            <a:solidFill>
              <a:schemeClr val="tx1"/>
            </a:solidFill>
            <a:miter lim="800000"/>
            <a:headEnd/>
            <a:tailEnd/>
          </a:ln>
        </p:spPr>
        <p:txBody>
          <a:bodyPr>
            <a:spAutoFit/>
          </a:bodyPr>
          <a:lstStyle/>
          <a:p>
            <a:r>
              <a:rPr lang="en-US" sz="2000" b="1">
                <a:solidFill>
                  <a:srgbClr val="000000"/>
                </a:solidFill>
              </a:rPr>
              <a:t>FREPA-ն նպաստում է</a:t>
            </a:r>
            <a:endParaRPr lang="de-DE" sz="2000" b="1">
              <a:solidFill>
                <a:srgbClr val="000000"/>
              </a:solidFill>
            </a:endParaRPr>
          </a:p>
        </p:txBody>
      </p:sp>
      <p:sp>
        <p:nvSpPr>
          <p:cNvPr id="348165" name="Textfeld 6"/>
          <p:cNvSpPr txBox="1">
            <a:spLocks noChangeArrowheads="1"/>
          </p:cNvSpPr>
          <p:nvPr/>
        </p:nvSpPr>
        <p:spPr bwMode="auto">
          <a:xfrm>
            <a:off x="468313" y="1989138"/>
            <a:ext cx="8207375" cy="646112"/>
          </a:xfrm>
          <a:prstGeom prst="rect">
            <a:avLst/>
          </a:prstGeom>
          <a:solidFill>
            <a:srgbClr val="FFFFCC"/>
          </a:solidFill>
          <a:ln w="9525">
            <a:solidFill>
              <a:schemeClr val="tx1"/>
            </a:solidFill>
            <a:miter lim="800000"/>
            <a:headEnd/>
            <a:tailEnd/>
          </a:ln>
        </p:spPr>
        <p:txBody>
          <a:bodyPr>
            <a:spAutoFit/>
          </a:bodyPr>
          <a:lstStyle/>
          <a:p>
            <a:r>
              <a:rPr lang="de-DE" b="1"/>
              <a:t>բազմալեզվության և բազմամշակութայնության ոլորտում ուսումնառության և դասավանդման հիմնախնդիրների ձևավորմանն ու կիրառմանը</a:t>
            </a:r>
          </a:p>
        </p:txBody>
      </p:sp>
      <p:sp>
        <p:nvSpPr>
          <p:cNvPr id="348166" name="Textfeld 7"/>
          <p:cNvSpPr txBox="1">
            <a:spLocks noChangeArrowheads="1"/>
          </p:cNvSpPr>
          <p:nvPr/>
        </p:nvSpPr>
        <p:spPr bwMode="auto">
          <a:xfrm>
            <a:off x="468313" y="2935288"/>
            <a:ext cx="8207375" cy="925512"/>
          </a:xfrm>
          <a:prstGeom prst="rect">
            <a:avLst/>
          </a:prstGeom>
          <a:solidFill>
            <a:srgbClr val="FFFFCC"/>
          </a:solidFill>
          <a:ln w="9525">
            <a:solidFill>
              <a:schemeClr val="tx1"/>
            </a:solidFill>
            <a:miter lim="800000"/>
            <a:headEnd/>
            <a:tailEnd/>
          </a:ln>
        </p:spPr>
        <p:txBody>
          <a:bodyPr>
            <a:spAutoFit/>
          </a:bodyPr>
          <a:lstStyle/>
          <a:p>
            <a:r>
              <a:rPr lang="hy-AM" b="1"/>
              <a:t>Բ</a:t>
            </a:r>
            <a:r>
              <a:rPr lang="en-US" b="1"/>
              <a:t>ազմալեզվության ու միջմշակութային ուսումնառության խթանմանն առնչվող գործունեության ձևերի ներգրավմանը </a:t>
            </a:r>
            <a:r>
              <a:rPr lang="de-DE" b="1"/>
              <a:t>ուսումնառության և դասավանդման  գործընթացում</a:t>
            </a:r>
          </a:p>
        </p:txBody>
      </p:sp>
      <p:sp>
        <p:nvSpPr>
          <p:cNvPr id="348167" name="Textfeld 8"/>
          <p:cNvSpPr txBox="1">
            <a:spLocks noChangeArrowheads="1"/>
          </p:cNvSpPr>
          <p:nvPr/>
        </p:nvSpPr>
        <p:spPr bwMode="auto">
          <a:xfrm>
            <a:off x="468313" y="4149725"/>
            <a:ext cx="8207375" cy="954088"/>
          </a:xfrm>
          <a:prstGeom prst="rect">
            <a:avLst/>
          </a:prstGeom>
          <a:solidFill>
            <a:srgbClr val="FFFFCC"/>
          </a:solidFill>
          <a:ln w="9525">
            <a:solidFill>
              <a:schemeClr val="tx1"/>
            </a:solidFill>
            <a:miter lim="800000"/>
            <a:headEnd/>
            <a:tailEnd/>
          </a:ln>
        </p:spPr>
        <p:txBody>
          <a:bodyPr>
            <a:spAutoFit/>
          </a:bodyPr>
          <a:lstStyle/>
          <a:p>
            <a:r>
              <a:rPr lang="hy-AM" sz="2000" b="1"/>
              <a:t>Տ</a:t>
            </a:r>
            <a:r>
              <a:rPr lang="de-DE" b="1"/>
              <a:t>արբեր օտար լեզուների , ինչպես նաև այդ լեզուների և դասավանդման լեզվի միջև կապերի և փոխազդեցությունների հաստատմանն ու կիրառմանը համակարգված ձևով</a:t>
            </a:r>
          </a:p>
        </p:txBody>
      </p:sp>
      <p:sp>
        <p:nvSpPr>
          <p:cNvPr id="348168" name="Textfeld 9"/>
          <p:cNvSpPr txBox="1">
            <a:spLocks noChangeArrowheads="1"/>
          </p:cNvSpPr>
          <p:nvPr/>
        </p:nvSpPr>
        <p:spPr bwMode="auto">
          <a:xfrm>
            <a:off x="466725" y="5373688"/>
            <a:ext cx="8208963" cy="711200"/>
          </a:xfrm>
          <a:prstGeom prst="rect">
            <a:avLst/>
          </a:prstGeom>
          <a:solidFill>
            <a:srgbClr val="FFFFCC"/>
          </a:solidFill>
          <a:ln w="9525">
            <a:solidFill>
              <a:schemeClr val="tx1"/>
            </a:solidFill>
            <a:miter lim="800000"/>
            <a:headEnd/>
            <a:tailEnd/>
          </a:ln>
        </p:spPr>
        <p:txBody>
          <a:bodyPr>
            <a:spAutoFit/>
          </a:bodyPr>
          <a:lstStyle/>
          <a:p>
            <a:r>
              <a:rPr lang="en-US" sz="2000" b="1"/>
              <a:t>Փոքրամասնություն հանդիսացող ո</a:t>
            </a:r>
            <a:r>
              <a:rPr lang="de-DE" sz="2000" b="1"/>
              <a:t>ւսումնառողների լեզվական և մշակութային  պաշարի ներգրավմանը և արժևորմանը</a:t>
            </a:r>
          </a:p>
        </p:txBody>
      </p:sp>
      <p:sp>
        <p:nvSpPr>
          <p:cNvPr id="122888"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8345A8A-0427-49F5-B5DD-4C30784E7A8D}" type="slidenum">
              <a:rPr lang="fr-FR" sz="2400" b="1">
                <a:solidFill>
                  <a:schemeClr val="accent2"/>
                </a:solidFill>
              </a:rPr>
              <a:pPr algn="ctr" eaLnBrk="0" hangingPunct="0">
                <a:spcBef>
                  <a:spcPct val="50000"/>
                </a:spcBef>
              </a:pPr>
              <a:t>62</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48164"/>
                                        </p:tgtEl>
                                        <p:attrNameLst>
                                          <p:attrName>style.visibility</p:attrName>
                                        </p:attrNameLst>
                                      </p:cBhvr>
                                      <p:to>
                                        <p:strVal val="visible"/>
                                      </p:to>
                                    </p:set>
                                    <p:anim calcmode="lin" valueType="num">
                                      <p:cBhvr additive="base">
                                        <p:cTn id="7" dur="1000" fill="hold"/>
                                        <p:tgtEl>
                                          <p:spTgt spid="348164"/>
                                        </p:tgtEl>
                                        <p:attrNameLst>
                                          <p:attrName>ppt_x</p:attrName>
                                        </p:attrNameLst>
                                      </p:cBhvr>
                                      <p:tavLst>
                                        <p:tav tm="0">
                                          <p:val>
                                            <p:strVal val="0-#ppt_w/2"/>
                                          </p:val>
                                        </p:tav>
                                        <p:tav tm="100000">
                                          <p:val>
                                            <p:strVal val="#ppt_x"/>
                                          </p:val>
                                        </p:tav>
                                      </p:tavLst>
                                    </p:anim>
                                    <p:anim calcmode="lin" valueType="num">
                                      <p:cBhvr additive="base">
                                        <p:cTn id="8" dur="1000" fill="hold"/>
                                        <p:tgtEl>
                                          <p:spTgt spid="3481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48165"/>
                                        </p:tgtEl>
                                        <p:attrNameLst>
                                          <p:attrName>style.visibility</p:attrName>
                                        </p:attrNameLst>
                                      </p:cBhvr>
                                      <p:to>
                                        <p:strVal val="visible"/>
                                      </p:to>
                                    </p:set>
                                    <p:animEffect transition="in" filter="wipe(up)">
                                      <p:cBhvr>
                                        <p:cTn id="13" dur="1000"/>
                                        <p:tgtEl>
                                          <p:spTgt spid="3481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48166"/>
                                        </p:tgtEl>
                                        <p:attrNameLst>
                                          <p:attrName>style.visibility</p:attrName>
                                        </p:attrNameLst>
                                      </p:cBhvr>
                                      <p:to>
                                        <p:strVal val="visible"/>
                                      </p:to>
                                    </p:set>
                                    <p:animEffect transition="in" filter="wipe(up)">
                                      <p:cBhvr>
                                        <p:cTn id="18" dur="1000"/>
                                        <p:tgtEl>
                                          <p:spTgt spid="3481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48167"/>
                                        </p:tgtEl>
                                        <p:attrNameLst>
                                          <p:attrName>style.visibility</p:attrName>
                                        </p:attrNameLst>
                                      </p:cBhvr>
                                      <p:to>
                                        <p:strVal val="visible"/>
                                      </p:to>
                                    </p:set>
                                    <p:animEffect transition="in" filter="wipe(up)">
                                      <p:cBhvr>
                                        <p:cTn id="23" dur="1000"/>
                                        <p:tgtEl>
                                          <p:spTgt spid="34816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8168"/>
                                        </p:tgtEl>
                                        <p:attrNameLst>
                                          <p:attrName>style.visibility</p:attrName>
                                        </p:attrNameLst>
                                      </p:cBhvr>
                                      <p:to>
                                        <p:strVal val="visible"/>
                                      </p:to>
                                    </p:set>
                                    <p:animEffect transition="in" filter="wipe(up)">
                                      <p:cBhvr>
                                        <p:cTn id="28" dur="1000"/>
                                        <p:tgtEl>
                                          <p:spTgt spid="348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4" grpId="0" animBg="1"/>
      <p:bldP spid="348165" grpId="0" animBg="1"/>
      <p:bldP spid="348166" grpId="0" animBg="1"/>
      <p:bldP spid="348167" grpId="0" animBg="1"/>
      <p:bldP spid="34816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el 1"/>
          <p:cNvSpPr>
            <a:spLocks noGrp="1"/>
          </p:cNvSpPr>
          <p:nvPr>
            <p:ph type="title" idx="4294967295"/>
          </p:nvPr>
        </p:nvSpPr>
        <p:spPr>
          <a:xfrm>
            <a:off x="457200" y="115888"/>
            <a:ext cx="8229600" cy="1143000"/>
          </a:xfrm>
          <a:solidFill>
            <a:srgbClr val="D9D9D9"/>
          </a:solidFill>
          <a:ln w="19050">
            <a:solidFill>
              <a:schemeClr val="tx1"/>
            </a:solidFill>
          </a:ln>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smtClean="0">
                <a:solidFill>
                  <a:srgbClr val="C00000"/>
                </a:solidFill>
                <a:latin typeface="Arial Unicode MS" pitchFamily="34" charset="-128"/>
                <a:ea typeface="Arial Unicode MS" pitchFamily="34" charset="-128"/>
                <a:cs typeface="Arial Unicode MS" pitchFamily="34" charset="-128"/>
              </a:rPr>
              <a:t>Բազմակողմանի մոտեցումների և ԼՄԲՄՀ գործիքակազմի կարևորությունը դասավանդման պլանավորման գործընթացում</a:t>
            </a:r>
            <a:endParaRPr lang="de-DE" sz="2800" b="1" smtClean="0">
              <a:solidFill>
                <a:srgbClr val="C00000"/>
              </a:solidFill>
              <a:latin typeface="Arial Unicode MS" pitchFamily="34" charset="-128"/>
              <a:ea typeface="Arial Unicode MS" pitchFamily="34" charset="-128"/>
              <a:cs typeface="Arial Unicode MS" pitchFamily="34" charset="-128"/>
            </a:endParaRPr>
          </a:p>
        </p:txBody>
      </p:sp>
      <p:sp>
        <p:nvSpPr>
          <p:cNvPr id="348164" name="Textfeld 5"/>
          <p:cNvSpPr txBox="1">
            <a:spLocks noChangeArrowheads="1"/>
          </p:cNvSpPr>
          <p:nvPr/>
        </p:nvSpPr>
        <p:spPr bwMode="auto">
          <a:xfrm>
            <a:off x="468313" y="1484313"/>
            <a:ext cx="8207375" cy="708025"/>
          </a:xfrm>
          <a:prstGeom prst="rect">
            <a:avLst/>
          </a:prstGeom>
          <a:solidFill>
            <a:srgbClr val="FFFFCC"/>
          </a:solidFill>
          <a:ln w="9525">
            <a:solidFill>
              <a:schemeClr val="tx1"/>
            </a:solidFill>
            <a:miter lim="800000"/>
            <a:headEnd/>
            <a:tailEnd/>
          </a:ln>
        </p:spPr>
        <p:txBody>
          <a:bodyPr>
            <a:spAutoFit/>
          </a:bodyPr>
          <a:lstStyle/>
          <a:p>
            <a:r>
              <a:rPr lang="en-US" sz="2000" b="1">
                <a:solidFill>
                  <a:srgbClr val="000000"/>
                </a:solidFill>
              </a:rPr>
              <a:t>հմտության/կարողության </a:t>
            </a:r>
            <a:r>
              <a:rPr lang="ru-RU" sz="2000" b="1">
                <a:solidFill>
                  <a:srgbClr val="000000"/>
                </a:solidFill>
              </a:rPr>
              <a:t>(competence)</a:t>
            </a:r>
            <a:r>
              <a:rPr lang="en-US" sz="2000" b="1">
                <a:solidFill>
                  <a:srgbClr val="000000"/>
                </a:solidFill>
              </a:rPr>
              <a:t> ավելի կիրառելի </a:t>
            </a:r>
            <a:r>
              <a:rPr lang="en-US" sz="2000" b="1"/>
              <a:t>հայեցակարգի</a:t>
            </a:r>
            <a:r>
              <a:rPr lang="en-US" sz="2000" b="1">
                <a:solidFill>
                  <a:srgbClr val="000000"/>
                </a:solidFill>
              </a:rPr>
              <a:t> </a:t>
            </a:r>
            <a:r>
              <a:rPr lang="ru-RU" sz="2000" b="1">
                <a:solidFill>
                  <a:srgbClr val="000000"/>
                </a:solidFill>
              </a:rPr>
              <a:t>(concept)</a:t>
            </a:r>
            <a:r>
              <a:rPr lang="en-US" sz="2000" b="1">
                <a:solidFill>
                  <a:srgbClr val="000000"/>
                </a:solidFill>
              </a:rPr>
              <a:t> ձևա</a:t>
            </a:r>
            <a:r>
              <a:rPr lang="ru-RU" sz="2000" b="1">
                <a:solidFill>
                  <a:srgbClr val="000000"/>
                </a:solidFill>
              </a:rPr>
              <a:t>վորում</a:t>
            </a:r>
            <a:endParaRPr lang="de-DE" sz="2000" b="1">
              <a:solidFill>
                <a:srgbClr val="000000"/>
              </a:solidFill>
            </a:endParaRPr>
          </a:p>
        </p:txBody>
      </p:sp>
      <p:sp>
        <p:nvSpPr>
          <p:cNvPr id="348166" name="Textfeld 7"/>
          <p:cNvSpPr txBox="1">
            <a:spLocks noChangeArrowheads="1"/>
          </p:cNvSpPr>
          <p:nvPr/>
        </p:nvSpPr>
        <p:spPr bwMode="auto">
          <a:xfrm>
            <a:off x="468313" y="2420938"/>
            <a:ext cx="8207375" cy="1016000"/>
          </a:xfrm>
          <a:prstGeom prst="rect">
            <a:avLst/>
          </a:prstGeom>
          <a:solidFill>
            <a:srgbClr val="FFFFCC"/>
          </a:solidFill>
          <a:ln w="9525">
            <a:solidFill>
              <a:schemeClr val="tx1"/>
            </a:solidFill>
            <a:miter lim="800000"/>
            <a:headEnd/>
            <a:tailEnd/>
          </a:ln>
        </p:spPr>
        <p:txBody>
          <a:bodyPr>
            <a:spAutoFit/>
          </a:bodyPr>
          <a:lstStyle/>
          <a:p>
            <a:r>
              <a:rPr lang="ru-RU" sz="2000" b="1"/>
              <a:t>Դժվարությամբ գնահատվող/սանդղակավորվող հմտությունների </a:t>
            </a:r>
            <a:r>
              <a:rPr lang="en-US" sz="2000" b="1"/>
              <a:t>(ինչպիսիք են </a:t>
            </a:r>
            <a:r>
              <a:rPr lang="ru-RU" sz="2000" b="1"/>
              <a:t>միջմշակութային և ուսումնառության կարողություններ</a:t>
            </a:r>
            <a:r>
              <a:rPr lang="en-US" sz="2000" b="1"/>
              <a:t>ը)</a:t>
            </a:r>
            <a:r>
              <a:rPr lang="ru-RU" sz="2000" b="1"/>
              <a:t> նկարագրու</a:t>
            </a:r>
            <a:r>
              <a:rPr lang="hy-AM" sz="2000" b="1"/>
              <a:t>թյուն</a:t>
            </a:r>
            <a:endParaRPr lang="de-DE" sz="2000" b="1"/>
          </a:p>
        </p:txBody>
      </p:sp>
      <p:sp>
        <p:nvSpPr>
          <p:cNvPr id="348167" name="Textfeld 8"/>
          <p:cNvSpPr txBox="1">
            <a:spLocks noChangeArrowheads="1"/>
          </p:cNvSpPr>
          <p:nvPr/>
        </p:nvSpPr>
        <p:spPr bwMode="auto">
          <a:xfrm>
            <a:off x="468313" y="3573463"/>
            <a:ext cx="8207375" cy="708025"/>
          </a:xfrm>
          <a:prstGeom prst="rect">
            <a:avLst/>
          </a:prstGeom>
          <a:solidFill>
            <a:srgbClr val="FFFFCC"/>
          </a:solidFill>
          <a:ln w="9525">
            <a:solidFill>
              <a:schemeClr val="tx1"/>
            </a:solidFill>
            <a:miter lim="800000"/>
            <a:headEnd/>
            <a:tailEnd/>
          </a:ln>
        </p:spPr>
        <p:txBody>
          <a:bodyPr>
            <a:spAutoFit/>
          </a:bodyPr>
          <a:lstStyle/>
          <a:p>
            <a:r>
              <a:rPr lang="en-US" sz="2000" b="1"/>
              <a:t>Առկա ուսումնական նյութերի նկարագրման, վերլուծության և վերամշակման, ինչպես նաև նոր նյութերի մշակման գործիքակազմ</a:t>
            </a:r>
            <a:endParaRPr lang="de-DE" b="1"/>
          </a:p>
        </p:txBody>
      </p:sp>
      <p:sp>
        <p:nvSpPr>
          <p:cNvPr id="348168" name="Textfeld 9"/>
          <p:cNvSpPr txBox="1">
            <a:spLocks noChangeArrowheads="1"/>
          </p:cNvSpPr>
          <p:nvPr/>
        </p:nvSpPr>
        <p:spPr bwMode="auto">
          <a:xfrm>
            <a:off x="395288" y="4437063"/>
            <a:ext cx="8208962" cy="708025"/>
          </a:xfrm>
          <a:prstGeom prst="rect">
            <a:avLst/>
          </a:prstGeom>
          <a:solidFill>
            <a:srgbClr val="FFFFCC"/>
          </a:solidFill>
          <a:ln w="9525">
            <a:solidFill>
              <a:schemeClr val="tx1"/>
            </a:solidFill>
            <a:miter lim="800000"/>
            <a:headEnd/>
            <a:tailEnd/>
          </a:ln>
        </p:spPr>
        <p:txBody>
          <a:bodyPr>
            <a:spAutoFit/>
          </a:bodyPr>
          <a:lstStyle/>
          <a:p>
            <a:r>
              <a:rPr lang="de-DE" sz="2000" b="1"/>
              <a:t>Օտար լեզուներ դասավանդողների միջև համագործակցության խթանում</a:t>
            </a:r>
          </a:p>
        </p:txBody>
      </p:sp>
      <p:sp>
        <p:nvSpPr>
          <p:cNvPr id="123910"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18F918C-4D57-4BC7-8192-9DC5B5FABB5E}" type="slidenum">
              <a:rPr lang="fr-FR" sz="2400" b="1">
                <a:solidFill>
                  <a:schemeClr val="accent2"/>
                </a:solidFill>
              </a:rPr>
              <a:pPr algn="ctr" eaLnBrk="0" hangingPunct="0">
                <a:spcBef>
                  <a:spcPct val="50000"/>
                </a:spcBef>
              </a:pPr>
              <a:t>63</a:t>
            </a:fld>
            <a:endParaRPr lang="fr-FR" sz="2400" b="1">
              <a:solidFill>
                <a:schemeClr val="accent2"/>
              </a:solidFill>
            </a:endParaRPr>
          </a:p>
        </p:txBody>
      </p:sp>
      <p:sp>
        <p:nvSpPr>
          <p:cNvPr id="10" name="AutoShape 27"/>
          <p:cNvSpPr>
            <a:spLocks noChangeArrowheads="1"/>
          </p:cNvSpPr>
          <p:nvPr/>
        </p:nvSpPr>
        <p:spPr bwMode="auto">
          <a:xfrm>
            <a:off x="468313" y="5445125"/>
            <a:ext cx="4103687" cy="1223963"/>
          </a:xfrm>
          <a:prstGeom prst="wedgeRoundRectCallout">
            <a:avLst>
              <a:gd name="adj1" fmla="val 66333"/>
              <a:gd name="adj2" fmla="val -62981"/>
              <a:gd name="adj3" fmla="val 16667"/>
            </a:avLst>
          </a:prstGeom>
          <a:solidFill>
            <a:srgbClr val="FFCCFF"/>
          </a:solidFill>
          <a:ln w="9525">
            <a:solidFill>
              <a:schemeClr val="tx1"/>
            </a:solidFill>
            <a:miter lim="800000"/>
            <a:headEnd/>
            <a:tailEnd/>
          </a:ln>
        </p:spPr>
        <p:txBody>
          <a:bodyPr/>
          <a:lstStyle/>
          <a:p>
            <a:pPr eaLnBrk="0" hangingPunct="0"/>
            <a:r>
              <a:rPr lang="ru-RU" sz="2400" b="1">
                <a:latin typeface="Arial Narrow" pitchFamily="34" charset="0"/>
              </a:rPr>
              <a:t>FREPA</a:t>
            </a:r>
            <a:r>
              <a:rPr lang="en-US" sz="2400" b="1">
                <a:latin typeface="Arial Narrow" pitchFamily="34" charset="0"/>
              </a:rPr>
              <a:t>-ի կարևորությունը հայաստանյան համատեքստում ??</a:t>
            </a:r>
            <a:endParaRPr lang="fr-FR" sz="2400" b="1">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48164"/>
                                        </p:tgtEl>
                                        <p:attrNameLst>
                                          <p:attrName>style.visibility</p:attrName>
                                        </p:attrNameLst>
                                      </p:cBhvr>
                                      <p:to>
                                        <p:strVal val="visible"/>
                                      </p:to>
                                    </p:set>
                                    <p:anim calcmode="lin" valueType="num">
                                      <p:cBhvr additive="base">
                                        <p:cTn id="7" dur="1000" fill="hold"/>
                                        <p:tgtEl>
                                          <p:spTgt spid="348164"/>
                                        </p:tgtEl>
                                        <p:attrNameLst>
                                          <p:attrName>ppt_x</p:attrName>
                                        </p:attrNameLst>
                                      </p:cBhvr>
                                      <p:tavLst>
                                        <p:tav tm="0">
                                          <p:val>
                                            <p:strVal val="0-#ppt_w/2"/>
                                          </p:val>
                                        </p:tav>
                                        <p:tav tm="100000">
                                          <p:val>
                                            <p:strVal val="#ppt_x"/>
                                          </p:val>
                                        </p:tav>
                                      </p:tavLst>
                                    </p:anim>
                                    <p:anim calcmode="lin" valueType="num">
                                      <p:cBhvr additive="base">
                                        <p:cTn id="8" dur="1000" fill="hold"/>
                                        <p:tgtEl>
                                          <p:spTgt spid="3481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48166"/>
                                        </p:tgtEl>
                                        <p:attrNameLst>
                                          <p:attrName>style.visibility</p:attrName>
                                        </p:attrNameLst>
                                      </p:cBhvr>
                                      <p:to>
                                        <p:strVal val="visible"/>
                                      </p:to>
                                    </p:set>
                                    <p:animEffect transition="in" filter="wipe(up)">
                                      <p:cBhvr>
                                        <p:cTn id="13" dur="1000"/>
                                        <p:tgtEl>
                                          <p:spTgt spid="34816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48167"/>
                                        </p:tgtEl>
                                        <p:attrNameLst>
                                          <p:attrName>style.visibility</p:attrName>
                                        </p:attrNameLst>
                                      </p:cBhvr>
                                      <p:to>
                                        <p:strVal val="visible"/>
                                      </p:to>
                                    </p:set>
                                    <p:animEffect transition="in" filter="wipe(up)">
                                      <p:cBhvr>
                                        <p:cTn id="18" dur="1000"/>
                                        <p:tgtEl>
                                          <p:spTgt spid="34816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48168"/>
                                        </p:tgtEl>
                                        <p:attrNameLst>
                                          <p:attrName>style.visibility</p:attrName>
                                        </p:attrNameLst>
                                      </p:cBhvr>
                                      <p:to>
                                        <p:strVal val="visible"/>
                                      </p:to>
                                    </p:set>
                                    <p:animEffect transition="in" filter="wipe(up)">
                                      <p:cBhvr>
                                        <p:cTn id="23" dur="1000"/>
                                        <p:tgtEl>
                                          <p:spTgt spid="348168"/>
                                        </p:tgtEl>
                                      </p:cBhvr>
                                    </p:animEffect>
                                  </p:childTnLst>
                                </p:cTn>
                              </p:par>
                            </p:childTnLst>
                          </p:cTn>
                        </p:par>
                        <p:par>
                          <p:cTn id="24" fill="hold">
                            <p:stCondLst>
                              <p:cond delay="1000"/>
                            </p:stCondLst>
                            <p:childTnLst>
                              <p:par>
                                <p:cTn id="25" presetID="22" presetClass="entr" presetSubtype="8" fill="hold" grpId="0" nodeType="afterEffect">
                                  <p:stCondLst>
                                    <p:cond delay="20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4" grpId="0" animBg="1"/>
      <p:bldP spid="348166" grpId="0" animBg="1"/>
      <p:bldP spid="348167" grpId="0" animBg="1"/>
      <p:bldP spid="34816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79388" y="5084763"/>
            <a:ext cx="8964612" cy="1773237"/>
            <a:chOff x="295" y="2931"/>
            <a:chExt cx="5465" cy="1179"/>
          </a:xfrm>
        </p:grpSpPr>
        <p:pic>
          <p:nvPicPr>
            <p:cNvPr id="25605" name="Picture 3"/>
            <p:cNvPicPr>
              <a:picLocks noChangeAspect="1" noChangeArrowheads="1"/>
            </p:cNvPicPr>
            <p:nvPr/>
          </p:nvPicPr>
          <p:blipFill>
            <a:blip r:embed="rId3"/>
            <a:srcRect/>
            <a:stretch>
              <a:fillRect/>
            </a:stretch>
          </p:blipFill>
          <p:spPr bwMode="auto">
            <a:xfrm>
              <a:off x="295" y="2976"/>
              <a:ext cx="1038" cy="1082"/>
            </a:xfrm>
            <a:prstGeom prst="rect">
              <a:avLst/>
            </a:prstGeom>
            <a:noFill/>
            <a:ln w="9525">
              <a:noFill/>
              <a:round/>
              <a:headEnd/>
              <a:tailEnd/>
            </a:ln>
          </p:spPr>
        </p:pic>
        <p:grpSp>
          <p:nvGrpSpPr>
            <p:cNvPr id="25606" name="Group 4"/>
            <p:cNvGrpSpPr>
              <a:grpSpLocks/>
            </p:cNvGrpSpPr>
            <p:nvPr/>
          </p:nvGrpSpPr>
          <p:grpSpPr bwMode="auto">
            <a:xfrm>
              <a:off x="1632" y="2931"/>
              <a:ext cx="4128" cy="1179"/>
              <a:chOff x="1519" y="2931"/>
              <a:chExt cx="4128" cy="1389"/>
            </a:xfrm>
          </p:grpSpPr>
          <p:sp>
            <p:nvSpPr>
              <p:cNvPr id="25607" name="AutoShape 5"/>
              <p:cNvSpPr>
                <a:spLocks noChangeArrowheads="1"/>
              </p:cNvSpPr>
              <p:nvPr/>
            </p:nvSpPr>
            <p:spPr bwMode="auto">
              <a:xfrm>
                <a:off x="1519" y="2931"/>
                <a:ext cx="4128" cy="1389"/>
              </a:xfrm>
              <a:prstGeom prst="wedgeRoundRectCallout">
                <a:avLst>
                  <a:gd name="adj1" fmla="val -66329"/>
                  <a:gd name="adj2" fmla="val -8097"/>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25608" name="Text Box 6"/>
              <p:cNvSpPr txBox="1">
                <a:spLocks noChangeArrowheads="1"/>
              </p:cNvSpPr>
              <p:nvPr/>
            </p:nvSpPr>
            <p:spPr bwMode="auto">
              <a:xfrm>
                <a:off x="1655" y="2931"/>
                <a:ext cx="3901" cy="1266"/>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t>Բազմալեզու իրազեկության այս հասկացությունը հիմնված է հոգելեզվաբանական հետազոտական աշխատանքի վրա, որն իրականացվել է լեզուների ուսումնառության բնագավառում վերջին տասնամյակների ընթացքում:</a:t>
                </a:r>
                <a:endParaRPr lang="en-GB" sz="2000" b="1"/>
              </a:p>
            </p:txBody>
          </p:sp>
        </p:grpSp>
      </p:grpSp>
      <p:sp>
        <p:nvSpPr>
          <p:cNvPr id="103435" name="AutoShape 11"/>
          <p:cNvSpPr>
            <a:spLocks noChangeArrowheads="1"/>
          </p:cNvSpPr>
          <p:nvPr/>
        </p:nvSpPr>
        <p:spPr bwMode="auto">
          <a:xfrm>
            <a:off x="0" y="0"/>
            <a:ext cx="9144000" cy="2565400"/>
          </a:xfrm>
          <a:prstGeom prst="wedgeEllipseCallout">
            <a:avLst>
              <a:gd name="adj1" fmla="val -31213"/>
              <a:gd name="adj2" fmla="val 131495"/>
            </a:avLst>
          </a:prstGeom>
          <a:solidFill>
            <a:srgbClr val="FFCCFF"/>
          </a:solidFill>
          <a:ln w="9525">
            <a:solidFill>
              <a:schemeClr val="tx1"/>
            </a:solidFill>
            <a:miter lim="800000"/>
            <a:headEnd/>
            <a:tailEnd/>
          </a:ln>
        </p:spPr>
        <p:txBody>
          <a:bodyPr/>
          <a:lstStyle/>
          <a:p>
            <a:pPr algn="ctr" eaLnBrk="0" hangingPunct="0"/>
            <a:r>
              <a:rPr lang="en-US" sz="2400" b="1"/>
              <a:t>Այո', պրոֆեսոր, մենք գիտենք: Հոգելեզվաբանները համամիտ են, որ գոյություն ունի ՄԵԿ համակարգ (այն բազմալեզու իրազեկության «ամբողջականություն» հասկացությունն է)...</a:t>
            </a:r>
            <a:endParaRPr lang="fr-FR" sz="2400" b="1"/>
          </a:p>
        </p:txBody>
      </p:sp>
      <p:sp>
        <p:nvSpPr>
          <p:cNvPr id="2" name="AutoShape 11"/>
          <p:cNvSpPr>
            <a:spLocks noChangeArrowheads="1"/>
          </p:cNvSpPr>
          <p:nvPr/>
        </p:nvSpPr>
        <p:spPr bwMode="auto">
          <a:xfrm>
            <a:off x="395288" y="2205038"/>
            <a:ext cx="8748712" cy="2447925"/>
          </a:xfrm>
          <a:prstGeom prst="wedgeEllipseCallout">
            <a:avLst>
              <a:gd name="adj1" fmla="val 12694"/>
              <a:gd name="adj2" fmla="val 63037"/>
            </a:avLst>
          </a:prstGeom>
          <a:solidFill>
            <a:srgbClr val="FFCCFF"/>
          </a:solidFill>
          <a:ln w="9525">
            <a:solidFill>
              <a:schemeClr val="tx1"/>
            </a:solidFill>
            <a:miter lim="800000"/>
            <a:headEnd/>
            <a:tailEnd/>
          </a:ln>
        </p:spPr>
        <p:txBody>
          <a:bodyPr/>
          <a:lstStyle/>
          <a:p>
            <a:pPr algn="ctr" eaLnBrk="0" hangingPunct="0"/>
            <a:r>
              <a:rPr lang="en-US" sz="2400" b="1"/>
              <a:t>Չնայած հոգելեզվաբանների տեսակետները կարող են տարբեր լինել այս համընդհանուր բազմալեզու իրազեկության մեջ ներառվող  «առանձին համակարգերի» գոյության վերաբերյալ:</a:t>
            </a:r>
            <a:endParaRPr lang="fr-FR" sz="2400" b="1"/>
          </a:p>
        </p:txBody>
      </p:sp>
      <p:sp>
        <p:nvSpPr>
          <p:cNvPr id="25604"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52807BE-C02C-4EC4-82CA-72AC15D1CC54}" type="slidenum">
              <a:rPr lang="fr-FR" sz="2400" b="1">
                <a:solidFill>
                  <a:schemeClr val="accent2"/>
                </a:solidFill>
              </a:rPr>
              <a:pPr algn="ctr" eaLnBrk="0" hangingPunct="0">
                <a:spcBef>
                  <a:spcPct val="50000"/>
                </a:spcBef>
              </a:pPr>
              <a:t>7</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500"/>
                            </p:stCondLst>
                            <p:childTnLst>
                              <p:par>
                                <p:cTn id="11" presetID="22" presetClass="entr" presetSubtype="4" fill="hold" grpId="0" nodeType="afterEffect">
                                  <p:stCondLst>
                                    <p:cond delay="3000"/>
                                  </p:stCondLst>
                                  <p:childTnLst>
                                    <p:set>
                                      <p:cBhvr>
                                        <p:cTn id="12" dur="1" fill="hold">
                                          <p:stCondLst>
                                            <p:cond delay="0"/>
                                          </p:stCondLst>
                                        </p:cTn>
                                        <p:tgtEl>
                                          <p:spTgt spid="103435"/>
                                        </p:tgtEl>
                                        <p:attrNameLst>
                                          <p:attrName>style.visibility</p:attrName>
                                        </p:attrNameLst>
                                      </p:cBhvr>
                                      <p:to>
                                        <p:strVal val="visible"/>
                                      </p:to>
                                    </p:set>
                                    <p:animEffect transition="in" filter="wipe(down)">
                                      <p:cBhvr>
                                        <p:cTn id="13" dur="1000"/>
                                        <p:tgtEl>
                                          <p:spTgt spid="1034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5" name="AutoShape 11"/>
          <p:cNvSpPr>
            <a:spLocks noChangeArrowheads="1"/>
          </p:cNvSpPr>
          <p:nvPr/>
        </p:nvSpPr>
        <p:spPr bwMode="auto">
          <a:xfrm>
            <a:off x="0" y="0"/>
            <a:ext cx="9144000" cy="1341438"/>
          </a:xfrm>
          <a:prstGeom prst="wedgeEllipseCallout">
            <a:avLst>
              <a:gd name="adj1" fmla="val 25366"/>
              <a:gd name="adj2" fmla="val 77102"/>
            </a:avLst>
          </a:prstGeom>
          <a:solidFill>
            <a:srgbClr val="FFCCFF"/>
          </a:solidFill>
          <a:ln w="9525">
            <a:solidFill>
              <a:schemeClr val="tx1"/>
            </a:solidFill>
            <a:miter lim="800000"/>
            <a:headEnd/>
            <a:tailEnd/>
          </a:ln>
        </p:spPr>
        <p:txBody>
          <a:bodyPr/>
          <a:lstStyle/>
          <a:p>
            <a:pPr algn="ctr" eaLnBrk="0" hangingPunct="0"/>
            <a:r>
              <a:rPr lang="fr-FR" sz="2400" b="1"/>
              <a:t>Voilà un exemple concret, pour mieux comprendre ce que cela signifie :</a:t>
            </a:r>
          </a:p>
        </p:txBody>
      </p:sp>
      <p:sp>
        <p:nvSpPr>
          <p:cNvPr id="27650" name="AutoShape 3" descr="2Q=="/>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27651" name="AutoShape 4" descr="2Q=="/>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27652" name="AutoShape 5" descr="2Q=="/>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2" name="AutoShape 11"/>
          <p:cNvSpPr>
            <a:spLocks noChangeArrowheads="1"/>
          </p:cNvSpPr>
          <p:nvPr/>
        </p:nvSpPr>
        <p:spPr bwMode="auto">
          <a:xfrm>
            <a:off x="0" y="1773238"/>
            <a:ext cx="9144000" cy="1341437"/>
          </a:xfrm>
          <a:prstGeom prst="wedgeEllipseCallout">
            <a:avLst>
              <a:gd name="adj1" fmla="val -22639"/>
              <a:gd name="adj2" fmla="val -81481"/>
            </a:avLst>
          </a:prstGeom>
          <a:solidFill>
            <a:srgbClr val="FFCCFF"/>
          </a:solidFill>
          <a:ln w="9525">
            <a:solidFill>
              <a:schemeClr val="tx1"/>
            </a:solidFill>
            <a:miter lim="800000"/>
            <a:headEnd/>
            <a:tailEnd/>
          </a:ln>
        </p:spPr>
        <p:txBody>
          <a:bodyPr/>
          <a:lstStyle/>
          <a:p>
            <a:pPr algn="ctr" eaLnBrk="0" hangingPunct="0"/>
            <a:r>
              <a:rPr lang="pl-PL" sz="2400" b="1"/>
              <a:t>…</a:t>
            </a:r>
            <a:r>
              <a:rPr lang="en-US" sz="2400" b="1"/>
              <a:t>… խոսքը ֆրանսերենով խոսողի մասին է, ով գիտի գերմաներեն և  սկսել է սովորել ճապոներեն:</a:t>
            </a:r>
            <a:endParaRPr lang="fr-FR" sz="2400" b="1"/>
          </a:p>
        </p:txBody>
      </p:sp>
      <p:pic>
        <p:nvPicPr>
          <p:cNvPr id="457735" name="Picture 7" descr="french-guy"/>
          <p:cNvPicPr>
            <a:picLocks noChangeAspect="1" noChangeArrowheads="1"/>
          </p:cNvPicPr>
          <p:nvPr/>
        </p:nvPicPr>
        <p:blipFill>
          <a:blip r:embed="rId3"/>
          <a:srcRect/>
          <a:stretch>
            <a:fillRect/>
          </a:stretch>
        </p:blipFill>
        <p:spPr bwMode="auto">
          <a:xfrm>
            <a:off x="0" y="4941888"/>
            <a:ext cx="1547813" cy="1916112"/>
          </a:xfrm>
          <a:prstGeom prst="rect">
            <a:avLst/>
          </a:prstGeom>
          <a:noFill/>
          <a:ln w="9525">
            <a:noFill/>
            <a:miter lim="800000"/>
            <a:headEnd/>
            <a:tailEnd/>
          </a:ln>
        </p:spPr>
      </p:pic>
      <p:grpSp>
        <p:nvGrpSpPr>
          <p:cNvPr id="4" name="Group 8"/>
          <p:cNvGrpSpPr>
            <a:grpSpLocks/>
          </p:cNvGrpSpPr>
          <p:nvPr/>
        </p:nvGrpSpPr>
        <p:grpSpPr bwMode="auto">
          <a:xfrm>
            <a:off x="2987675" y="4076700"/>
            <a:ext cx="5616575" cy="2781300"/>
            <a:chOff x="2245" y="2115"/>
            <a:chExt cx="3311" cy="1996"/>
          </a:xfrm>
        </p:grpSpPr>
        <p:sp>
          <p:nvSpPr>
            <p:cNvPr id="27659" name="AutoShape 9"/>
            <p:cNvSpPr>
              <a:spLocks noChangeArrowheads="1"/>
            </p:cNvSpPr>
            <p:nvPr/>
          </p:nvSpPr>
          <p:spPr bwMode="auto">
            <a:xfrm>
              <a:off x="2245" y="2115"/>
              <a:ext cx="3311" cy="1996"/>
            </a:xfrm>
            <a:prstGeom prst="wedgeRoundRectCallout">
              <a:avLst>
                <a:gd name="adj1" fmla="val -77995"/>
                <a:gd name="adj2" fmla="val 5662"/>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27660" name="Text Box 10"/>
            <p:cNvSpPr txBox="1">
              <a:spLocks noChangeArrowheads="1"/>
            </p:cNvSpPr>
            <p:nvPr/>
          </p:nvSpPr>
          <p:spPr bwMode="auto">
            <a:xfrm>
              <a:off x="2472" y="2159"/>
              <a:ext cx="3055" cy="1901"/>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t>Ֆրանսերենով խոսող այլ մարդկանց համար (և շատ այլ սովորողների համար) ճապոներեն սովորելու դժվարություններից մեկը բայը նախադասության վերջում դնելն է: Ես այս խնդիրը չունեմ: Ինչու՞ :</a:t>
              </a:r>
              <a:endParaRPr lang="fr-FR" sz="2400" b="1"/>
            </a:p>
          </p:txBody>
        </p:sp>
      </p:grpSp>
      <p:sp>
        <p:nvSpPr>
          <p:cNvPr id="3" name="AutoShape 11"/>
          <p:cNvSpPr>
            <a:spLocks noChangeArrowheads="1"/>
          </p:cNvSpPr>
          <p:nvPr/>
        </p:nvSpPr>
        <p:spPr bwMode="auto">
          <a:xfrm>
            <a:off x="0" y="0"/>
            <a:ext cx="9144000" cy="1341438"/>
          </a:xfrm>
          <a:prstGeom prst="wedgeEllipseCallout">
            <a:avLst>
              <a:gd name="adj1" fmla="val 25366"/>
              <a:gd name="adj2" fmla="val 77102"/>
            </a:avLst>
          </a:prstGeom>
          <a:solidFill>
            <a:srgbClr val="FFCCFF"/>
          </a:solidFill>
          <a:ln w="9525">
            <a:solidFill>
              <a:schemeClr val="tx1"/>
            </a:solidFill>
            <a:miter lim="800000"/>
            <a:headEnd/>
            <a:tailEnd/>
          </a:ln>
        </p:spPr>
        <p:txBody>
          <a:bodyPr/>
          <a:lstStyle/>
          <a:p>
            <a:pPr algn="ctr" eaLnBrk="0" hangingPunct="0"/>
            <a:r>
              <a:rPr lang="fr-FR" sz="2400" b="1"/>
              <a:t>Voilà un exemple concret, pour mieux comprendre ce que cela signifie :</a:t>
            </a:r>
          </a:p>
        </p:txBody>
      </p:sp>
      <p:sp>
        <p:nvSpPr>
          <p:cNvPr id="27657" name="AutoShape 11"/>
          <p:cNvSpPr>
            <a:spLocks noChangeArrowheads="1"/>
          </p:cNvSpPr>
          <p:nvPr/>
        </p:nvSpPr>
        <p:spPr bwMode="auto">
          <a:xfrm>
            <a:off x="0" y="0"/>
            <a:ext cx="9144000" cy="1341438"/>
          </a:xfrm>
          <a:prstGeom prst="wedgeEllipseCallout">
            <a:avLst>
              <a:gd name="adj1" fmla="val 25366"/>
              <a:gd name="adj2" fmla="val 77102"/>
            </a:avLst>
          </a:prstGeom>
          <a:solidFill>
            <a:srgbClr val="FFCCFF"/>
          </a:solidFill>
          <a:ln w="9525">
            <a:solidFill>
              <a:schemeClr val="tx1"/>
            </a:solidFill>
            <a:miter lim="800000"/>
            <a:headEnd/>
            <a:tailEnd/>
          </a:ln>
        </p:spPr>
        <p:txBody>
          <a:bodyPr/>
          <a:lstStyle/>
          <a:p>
            <a:pPr algn="ctr" eaLnBrk="0" hangingPunct="0"/>
            <a:r>
              <a:rPr lang="en-US" sz="2400" b="1"/>
              <a:t>Ահա մեկ կոնկրետ օրինակ, որը թույլ կտա ավելի հստակ պատկերացում կազմել ասվածի մասին:</a:t>
            </a:r>
            <a:endParaRPr lang="fr-FR" sz="2400" b="1"/>
          </a:p>
        </p:txBody>
      </p:sp>
      <p:sp>
        <p:nvSpPr>
          <p:cNvPr id="27658"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1BA345C-3B83-4E82-8A2C-EAF0A084E775}" type="slidenum">
              <a:rPr lang="fr-FR" sz="2400" b="1">
                <a:solidFill>
                  <a:schemeClr val="accent2"/>
                </a:solidFill>
              </a:rPr>
              <a:pPr algn="ctr" eaLnBrk="0" hangingPunct="0">
                <a:spcBef>
                  <a:spcPct val="50000"/>
                </a:spcBef>
              </a:pPr>
              <a:t>8</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3435"/>
                                        </p:tgtEl>
                                        <p:attrNameLst>
                                          <p:attrName>style.visibility</p:attrName>
                                        </p:attrNameLst>
                                      </p:cBhvr>
                                      <p:to>
                                        <p:strVal val="visible"/>
                                      </p:to>
                                    </p:set>
                                    <p:animEffect transition="in" filter="wipe(down)">
                                      <p:cBhvr>
                                        <p:cTn id="7" dur="1000"/>
                                        <p:tgtEl>
                                          <p:spTgt spid="103435"/>
                                        </p:tgtEl>
                                      </p:cBhvr>
                                    </p:animEffect>
                                  </p:childTnLst>
                                </p:cTn>
                              </p:par>
                            </p:childTnLst>
                          </p:cTn>
                        </p:par>
                        <p:par>
                          <p:cTn id="8" fill="hold">
                            <p:stCondLst>
                              <p:cond delay="1500"/>
                            </p:stCondLst>
                            <p:childTnLst>
                              <p:par>
                                <p:cTn id="9" presetID="22" presetClass="entr" presetSubtype="1"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p:stCondLst>
                              <p:cond delay="3500"/>
                            </p:stCondLst>
                            <p:childTnLst>
                              <p:par>
                                <p:cTn id="13" presetID="53" presetClass="entr" presetSubtype="0" fill="hold" nodeType="afterEffect">
                                  <p:stCondLst>
                                    <p:cond delay="1500"/>
                                  </p:stCondLst>
                                  <p:childTnLst>
                                    <p:set>
                                      <p:cBhvr>
                                        <p:cTn id="14" dur="1" fill="hold">
                                          <p:stCondLst>
                                            <p:cond delay="0"/>
                                          </p:stCondLst>
                                        </p:cTn>
                                        <p:tgtEl>
                                          <p:spTgt spid="457735"/>
                                        </p:tgtEl>
                                        <p:attrNameLst>
                                          <p:attrName>style.visibility</p:attrName>
                                        </p:attrNameLst>
                                      </p:cBhvr>
                                      <p:to>
                                        <p:strVal val="visible"/>
                                      </p:to>
                                    </p:set>
                                    <p:anim calcmode="lin" valueType="num">
                                      <p:cBhvr>
                                        <p:cTn id="15" dur="1000" fill="hold"/>
                                        <p:tgtEl>
                                          <p:spTgt spid="457735"/>
                                        </p:tgtEl>
                                        <p:attrNameLst>
                                          <p:attrName>ppt_w</p:attrName>
                                        </p:attrNameLst>
                                      </p:cBhvr>
                                      <p:tavLst>
                                        <p:tav tm="0">
                                          <p:val>
                                            <p:fltVal val="0"/>
                                          </p:val>
                                        </p:tav>
                                        <p:tav tm="100000">
                                          <p:val>
                                            <p:strVal val="#ppt_w"/>
                                          </p:val>
                                        </p:tav>
                                      </p:tavLst>
                                    </p:anim>
                                    <p:anim calcmode="lin" valueType="num">
                                      <p:cBhvr>
                                        <p:cTn id="16" dur="1000" fill="hold"/>
                                        <p:tgtEl>
                                          <p:spTgt spid="457735"/>
                                        </p:tgtEl>
                                        <p:attrNameLst>
                                          <p:attrName>ppt_h</p:attrName>
                                        </p:attrNameLst>
                                      </p:cBhvr>
                                      <p:tavLst>
                                        <p:tav tm="0">
                                          <p:val>
                                            <p:fltVal val="0"/>
                                          </p:val>
                                        </p:tav>
                                        <p:tav tm="100000">
                                          <p:val>
                                            <p:strVal val="#ppt_h"/>
                                          </p:val>
                                        </p:tav>
                                      </p:tavLst>
                                    </p:anim>
                                    <p:animEffect transition="in" filter="fade">
                                      <p:cBhvr>
                                        <p:cTn id="17" dur="1000"/>
                                        <p:tgtEl>
                                          <p:spTgt spid="4577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childTnLst>
                          </p:cTn>
                        </p:par>
                        <p:par>
                          <p:cTn id="23" fill="hold">
                            <p:stCondLst>
                              <p:cond delay="1000"/>
                            </p:stCondLst>
                            <p:childTnLst>
                              <p:par>
                                <p:cTn id="24" presetID="22" presetClass="entr" presetSubtype="4" fill="hold" grpId="0"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5" grpId="0" animBg="1"/>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6"/>
          <p:cNvSpPr>
            <a:spLocks noChangeArrowheads="1"/>
          </p:cNvSpPr>
          <p:nvPr/>
        </p:nvSpPr>
        <p:spPr bwMode="auto">
          <a:xfrm>
            <a:off x="5995988" y="2284413"/>
            <a:ext cx="2032000" cy="496887"/>
          </a:xfrm>
          <a:prstGeom prst="rect">
            <a:avLst/>
          </a:prstGeom>
          <a:no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fr-FR" altLang="ja-JP" sz="3600" b="1">
              <a:solidFill>
                <a:schemeClr val="accent2"/>
              </a:solidFill>
              <a:latin typeface="Times New Roman" pitchFamily="18" charset="0"/>
              <a:ea typeface="ＭＳ Ｐゴシック" pitchFamily="34" charset="-128"/>
              <a:cs typeface="DejaVu Sans" pitchFamily="34" charset="0"/>
            </a:endParaRPr>
          </a:p>
        </p:txBody>
      </p:sp>
      <p:sp>
        <p:nvSpPr>
          <p:cNvPr id="29698" name="Rectangle 15"/>
          <p:cNvSpPr>
            <a:spLocks noChangeArrowheads="1"/>
          </p:cNvSpPr>
          <p:nvPr/>
        </p:nvSpPr>
        <p:spPr bwMode="auto">
          <a:xfrm>
            <a:off x="3963988" y="2365375"/>
            <a:ext cx="2032000" cy="496888"/>
          </a:xfrm>
          <a:prstGeom prst="rect">
            <a:avLst/>
          </a:prstGeom>
          <a:no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rgbClr val="000000"/>
              </a:solidFill>
              <a:latin typeface="Times New Roman" pitchFamily="18" charset="0"/>
            </a:endParaRPr>
          </a:p>
        </p:txBody>
      </p:sp>
      <p:sp>
        <p:nvSpPr>
          <p:cNvPr id="29699" name="Rectangle 14"/>
          <p:cNvSpPr>
            <a:spLocks noChangeArrowheads="1"/>
          </p:cNvSpPr>
          <p:nvPr/>
        </p:nvSpPr>
        <p:spPr bwMode="auto">
          <a:xfrm>
            <a:off x="1908175" y="2349500"/>
            <a:ext cx="2032000" cy="496888"/>
          </a:xfrm>
          <a:prstGeom prst="rect">
            <a:avLst/>
          </a:prstGeom>
          <a:no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rgbClr val="000000"/>
              </a:solidFill>
              <a:latin typeface="Times New Roman" pitchFamily="18" charset="0"/>
            </a:endParaRPr>
          </a:p>
        </p:txBody>
      </p:sp>
      <p:sp>
        <p:nvSpPr>
          <p:cNvPr id="29700" name="Rectangle 13"/>
          <p:cNvSpPr>
            <a:spLocks noChangeArrowheads="1"/>
          </p:cNvSpPr>
          <p:nvPr/>
        </p:nvSpPr>
        <p:spPr bwMode="auto">
          <a:xfrm>
            <a:off x="6011863" y="1844675"/>
            <a:ext cx="2032000" cy="504825"/>
          </a:xfrm>
          <a:prstGeom prst="rect">
            <a:avLst/>
          </a:prstGeom>
          <a:no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chemeClr val="accent2"/>
              </a:solidFill>
              <a:latin typeface="Times New Roman" pitchFamily="18" charset="0"/>
            </a:endParaRPr>
          </a:p>
        </p:txBody>
      </p:sp>
      <p:sp>
        <p:nvSpPr>
          <p:cNvPr id="29701" name="Rectangle 12"/>
          <p:cNvSpPr>
            <a:spLocks noChangeArrowheads="1"/>
          </p:cNvSpPr>
          <p:nvPr/>
        </p:nvSpPr>
        <p:spPr bwMode="auto">
          <a:xfrm>
            <a:off x="3963988" y="1860550"/>
            <a:ext cx="2032000" cy="504825"/>
          </a:xfrm>
          <a:prstGeom prst="rect">
            <a:avLst/>
          </a:prstGeom>
          <a:no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rgbClr val="000000"/>
              </a:solidFill>
              <a:latin typeface="Times New Roman" pitchFamily="18" charset="0"/>
            </a:endParaRPr>
          </a:p>
        </p:txBody>
      </p:sp>
      <p:sp>
        <p:nvSpPr>
          <p:cNvPr id="29702" name="Rectangle 10"/>
          <p:cNvSpPr>
            <a:spLocks noChangeArrowheads="1"/>
          </p:cNvSpPr>
          <p:nvPr/>
        </p:nvSpPr>
        <p:spPr bwMode="auto">
          <a:xfrm>
            <a:off x="5995988" y="1412875"/>
            <a:ext cx="2032000" cy="447675"/>
          </a:xfrm>
          <a:prstGeom prst="rect">
            <a:avLst/>
          </a:prstGeom>
          <a:no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ja-JP" altLang="fr-FR" sz="3200" b="1">
              <a:solidFill>
                <a:schemeClr val="accent2"/>
              </a:solidFill>
              <a:latin typeface="Times New Roman" pitchFamily="18" charset="0"/>
              <a:ea typeface="ＭＳ Ｐゴシック" pitchFamily="34" charset="-128"/>
              <a:cs typeface="DejaVu Sans" pitchFamily="34" charset="0"/>
            </a:endParaRPr>
          </a:p>
        </p:txBody>
      </p:sp>
      <p:sp>
        <p:nvSpPr>
          <p:cNvPr id="29703" name="Rectangle 9"/>
          <p:cNvSpPr>
            <a:spLocks noChangeArrowheads="1"/>
          </p:cNvSpPr>
          <p:nvPr/>
        </p:nvSpPr>
        <p:spPr bwMode="auto">
          <a:xfrm>
            <a:off x="3963988" y="1412875"/>
            <a:ext cx="2032000" cy="447675"/>
          </a:xfrm>
          <a:prstGeom prst="rect">
            <a:avLst/>
          </a:prstGeom>
          <a:no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ja-JP" altLang="fr-FR" sz="3200" b="1">
              <a:solidFill>
                <a:srgbClr val="000000"/>
              </a:solidFill>
              <a:latin typeface="Times New Roman" pitchFamily="18" charset="0"/>
              <a:ea typeface="ＭＳ Ｐゴシック" pitchFamily="34" charset="-128"/>
              <a:cs typeface="DejaVu Sans" pitchFamily="34" charset="0"/>
            </a:endParaRPr>
          </a:p>
        </p:txBody>
      </p:sp>
      <p:grpSp>
        <p:nvGrpSpPr>
          <p:cNvPr id="2" name="Group 68"/>
          <p:cNvGrpSpPr>
            <a:grpSpLocks/>
          </p:cNvGrpSpPr>
          <p:nvPr/>
        </p:nvGrpSpPr>
        <p:grpSpPr bwMode="auto">
          <a:xfrm>
            <a:off x="612775" y="2852738"/>
            <a:ext cx="7920038" cy="952500"/>
            <a:chOff x="158" y="1888"/>
            <a:chExt cx="4884" cy="600"/>
          </a:xfrm>
        </p:grpSpPr>
        <p:grpSp>
          <p:nvGrpSpPr>
            <p:cNvPr id="29751" name="Group 67"/>
            <p:cNvGrpSpPr>
              <a:grpSpLocks/>
            </p:cNvGrpSpPr>
            <p:nvPr/>
          </p:nvGrpSpPr>
          <p:grpSpPr bwMode="auto">
            <a:xfrm>
              <a:off x="1202" y="1888"/>
              <a:ext cx="3840" cy="600"/>
              <a:chOff x="1202" y="2024"/>
              <a:chExt cx="3840" cy="600"/>
            </a:xfrm>
          </p:grpSpPr>
          <p:sp>
            <p:nvSpPr>
              <p:cNvPr id="29754" name="Rectangle 35"/>
              <p:cNvSpPr>
                <a:spLocks noChangeArrowheads="1"/>
              </p:cNvSpPr>
              <p:nvPr/>
            </p:nvSpPr>
            <p:spPr bwMode="auto">
              <a:xfrm>
                <a:off x="3762" y="2306"/>
                <a:ext cx="1280" cy="318"/>
              </a:xfrm>
              <a:prstGeom prst="rect">
                <a:avLst/>
              </a:prstGeom>
              <a:solidFill>
                <a:srgbClr val="FFCCCC"/>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600" b="1">
                    <a:solidFill>
                      <a:schemeClr val="accent2"/>
                    </a:solidFill>
                    <a:latin typeface="Times New Roman" pitchFamily="18" charset="0"/>
                    <a:ea typeface="ＭＳ Ｐゴシック" pitchFamily="34" charset="-128"/>
                    <a:cs typeface="DejaVu Sans" pitchFamily="34" charset="0"/>
                  </a:rPr>
                  <a:t>V</a:t>
                </a:r>
                <a:endParaRPr lang="fr-FR" sz="3600" b="1">
                  <a:solidFill>
                    <a:schemeClr val="accent2"/>
                  </a:solidFill>
                  <a:latin typeface="Times New Roman" pitchFamily="18" charset="0"/>
                  <a:ea typeface="ＭＳ Ｐゴシック" pitchFamily="34" charset="-128"/>
                  <a:cs typeface="DejaVu Sans" pitchFamily="34" charset="0"/>
                </a:endParaRPr>
              </a:p>
            </p:txBody>
          </p:sp>
          <p:sp>
            <p:nvSpPr>
              <p:cNvPr id="29755" name="Rectangle 36"/>
              <p:cNvSpPr>
                <a:spLocks noChangeArrowheads="1"/>
              </p:cNvSpPr>
              <p:nvPr/>
            </p:nvSpPr>
            <p:spPr bwMode="auto">
              <a:xfrm>
                <a:off x="2482" y="2306"/>
                <a:ext cx="1280" cy="318"/>
              </a:xfrm>
              <a:prstGeom prst="rect">
                <a:avLst/>
              </a:prstGeom>
              <a:solidFill>
                <a:srgbClr val="FFCCCC"/>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rgbClr val="000000"/>
                  </a:solidFill>
                  <a:latin typeface="Times New Roman" pitchFamily="18" charset="0"/>
                </a:endParaRPr>
              </a:p>
            </p:txBody>
          </p:sp>
          <p:sp>
            <p:nvSpPr>
              <p:cNvPr id="29756" name="Rectangle 37"/>
              <p:cNvSpPr>
                <a:spLocks noChangeArrowheads="1"/>
              </p:cNvSpPr>
              <p:nvPr/>
            </p:nvSpPr>
            <p:spPr bwMode="auto">
              <a:xfrm>
                <a:off x="1202" y="2306"/>
                <a:ext cx="1280" cy="318"/>
              </a:xfrm>
              <a:prstGeom prst="rect">
                <a:avLst/>
              </a:prstGeom>
              <a:solidFill>
                <a:srgbClr val="FFCCCC"/>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rgbClr val="000000"/>
                  </a:solidFill>
                  <a:latin typeface="Times New Roman" pitchFamily="18" charset="0"/>
                </a:endParaRPr>
              </a:p>
            </p:txBody>
          </p:sp>
          <p:sp>
            <p:nvSpPr>
              <p:cNvPr id="29757" name="Rectangle 38"/>
              <p:cNvSpPr>
                <a:spLocks noChangeArrowheads="1"/>
              </p:cNvSpPr>
              <p:nvPr/>
            </p:nvSpPr>
            <p:spPr bwMode="auto">
              <a:xfrm>
                <a:off x="3762" y="2024"/>
                <a:ext cx="1280" cy="282"/>
              </a:xfrm>
              <a:prstGeom prst="rect">
                <a:avLst/>
              </a:prstGeom>
              <a:solidFill>
                <a:srgbClr val="FFCCCC"/>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200" b="1">
                    <a:solidFill>
                      <a:schemeClr val="accent2"/>
                    </a:solidFill>
                    <a:latin typeface="Times New Roman" pitchFamily="18" charset="0"/>
                    <a:ea typeface="ＭＳ Ｐゴシック" pitchFamily="34" charset="-128"/>
                    <a:cs typeface="DejaVu Sans" pitchFamily="34" charset="0"/>
                  </a:rPr>
                  <a:t>bin</a:t>
                </a:r>
              </a:p>
            </p:txBody>
          </p:sp>
          <p:sp>
            <p:nvSpPr>
              <p:cNvPr id="29758" name="Rectangle 39"/>
              <p:cNvSpPr>
                <a:spLocks noChangeArrowheads="1"/>
              </p:cNvSpPr>
              <p:nvPr/>
            </p:nvSpPr>
            <p:spPr bwMode="auto">
              <a:xfrm>
                <a:off x="2482" y="2024"/>
                <a:ext cx="1280" cy="282"/>
              </a:xfrm>
              <a:prstGeom prst="rect">
                <a:avLst/>
              </a:prstGeom>
              <a:solidFill>
                <a:srgbClr val="FFCCCC"/>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200" b="1">
                    <a:solidFill>
                      <a:srgbClr val="000000"/>
                    </a:solidFill>
                    <a:latin typeface="Times New Roman" pitchFamily="18" charset="0"/>
                    <a:ea typeface="ＭＳ Ｐゴシック" pitchFamily="34" charset="-128"/>
                    <a:cs typeface="DejaVu Sans" pitchFamily="34" charset="0"/>
                  </a:rPr>
                  <a:t>Lehrer</a:t>
                </a:r>
              </a:p>
            </p:txBody>
          </p:sp>
          <p:sp>
            <p:nvSpPr>
              <p:cNvPr id="29759" name="Rectangle 40"/>
              <p:cNvSpPr>
                <a:spLocks noChangeArrowheads="1"/>
              </p:cNvSpPr>
              <p:nvPr/>
            </p:nvSpPr>
            <p:spPr bwMode="auto">
              <a:xfrm>
                <a:off x="1202" y="2024"/>
                <a:ext cx="1280" cy="282"/>
              </a:xfrm>
              <a:prstGeom prst="rect">
                <a:avLst/>
              </a:prstGeom>
              <a:solidFill>
                <a:srgbClr val="FFCCCC"/>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200" b="1">
                    <a:solidFill>
                      <a:srgbClr val="000000"/>
                    </a:solidFill>
                    <a:latin typeface="Times New Roman" pitchFamily="18" charset="0"/>
                    <a:ea typeface="ＭＳ Ｐゴシック" pitchFamily="34" charset="-128"/>
                    <a:cs typeface="DejaVu Sans" pitchFamily="34" charset="0"/>
                  </a:rPr>
                  <a:t>ich</a:t>
                </a:r>
              </a:p>
            </p:txBody>
          </p:sp>
          <p:sp>
            <p:nvSpPr>
              <p:cNvPr id="29760" name="Line 41"/>
              <p:cNvSpPr>
                <a:spLocks noChangeShapeType="1"/>
              </p:cNvSpPr>
              <p:nvPr/>
            </p:nvSpPr>
            <p:spPr bwMode="auto">
              <a:xfrm>
                <a:off x="1202" y="2024"/>
                <a:ext cx="3840" cy="0"/>
              </a:xfrm>
              <a:prstGeom prst="line">
                <a:avLst/>
              </a:prstGeom>
              <a:noFill/>
              <a:ln w="28575" cap="sq">
                <a:solidFill>
                  <a:schemeClr val="tx1"/>
                </a:solidFill>
                <a:round/>
                <a:headEnd/>
                <a:tailEnd/>
              </a:ln>
            </p:spPr>
            <p:txBody>
              <a:bodyPr/>
              <a:lstStyle/>
              <a:p>
                <a:endParaRPr lang="fr-FR"/>
              </a:p>
            </p:txBody>
          </p:sp>
          <p:sp>
            <p:nvSpPr>
              <p:cNvPr id="29761" name="Line 42"/>
              <p:cNvSpPr>
                <a:spLocks noChangeShapeType="1"/>
              </p:cNvSpPr>
              <p:nvPr/>
            </p:nvSpPr>
            <p:spPr bwMode="auto">
              <a:xfrm>
                <a:off x="1202" y="2306"/>
                <a:ext cx="3840" cy="0"/>
              </a:xfrm>
              <a:prstGeom prst="line">
                <a:avLst/>
              </a:prstGeom>
              <a:noFill/>
              <a:ln w="12700">
                <a:solidFill>
                  <a:schemeClr val="tx1"/>
                </a:solidFill>
                <a:round/>
                <a:headEnd/>
                <a:tailEnd/>
              </a:ln>
            </p:spPr>
            <p:txBody>
              <a:bodyPr/>
              <a:lstStyle/>
              <a:p>
                <a:endParaRPr lang="fr-FR"/>
              </a:p>
            </p:txBody>
          </p:sp>
          <p:sp>
            <p:nvSpPr>
              <p:cNvPr id="29762" name="Line 44"/>
              <p:cNvSpPr>
                <a:spLocks noChangeShapeType="1"/>
              </p:cNvSpPr>
              <p:nvPr/>
            </p:nvSpPr>
            <p:spPr bwMode="auto">
              <a:xfrm>
                <a:off x="1202" y="2624"/>
                <a:ext cx="3840" cy="0"/>
              </a:xfrm>
              <a:prstGeom prst="line">
                <a:avLst/>
              </a:prstGeom>
              <a:noFill/>
              <a:ln w="28575" cap="sq">
                <a:solidFill>
                  <a:schemeClr val="tx1"/>
                </a:solidFill>
                <a:round/>
                <a:headEnd/>
                <a:tailEnd/>
              </a:ln>
            </p:spPr>
            <p:txBody>
              <a:bodyPr/>
              <a:lstStyle/>
              <a:p>
                <a:endParaRPr lang="fr-FR"/>
              </a:p>
            </p:txBody>
          </p:sp>
          <p:sp>
            <p:nvSpPr>
              <p:cNvPr id="29763" name="Line 45"/>
              <p:cNvSpPr>
                <a:spLocks noChangeShapeType="1"/>
              </p:cNvSpPr>
              <p:nvPr/>
            </p:nvSpPr>
            <p:spPr bwMode="auto">
              <a:xfrm>
                <a:off x="1202" y="2024"/>
                <a:ext cx="0" cy="600"/>
              </a:xfrm>
              <a:prstGeom prst="line">
                <a:avLst/>
              </a:prstGeom>
              <a:noFill/>
              <a:ln w="28575" cap="sq">
                <a:solidFill>
                  <a:schemeClr val="tx1"/>
                </a:solidFill>
                <a:round/>
                <a:headEnd/>
                <a:tailEnd/>
              </a:ln>
            </p:spPr>
            <p:txBody>
              <a:bodyPr/>
              <a:lstStyle/>
              <a:p>
                <a:endParaRPr lang="fr-FR"/>
              </a:p>
            </p:txBody>
          </p:sp>
          <p:sp>
            <p:nvSpPr>
              <p:cNvPr id="29764" name="Line 46"/>
              <p:cNvSpPr>
                <a:spLocks noChangeShapeType="1"/>
              </p:cNvSpPr>
              <p:nvPr/>
            </p:nvSpPr>
            <p:spPr bwMode="auto">
              <a:xfrm>
                <a:off x="2482" y="2024"/>
                <a:ext cx="0" cy="600"/>
              </a:xfrm>
              <a:prstGeom prst="line">
                <a:avLst/>
              </a:prstGeom>
              <a:noFill/>
              <a:ln w="12700">
                <a:solidFill>
                  <a:schemeClr val="tx1"/>
                </a:solidFill>
                <a:round/>
                <a:headEnd/>
                <a:tailEnd/>
              </a:ln>
            </p:spPr>
            <p:txBody>
              <a:bodyPr/>
              <a:lstStyle/>
              <a:p>
                <a:endParaRPr lang="fr-FR"/>
              </a:p>
            </p:txBody>
          </p:sp>
          <p:sp>
            <p:nvSpPr>
              <p:cNvPr id="29765" name="Line 47"/>
              <p:cNvSpPr>
                <a:spLocks noChangeShapeType="1"/>
              </p:cNvSpPr>
              <p:nvPr/>
            </p:nvSpPr>
            <p:spPr bwMode="auto">
              <a:xfrm>
                <a:off x="3762" y="2024"/>
                <a:ext cx="0" cy="600"/>
              </a:xfrm>
              <a:prstGeom prst="line">
                <a:avLst/>
              </a:prstGeom>
              <a:noFill/>
              <a:ln w="12700">
                <a:solidFill>
                  <a:schemeClr val="tx1"/>
                </a:solidFill>
                <a:round/>
                <a:headEnd/>
                <a:tailEnd/>
              </a:ln>
            </p:spPr>
            <p:txBody>
              <a:bodyPr/>
              <a:lstStyle/>
              <a:p>
                <a:endParaRPr lang="fr-FR"/>
              </a:p>
            </p:txBody>
          </p:sp>
          <p:sp>
            <p:nvSpPr>
              <p:cNvPr id="29766" name="Line 48"/>
              <p:cNvSpPr>
                <a:spLocks noChangeShapeType="1"/>
              </p:cNvSpPr>
              <p:nvPr/>
            </p:nvSpPr>
            <p:spPr bwMode="auto">
              <a:xfrm>
                <a:off x="5042" y="2024"/>
                <a:ext cx="0" cy="600"/>
              </a:xfrm>
              <a:prstGeom prst="line">
                <a:avLst/>
              </a:prstGeom>
              <a:noFill/>
              <a:ln w="28575" cap="sq">
                <a:solidFill>
                  <a:schemeClr val="tx1"/>
                </a:solidFill>
                <a:round/>
                <a:headEnd/>
                <a:tailEnd/>
              </a:ln>
            </p:spPr>
            <p:txBody>
              <a:bodyPr/>
              <a:lstStyle/>
              <a:p>
                <a:endParaRPr lang="fr-FR"/>
              </a:p>
            </p:txBody>
          </p:sp>
        </p:grpSp>
        <p:sp>
          <p:nvSpPr>
            <p:cNvPr id="29752" name="Text Box 49"/>
            <p:cNvSpPr txBox="1">
              <a:spLocks noChangeArrowheads="1"/>
            </p:cNvSpPr>
            <p:nvPr/>
          </p:nvSpPr>
          <p:spPr bwMode="auto">
            <a:xfrm>
              <a:off x="158" y="2251"/>
              <a:ext cx="953" cy="186"/>
            </a:xfrm>
            <a:prstGeom prst="rect">
              <a:avLst/>
            </a:prstGeom>
            <a:solidFill>
              <a:srgbClr val="FFCCCC"/>
            </a:solidFill>
            <a:ln w="9525">
              <a:noFill/>
              <a:miter lim="800000"/>
              <a:headEnd/>
              <a:tailEnd/>
            </a:ln>
          </p:spPr>
          <p:txBody>
            <a:bodyPr>
              <a:spAutoFit/>
            </a:bodyPr>
            <a:lstStyle/>
            <a:p>
              <a:pPr defTabSz="449263">
                <a:lnSpc>
                  <a:spcPct val="74000"/>
                </a:lnSpc>
                <a:spcBef>
                  <a:spcPct val="50000"/>
                </a:spcBef>
                <a:buClr>
                  <a:srgbClr val="000000"/>
                </a:buClr>
                <a:buSzPct val="100000"/>
                <a:buFont typeface="Times New Roman" pitchFamily="18" charset="0"/>
                <a:buNone/>
              </a:pPr>
              <a:r>
                <a:rPr lang="fr-FR" b="1">
                  <a:solidFill>
                    <a:schemeClr val="accent2"/>
                  </a:solidFill>
                </a:rPr>
                <a:t>գերմաներեն</a:t>
              </a:r>
            </a:p>
          </p:txBody>
        </p:sp>
        <p:sp>
          <p:nvSpPr>
            <p:cNvPr id="29753" name="Text Box 51"/>
            <p:cNvSpPr txBox="1">
              <a:spLocks noChangeArrowheads="1"/>
            </p:cNvSpPr>
            <p:nvPr/>
          </p:nvSpPr>
          <p:spPr bwMode="auto">
            <a:xfrm>
              <a:off x="386" y="1888"/>
              <a:ext cx="816" cy="257"/>
            </a:xfrm>
            <a:prstGeom prst="rect">
              <a:avLst/>
            </a:prstGeom>
            <a:noFill/>
            <a:ln w="9525">
              <a:noFill/>
              <a:miter lim="800000"/>
              <a:headEnd/>
              <a:tailEnd/>
            </a:ln>
          </p:spPr>
          <p:txBody>
            <a:bodyPr>
              <a:spAutoFit/>
            </a:bodyPr>
            <a:lstStyle/>
            <a:p>
              <a:pPr algn="ctr" defTabSz="449263">
                <a:lnSpc>
                  <a:spcPct val="74000"/>
                </a:lnSpc>
                <a:spcBef>
                  <a:spcPct val="50000"/>
                </a:spcBef>
                <a:buClr>
                  <a:srgbClr val="000000"/>
                </a:buClr>
                <a:buSzPct val="100000"/>
                <a:buFont typeface="Times New Roman" pitchFamily="18" charset="0"/>
                <a:buNone/>
              </a:pPr>
              <a:r>
                <a:rPr lang="fr-FR" sz="2800" b="1">
                  <a:latin typeface="Times New Roman" pitchFamily="18" charset="0"/>
                </a:rPr>
                <a:t>(dass)</a:t>
              </a:r>
            </a:p>
          </p:txBody>
        </p:sp>
      </p:grpSp>
      <p:grpSp>
        <p:nvGrpSpPr>
          <p:cNvPr id="4" name="Group 71"/>
          <p:cNvGrpSpPr>
            <a:grpSpLocks/>
          </p:cNvGrpSpPr>
          <p:nvPr/>
        </p:nvGrpSpPr>
        <p:grpSpPr bwMode="auto">
          <a:xfrm>
            <a:off x="612775" y="3949700"/>
            <a:ext cx="7920038" cy="952500"/>
            <a:chOff x="158" y="2694"/>
            <a:chExt cx="4884" cy="600"/>
          </a:xfrm>
        </p:grpSpPr>
        <p:grpSp>
          <p:nvGrpSpPr>
            <p:cNvPr id="29736" name="Group 70"/>
            <p:cNvGrpSpPr>
              <a:grpSpLocks/>
            </p:cNvGrpSpPr>
            <p:nvPr/>
          </p:nvGrpSpPr>
          <p:grpSpPr bwMode="auto">
            <a:xfrm>
              <a:off x="1202" y="2694"/>
              <a:ext cx="3840" cy="600"/>
              <a:chOff x="1202" y="2694"/>
              <a:chExt cx="3840" cy="600"/>
            </a:xfrm>
          </p:grpSpPr>
          <p:sp>
            <p:nvSpPr>
              <p:cNvPr id="29738" name="Rectangle 53"/>
              <p:cNvSpPr>
                <a:spLocks noChangeArrowheads="1"/>
              </p:cNvSpPr>
              <p:nvPr/>
            </p:nvSpPr>
            <p:spPr bwMode="auto">
              <a:xfrm>
                <a:off x="3762" y="2976"/>
                <a:ext cx="1280" cy="318"/>
              </a:xfrm>
              <a:prstGeom prst="rect">
                <a:avLst/>
              </a:prstGeom>
              <a:solidFill>
                <a:srgbClr val="CCFFFF"/>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600" b="1">
                  <a:solidFill>
                    <a:schemeClr val="accent2"/>
                  </a:solidFill>
                  <a:latin typeface="Times New Roman" pitchFamily="18" charset="0"/>
                </a:endParaRPr>
              </a:p>
            </p:txBody>
          </p:sp>
          <p:sp>
            <p:nvSpPr>
              <p:cNvPr id="29739" name="Rectangle 54"/>
              <p:cNvSpPr>
                <a:spLocks noChangeArrowheads="1"/>
              </p:cNvSpPr>
              <p:nvPr/>
            </p:nvSpPr>
            <p:spPr bwMode="auto">
              <a:xfrm>
                <a:off x="2482" y="2976"/>
                <a:ext cx="1280" cy="318"/>
              </a:xfrm>
              <a:prstGeom prst="rect">
                <a:avLst/>
              </a:prstGeom>
              <a:solidFill>
                <a:srgbClr val="CCFFFF"/>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600" b="1">
                    <a:solidFill>
                      <a:srgbClr val="FF0000"/>
                    </a:solidFill>
                    <a:latin typeface="Times New Roman" pitchFamily="18" charset="0"/>
                    <a:ea typeface="ＭＳ Ｐゴシック" pitchFamily="34" charset="-128"/>
                    <a:cs typeface="DejaVu Sans" pitchFamily="34" charset="0"/>
                  </a:rPr>
                  <a:t>V</a:t>
                </a:r>
                <a:endParaRPr lang="fr-FR" sz="3600" b="1">
                  <a:solidFill>
                    <a:srgbClr val="FF0000"/>
                  </a:solidFill>
                  <a:latin typeface="Times New Roman" pitchFamily="18" charset="0"/>
                  <a:ea typeface="ＭＳ Ｐゴシック" pitchFamily="34" charset="-128"/>
                  <a:cs typeface="DejaVu Sans" pitchFamily="34" charset="0"/>
                </a:endParaRPr>
              </a:p>
            </p:txBody>
          </p:sp>
          <p:sp>
            <p:nvSpPr>
              <p:cNvPr id="29740" name="Rectangle 55"/>
              <p:cNvSpPr>
                <a:spLocks noChangeArrowheads="1"/>
              </p:cNvSpPr>
              <p:nvPr/>
            </p:nvSpPr>
            <p:spPr bwMode="auto">
              <a:xfrm>
                <a:off x="1202" y="2976"/>
                <a:ext cx="1280" cy="318"/>
              </a:xfrm>
              <a:prstGeom prst="rect">
                <a:avLst/>
              </a:prstGeom>
              <a:solidFill>
                <a:srgbClr val="CCFFFF"/>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rgbClr val="000000"/>
                  </a:solidFill>
                  <a:latin typeface="Times New Roman" pitchFamily="18" charset="0"/>
                </a:endParaRPr>
              </a:p>
            </p:txBody>
          </p:sp>
          <p:sp>
            <p:nvSpPr>
              <p:cNvPr id="29741" name="Rectangle 56"/>
              <p:cNvSpPr>
                <a:spLocks noChangeArrowheads="1"/>
              </p:cNvSpPr>
              <p:nvPr/>
            </p:nvSpPr>
            <p:spPr bwMode="auto">
              <a:xfrm>
                <a:off x="3762" y="2694"/>
                <a:ext cx="1280" cy="282"/>
              </a:xfrm>
              <a:prstGeom prst="rect">
                <a:avLst/>
              </a:prstGeom>
              <a:solidFill>
                <a:srgbClr val="CCFFFF"/>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200" b="1">
                    <a:solidFill>
                      <a:schemeClr val="accent2"/>
                    </a:solidFill>
                    <a:latin typeface="Times New Roman" pitchFamily="18" charset="0"/>
                    <a:ea typeface="ＭＳ Ｐゴシック" pitchFamily="34" charset="-128"/>
                    <a:cs typeface="DejaVu Sans" pitchFamily="34" charset="0"/>
                  </a:rPr>
                  <a:t>enseignant</a:t>
                </a:r>
              </a:p>
            </p:txBody>
          </p:sp>
          <p:sp>
            <p:nvSpPr>
              <p:cNvPr id="29742" name="Rectangle 57"/>
              <p:cNvSpPr>
                <a:spLocks noChangeArrowheads="1"/>
              </p:cNvSpPr>
              <p:nvPr/>
            </p:nvSpPr>
            <p:spPr bwMode="auto">
              <a:xfrm>
                <a:off x="2482" y="2694"/>
                <a:ext cx="1280" cy="282"/>
              </a:xfrm>
              <a:prstGeom prst="rect">
                <a:avLst/>
              </a:prstGeom>
              <a:solidFill>
                <a:srgbClr val="CCFFFF"/>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200" b="1">
                    <a:solidFill>
                      <a:srgbClr val="000000"/>
                    </a:solidFill>
                    <a:latin typeface="Times New Roman" pitchFamily="18" charset="0"/>
                    <a:ea typeface="ＭＳ Ｐゴシック" pitchFamily="34" charset="-128"/>
                    <a:cs typeface="DejaVu Sans" pitchFamily="34" charset="0"/>
                  </a:rPr>
                  <a:t>suis</a:t>
                </a:r>
              </a:p>
            </p:txBody>
          </p:sp>
          <p:sp>
            <p:nvSpPr>
              <p:cNvPr id="29743" name="Rectangle 58"/>
              <p:cNvSpPr>
                <a:spLocks noChangeArrowheads="1"/>
              </p:cNvSpPr>
              <p:nvPr/>
            </p:nvSpPr>
            <p:spPr bwMode="auto">
              <a:xfrm>
                <a:off x="1202" y="2694"/>
                <a:ext cx="1280" cy="282"/>
              </a:xfrm>
              <a:prstGeom prst="rect">
                <a:avLst/>
              </a:prstGeom>
              <a:solidFill>
                <a:srgbClr val="CCFFFF"/>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200" b="1">
                    <a:solidFill>
                      <a:srgbClr val="000000"/>
                    </a:solidFill>
                    <a:latin typeface="Times New Roman" pitchFamily="18" charset="0"/>
                    <a:ea typeface="ＭＳ Ｐゴシック" pitchFamily="34" charset="-128"/>
                    <a:cs typeface="DejaVu Sans" pitchFamily="34" charset="0"/>
                  </a:rPr>
                  <a:t>je</a:t>
                </a:r>
              </a:p>
            </p:txBody>
          </p:sp>
          <p:sp>
            <p:nvSpPr>
              <p:cNvPr id="29744" name="Line 59"/>
              <p:cNvSpPr>
                <a:spLocks noChangeShapeType="1"/>
              </p:cNvSpPr>
              <p:nvPr/>
            </p:nvSpPr>
            <p:spPr bwMode="auto">
              <a:xfrm>
                <a:off x="1202" y="2694"/>
                <a:ext cx="3840" cy="0"/>
              </a:xfrm>
              <a:prstGeom prst="line">
                <a:avLst/>
              </a:prstGeom>
              <a:noFill/>
              <a:ln w="28575" cap="sq">
                <a:solidFill>
                  <a:schemeClr val="tx1"/>
                </a:solidFill>
                <a:round/>
                <a:headEnd/>
                <a:tailEnd/>
              </a:ln>
            </p:spPr>
            <p:txBody>
              <a:bodyPr/>
              <a:lstStyle/>
              <a:p>
                <a:endParaRPr lang="fr-FR"/>
              </a:p>
            </p:txBody>
          </p:sp>
          <p:sp>
            <p:nvSpPr>
              <p:cNvPr id="29745" name="Line 60"/>
              <p:cNvSpPr>
                <a:spLocks noChangeShapeType="1"/>
              </p:cNvSpPr>
              <p:nvPr/>
            </p:nvSpPr>
            <p:spPr bwMode="auto">
              <a:xfrm>
                <a:off x="1202" y="2976"/>
                <a:ext cx="3840" cy="0"/>
              </a:xfrm>
              <a:prstGeom prst="line">
                <a:avLst/>
              </a:prstGeom>
              <a:noFill/>
              <a:ln w="12700">
                <a:solidFill>
                  <a:schemeClr val="tx1"/>
                </a:solidFill>
                <a:round/>
                <a:headEnd/>
                <a:tailEnd/>
              </a:ln>
            </p:spPr>
            <p:txBody>
              <a:bodyPr/>
              <a:lstStyle/>
              <a:p>
                <a:endParaRPr lang="fr-FR"/>
              </a:p>
            </p:txBody>
          </p:sp>
          <p:sp>
            <p:nvSpPr>
              <p:cNvPr id="29746" name="Line 61"/>
              <p:cNvSpPr>
                <a:spLocks noChangeShapeType="1"/>
              </p:cNvSpPr>
              <p:nvPr/>
            </p:nvSpPr>
            <p:spPr bwMode="auto">
              <a:xfrm>
                <a:off x="1202" y="3294"/>
                <a:ext cx="3840" cy="0"/>
              </a:xfrm>
              <a:prstGeom prst="line">
                <a:avLst/>
              </a:prstGeom>
              <a:noFill/>
              <a:ln w="28575" cap="sq">
                <a:solidFill>
                  <a:schemeClr val="tx1"/>
                </a:solidFill>
                <a:round/>
                <a:headEnd/>
                <a:tailEnd/>
              </a:ln>
            </p:spPr>
            <p:txBody>
              <a:bodyPr/>
              <a:lstStyle/>
              <a:p>
                <a:endParaRPr lang="fr-FR"/>
              </a:p>
            </p:txBody>
          </p:sp>
          <p:sp>
            <p:nvSpPr>
              <p:cNvPr id="29747" name="Line 62"/>
              <p:cNvSpPr>
                <a:spLocks noChangeShapeType="1"/>
              </p:cNvSpPr>
              <p:nvPr/>
            </p:nvSpPr>
            <p:spPr bwMode="auto">
              <a:xfrm>
                <a:off x="1202" y="2694"/>
                <a:ext cx="0" cy="600"/>
              </a:xfrm>
              <a:prstGeom prst="line">
                <a:avLst/>
              </a:prstGeom>
              <a:noFill/>
              <a:ln w="28575" cap="sq">
                <a:solidFill>
                  <a:schemeClr val="tx1"/>
                </a:solidFill>
                <a:round/>
                <a:headEnd/>
                <a:tailEnd/>
              </a:ln>
            </p:spPr>
            <p:txBody>
              <a:bodyPr/>
              <a:lstStyle/>
              <a:p>
                <a:endParaRPr lang="fr-FR"/>
              </a:p>
            </p:txBody>
          </p:sp>
          <p:sp>
            <p:nvSpPr>
              <p:cNvPr id="29748" name="Line 63"/>
              <p:cNvSpPr>
                <a:spLocks noChangeShapeType="1"/>
              </p:cNvSpPr>
              <p:nvPr/>
            </p:nvSpPr>
            <p:spPr bwMode="auto">
              <a:xfrm>
                <a:off x="2482" y="2694"/>
                <a:ext cx="0" cy="600"/>
              </a:xfrm>
              <a:prstGeom prst="line">
                <a:avLst/>
              </a:prstGeom>
              <a:noFill/>
              <a:ln w="12700">
                <a:solidFill>
                  <a:schemeClr val="tx1"/>
                </a:solidFill>
                <a:round/>
                <a:headEnd/>
                <a:tailEnd/>
              </a:ln>
            </p:spPr>
            <p:txBody>
              <a:bodyPr/>
              <a:lstStyle/>
              <a:p>
                <a:endParaRPr lang="fr-FR"/>
              </a:p>
            </p:txBody>
          </p:sp>
          <p:sp>
            <p:nvSpPr>
              <p:cNvPr id="29749" name="Line 64"/>
              <p:cNvSpPr>
                <a:spLocks noChangeShapeType="1"/>
              </p:cNvSpPr>
              <p:nvPr/>
            </p:nvSpPr>
            <p:spPr bwMode="auto">
              <a:xfrm>
                <a:off x="3762" y="2694"/>
                <a:ext cx="0" cy="600"/>
              </a:xfrm>
              <a:prstGeom prst="line">
                <a:avLst/>
              </a:prstGeom>
              <a:noFill/>
              <a:ln w="12700">
                <a:solidFill>
                  <a:schemeClr val="tx1"/>
                </a:solidFill>
                <a:round/>
                <a:headEnd/>
                <a:tailEnd/>
              </a:ln>
            </p:spPr>
            <p:txBody>
              <a:bodyPr/>
              <a:lstStyle/>
              <a:p>
                <a:endParaRPr lang="fr-FR"/>
              </a:p>
            </p:txBody>
          </p:sp>
          <p:sp>
            <p:nvSpPr>
              <p:cNvPr id="29750" name="Line 65"/>
              <p:cNvSpPr>
                <a:spLocks noChangeShapeType="1"/>
              </p:cNvSpPr>
              <p:nvPr/>
            </p:nvSpPr>
            <p:spPr bwMode="auto">
              <a:xfrm>
                <a:off x="5042" y="2694"/>
                <a:ext cx="0" cy="600"/>
              </a:xfrm>
              <a:prstGeom prst="line">
                <a:avLst/>
              </a:prstGeom>
              <a:noFill/>
              <a:ln w="28575" cap="sq">
                <a:solidFill>
                  <a:schemeClr val="tx1"/>
                </a:solidFill>
                <a:round/>
                <a:headEnd/>
                <a:tailEnd/>
              </a:ln>
            </p:spPr>
            <p:txBody>
              <a:bodyPr/>
              <a:lstStyle/>
              <a:p>
                <a:endParaRPr lang="fr-FR"/>
              </a:p>
            </p:txBody>
          </p:sp>
        </p:grpSp>
        <p:sp>
          <p:nvSpPr>
            <p:cNvPr id="29737" name="Text Box 66"/>
            <p:cNvSpPr txBox="1">
              <a:spLocks noChangeArrowheads="1"/>
            </p:cNvSpPr>
            <p:nvPr/>
          </p:nvSpPr>
          <p:spPr bwMode="auto">
            <a:xfrm>
              <a:off x="158" y="3010"/>
              <a:ext cx="953" cy="172"/>
            </a:xfrm>
            <a:prstGeom prst="rect">
              <a:avLst/>
            </a:prstGeom>
            <a:solidFill>
              <a:srgbClr val="CCFFFF"/>
            </a:solidFill>
            <a:ln w="9525">
              <a:noFill/>
              <a:miter lim="800000"/>
              <a:headEnd/>
              <a:tailEnd/>
            </a:ln>
          </p:spPr>
          <p:txBody>
            <a:bodyPr>
              <a:spAutoFit/>
            </a:bodyPr>
            <a:lstStyle/>
            <a:p>
              <a:pPr defTabSz="449263">
                <a:lnSpc>
                  <a:spcPct val="74000"/>
                </a:lnSpc>
                <a:spcBef>
                  <a:spcPct val="50000"/>
                </a:spcBef>
                <a:buClr>
                  <a:srgbClr val="000000"/>
                </a:buClr>
                <a:buSzPct val="100000"/>
                <a:buFont typeface="Times New Roman" pitchFamily="18" charset="0"/>
                <a:buNone/>
              </a:pPr>
              <a:r>
                <a:rPr lang="fr-FR" sz="1600" b="1">
                  <a:solidFill>
                    <a:srgbClr val="FF0000"/>
                  </a:solidFill>
                  <a:latin typeface="Times New Roman" pitchFamily="18" charset="0"/>
                </a:rPr>
                <a:t>ֆրանսերեն</a:t>
              </a:r>
            </a:p>
          </p:txBody>
        </p:sp>
      </p:grpSp>
      <p:grpSp>
        <p:nvGrpSpPr>
          <p:cNvPr id="6" name="Group 170"/>
          <p:cNvGrpSpPr>
            <a:grpSpLocks/>
          </p:cNvGrpSpPr>
          <p:nvPr/>
        </p:nvGrpSpPr>
        <p:grpSpPr bwMode="auto">
          <a:xfrm>
            <a:off x="611188" y="549275"/>
            <a:ext cx="7923212" cy="2232025"/>
            <a:chOff x="385" y="845"/>
            <a:chExt cx="4900" cy="1098"/>
          </a:xfrm>
        </p:grpSpPr>
        <p:sp>
          <p:nvSpPr>
            <p:cNvPr id="29713" name="Text Box 30"/>
            <p:cNvSpPr txBox="1">
              <a:spLocks noChangeArrowheads="1"/>
            </p:cNvSpPr>
            <p:nvPr/>
          </p:nvSpPr>
          <p:spPr bwMode="auto">
            <a:xfrm>
              <a:off x="385" y="1117"/>
              <a:ext cx="908" cy="145"/>
            </a:xfrm>
            <a:prstGeom prst="rect">
              <a:avLst/>
            </a:prstGeom>
            <a:solidFill>
              <a:srgbClr val="CCFF66"/>
            </a:solidFill>
            <a:ln w="9525">
              <a:noFill/>
              <a:miter lim="800000"/>
              <a:headEnd/>
              <a:tailEnd/>
            </a:ln>
          </p:spPr>
          <p:txBody>
            <a:bodyPr>
              <a:spAutoFit/>
            </a:bodyPr>
            <a:lstStyle/>
            <a:p>
              <a:pPr defTabSz="449263">
                <a:lnSpc>
                  <a:spcPct val="74000"/>
                </a:lnSpc>
                <a:spcBef>
                  <a:spcPct val="50000"/>
                </a:spcBef>
                <a:buClr>
                  <a:srgbClr val="000000"/>
                </a:buClr>
                <a:buSzPct val="100000"/>
                <a:buFont typeface="Times New Roman" pitchFamily="18" charset="0"/>
                <a:buNone/>
              </a:pPr>
              <a:r>
                <a:rPr lang="fr-FR" b="1">
                  <a:solidFill>
                    <a:schemeClr val="accent2"/>
                  </a:solidFill>
                </a:rPr>
                <a:t>ճապոներեն</a:t>
              </a:r>
            </a:p>
          </p:txBody>
        </p:sp>
        <p:grpSp>
          <p:nvGrpSpPr>
            <p:cNvPr id="29714" name="Group 169"/>
            <p:cNvGrpSpPr>
              <a:grpSpLocks/>
            </p:cNvGrpSpPr>
            <p:nvPr/>
          </p:nvGrpSpPr>
          <p:grpSpPr bwMode="auto">
            <a:xfrm>
              <a:off x="1430" y="845"/>
              <a:ext cx="3855" cy="1098"/>
              <a:chOff x="1429" y="845"/>
              <a:chExt cx="3855" cy="1098"/>
            </a:xfrm>
          </p:grpSpPr>
          <p:sp>
            <p:nvSpPr>
              <p:cNvPr id="29715" name="Rectangle 137"/>
              <p:cNvSpPr>
                <a:spLocks noChangeArrowheads="1"/>
              </p:cNvSpPr>
              <p:nvPr/>
            </p:nvSpPr>
            <p:spPr bwMode="auto">
              <a:xfrm>
                <a:off x="3999" y="1630"/>
                <a:ext cx="1285" cy="313"/>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altLang="ja-JP" sz="3600" b="1">
                    <a:solidFill>
                      <a:schemeClr val="accent2"/>
                    </a:solidFill>
                    <a:latin typeface="Times New Roman" pitchFamily="18" charset="0"/>
                    <a:ea typeface="ＭＳ Ｐゴシック" pitchFamily="34" charset="-128"/>
                    <a:cs typeface="DejaVu Sans" pitchFamily="34" charset="0"/>
                  </a:rPr>
                  <a:t>V</a:t>
                </a:r>
                <a:endParaRPr lang="fr-FR" sz="3600" b="1">
                  <a:solidFill>
                    <a:schemeClr val="accent2"/>
                  </a:solidFill>
                  <a:latin typeface="Times New Roman" pitchFamily="18" charset="0"/>
                  <a:ea typeface="ＭＳ Ｐゴシック" pitchFamily="34" charset="-128"/>
                  <a:cs typeface="DejaVu Sans" pitchFamily="34" charset="0"/>
                </a:endParaRPr>
              </a:p>
            </p:txBody>
          </p:sp>
          <p:sp>
            <p:nvSpPr>
              <p:cNvPr id="29716" name="Rectangle 136"/>
              <p:cNvSpPr>
                <a:spLocks noChangeArrowheads="1"/>
              </p:cNvSpPr>
              <p:nvPr/>
            </p:nvSpPr>
            <p:spPr bwMode="auto">
              <a:xfrm>
                <a:off x="2714" y="1630"/>
                <a:ext cx="1285" cy="313"/>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rgbClr val="000000"/>
                  </a:solidFill>
                  <a:latin typeface="Times New Roman" pitchFamily="18" charset="0"/>
                </a:endParaRPr>
              </a:p>
            </p:txBody>
          </p:sp>
          <p:sp>
            <p:nvSpPr>
              <p:cNvPr id="29717" name="Rectangle 135"/>
              <p:cNvSpPr>
                <a:spLocks noChangeArrowheads="1"/>
              </p:cNvSpPr>
              <p:nvPr/>
            </p:nvSpPr>
            <p:spPr bwMode="auto">
              <a:xfrm>
                <a:off x="1429" y="1630"/>
                <a:ext cx="1285" cy="313"/>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endParaRPr lang="en-US" sz="3200">
                  <a:solidFill>
                    <a:srgbClr val="000000"/>
                  </a:solidFill>
                  <a:latin typeface="Times New Roman" pitchFamily="18" charset="0"/>
                </a:endParaRPr>
              </a:p>
            </p:txBody>
          </p:sp>
          <p:sp>
            <p:nvSpPr>
              <p:cNvPr id="29718" name="Rectangle 134"/>
              <p:cNvSpPr>
                <a:spLocks noChangeArrowheads="1"/>
              </p:cNvSpPr>
              <p:nvPr/>
            </p:nvSpPr>
            <p:spPr bwMode="auto">
              <a:xfrm>
                <a:off x="3999" y="1374"/>
                <a:ext cx="1285" cy="256"/>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sz="2400">
                    <a:latin typeface="Times New Roman" pitchFamily="18" charset="0"/>
                    <a:ea typeface="ＭＳ Ｐゴシック" pitchFamily="34" charset="-128"/>
                    <a:cs typeface="DejaVu Sans" pitchFamily="34" charset="0"/>
                  </a:rPr>
                  <a:t>եմ</a:t>
                </a:r>
              </a:p>
            </p:txBody>
          </p:sp>
          <p:sp>
            <p:nvSpPr>
              <p:cNvPr id="29719" name="Rectangle 133"/>
              <p:cNvSpPr>
                <a:spLocks noChangeArrowheads="1"/>
              </p:cNvSpPr>
              <p:nvPr/>
            </p:nvSpPr>
            <p:spPr bwMode="auto">
              <a:xfrm>
                <a:off x="2714" y="1374"/>
                <a:ext cx="1285" cy="256"/>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sz="2400">
                    <a:solidFill>
                      <a:srgbClr val="000000"/>
                    </a:solidFill>
                    <a:latin typeface="Times New Roman" pitchFamily="18" charset="0"/>
                  </a:rPr>
                  <a:t>ուսուցիչ</a:t>
                </a:r>
              </a:p>
            </p:txBody>
          </p:sp>
          <p:sp>
            <p:nvSpPr>
              <p:cNvPr id="29720" name="Rectangle 132"/>
              <p:cNvSpPr>
                <a:spLocks noChangeArrowheads="1"/>
              </p:cNvSpPr>
              <p:nvPr/>
            </p:nvSpPr>
            <p:spPr bwMode="auto">
              <a:xfrm>
                <a:off x="1429" y="1374"/>
                <a:ext cx="1285" cy="256"/>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sz="2400">
                    <a:solidFill>
                      <a:srgbClr val="000000"/>
                    </a:solidFill>
                    <a:latin typeface="Times New Roman" pitchFamily="18" charset="0"/>
                  </a:rPr>
                  <a:t>ես</a:t>
                </a:r>
              </a:p>
            </p:txBody>
          </p:sp>
          <p:sp>
            <p:nvSpPr>
              <p:cNvPr id="29721" name="Rectangle 131"/>
              <p:cNvSpPr>
                <a:spLocks noChangeArrowheads="1"/>
              </p:cNvSpPr>
              <p:nvPr/>
            </p:nvSpPr>
            <p:spPr bwMode="auto">
              <a:xfrm>
                <a:off x="3999" y="1118"/>
                <a:ext cx="1285" cy="256"/>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sz="3200">
                    <a:solidFill>
                      <a:schemeClr val="accent2"/>
                    </a:solidFill>
                    <a:latin typeface="Times New Roman" pitchFamily="18" charset="0"/>
                  </a:rPr>
                  <a:t>desu</a:t>
                </a:r>
              </a:p>
            </p:txBody>
          </p:sp>
          <p:sp>
            <p:nvSpPr>
              <p:cNvPr id="29722" name="Rectangle 130"/>
              <p:cNvSpPr>
                <a:spLocks noChangeArrowheads="1"/>
              </p:cNvSpPr>
              <p:nvPr/>
            </p:nvSpPr>
            <p:spPr bwMode="auto">
              <a:xfrm>
                <a:off x="2714" y="1118"/>
                <a:ext cx="1285" cy="256"/>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sz="3200">
                    <a:solidFill>
                      <a:srgbClr val="000000"/>
                    </a:solidFill>
                    <a:latin typeface="Times New Roman" pitchFamily="18" charset="0"/>
                  </a:rPr>
                  <a:t>sensei</a:t>
                </a:r>
              </a:p>
            </p:txBody>
          </p:sp>
          <p:sp>
            <p:nvSpPr>
              <p:cNvPr id="29723" name="Rectangle 129"/>
              <p:cNvSpPr>
                <a:spLocks noChangeArrowheads="1"/>
              </p:cNvSpPr>
              <p:nvPr/>
            </p:nvSpPr>
            <p:spPr bwMode="auto">
              <a:xfrm>
                <a:off x="1429" y="1118"/>
                <a:ext cx="1285" cy="256"/>
              </a:xfrm>
              <a:prstGeom prst="rect">
                <a:avLst/>
              </a:prstGeom>
              <a:solidFill>
                <a:srgbClr val="CCFF66"/>
              </a:solidFill>
              <a:ln w="9525">
                <a:noFill/>
                <a:miter lim="800000"/>
                <a:headEnd/>
                <a:tailEnd/>
              </a:ln>
            </p:spPr>
            <p:txBody>
              <a:bodyPr/>
              <a:lstStyle/>
              <a:p>
                <a:pPr algn="ctr" defTabSz="449263">
                  <a:spcBef>
                    <a:spcPct val="20000"/>
                  </a:spcBef>
                  <a:buClr>
                    <a:srgbClr val="000000"/>
                  </a:buClr>
                  <a:buSzPct val="100000"/>
                  <a:buFont typeface="Times New Roman" pitchFamily="18" charset="0"/>
                  <a:buNone/>
                </a:pPr>
                <a:r>
                  <a:rPr lang="fr-FR" sz="3200">
                    <a:solidFill>
                      <a:srgbClr val="000000"/>
                    </a:solidFill>
                    <a:latin typeface="Times New Roman" pitchFamily="18" charset="0"/>
                  </a:rPr>
                  <a:t>watashi wa</a:t>
                </a:r>
              </a:p>
            </p:txBody>
          </p:sp>
          <p:sp>
            <p:nvSpPr>
              <p:cNvPr id="29724" name="Rectangle 128"/>
              <p:cNvSpPr>
                <a:spLocks noChangeArrowheads="1"/>
              </p:cNvSpPr>
              <p:nvPr/>
            </p:nvSpPr>
            <p:spPr bwMode="auto">
              <a:xfrm>
                <a:off x="3999" y="845"/>
                <a:ext cx="1285" cy="273"/>
              </a:xfrm>
              <a:prstGeom prst="rect">
                <a:avLst/>
              </a:prstGeom>
              <a:solidFill>
                <a:srgbClr val="CCFF66"/>
              </a:solidFill>
              <a:ln w="9525">
                <a:noFill/>
                <a:miter lim="800000"/>
                <a:headEnd/>
                <a:tailEnd/>
              </a:ln>
            </p:spPr>
            <p:txBody>
              <a:bodyPr/>
              <a:lstStyle/>
              <a:p>
                <a:pPr algn="ctr" defTabSz="449263">
                  <a:spcBef>
                    <a:spcPct val="15000"/>
                  </a:spcBef>
                  <a:buClr>
                    <a:srgbClr val="000000"/>
                  </a:buClr>
                  <a:buSzPct val="100000"/>
                  <a:buFont typeface="Times New Roman" pitchFamily="18" charset="0"/>
                  <a:buNone/>
                </a:pPr>
                <a:r>
                  <a:rPr lang="ja-JP" altLang="fr-FR" sz="3200" b="1">
                    <a:solidFill>
                      <a:schemeClr val="accent2"/>
                    </a:solidFill>
                    <a:latin typeface="Times New Roman" pitchFamily="18" charset="0"/>
                    <a:ea typeface="ＭＳ Ｐゴシック" pitchFamily="34" charset="-128"/>
                    <a:cs typeface="DejaVu Sans" pitchFamily="34" charset="0"/>
                  </a:rPr>
                  <a:t>です</a:t>
                </a:r>
                <a:endParaRPr lang="fr-FR" sz="3200" b="1">
                  <a:solidFill>
                    <a:schemeClr val="accent2"/>
                  </a:solidFill>
                  <a:latin typeface="Times New Roman" pitchFamily="18" charset="0"/>
                  <a:ea typeface="ＭＳ Ｐゴシック" pitchFamily="34" charset="-128"/>
                  <a:cs typeface="DejaVu Sans" pitchFamily="34" charset="0"/>
                </a:endParaRPr>
              </a:p>
            </p:txBody>
          </p:sp>
          <p:sp>
            <p:nvSpPr>
              <p:cNvPr id="29725" name="Rectangle 127"/>
              <p:cNvSpPr>
                <a:spLocks noChangeArrowheads="1"/>
              </p:cNvSpPr>
              <p:nvPr/>
            </p:nvSpPr>
            <p:spPr bwMode="auto">
              <a:xfrm>
                <a:off x="2714" y="845"/>
                <a:ext cx="1285" cy="273"/>
              </a:xfrm>
              <a:prstGeom prst="rect">
                <a:avLst/>
              </a:prstGeom>
              <a:solidFill>
                <a:srgbClr val="CCFF66"/>
              </a:solidFill>
              <a:ln w="9525">
                <a:noFill/>
                <a:miter lim="800000"/>
                <a:headEnd/>
                <a:tailEnd/>
              </a:ln>
            </p:spPr>
            <p:txBody>
              <a:bodyPr/>
              <a:lstStyle/>
              <a:p>
                <a:pPr algn="ctr" defTabSz="449263">
                  <a:spcBef>
                    <a:spcPct val="15000"/>
                  </a:spcBef>
                  <a:buClr>
                    <a:srgbClr val="000000"/>
                  </a:buClr>
                  <a:buSzPct val="100000"/>
                  <a:buFont typeface="Times New Roman" pitchFamily="18" charset="0"/>
                  <a:buNone/>
                </a:pPr>
                <a:r>
                  <a:rPr lang="ja-JP" altLang="fr-FR" sz="3200" b="1">
                    <a:solidFill>
                      <a:srgbClr val="000000"/>
                    </a:solidFill>
                    <a:latin typeface="Times New Roman" pitchFamily="18" charset="0"/>
                    <a:ea typeface="ＭＳ Ｐゴシック" pitchFamily="34" charset="-128"/>
                    <a:cs typeface="DejaVu Sans" pitchFamily="34" charset="0"/>
                  </a:rPr>
                  <a:t>せんせい</a:t>
                </a:r>
                <a:endParaRPr lang="fr-FR" sz="3200" b="1">
                  <a:solidFill>
                    <a:srgbClr val="000000"/>
                  </a:solidFill>
                  <a:latin typeface="Times New Roman" pitchFamily="18" charset="0"/>
                  <a:ea typeface="ＭＳ Ｐゴシック" pitchFamily="34" charset="-128"/>
                  <a:cs typeface="DejaVu Sans" pitchFamily="34" charset="0"/>
                </a:endParaRPr>
              </a:p>
            </p:txBody>
          </p:sp>
          <p:sp>
            <p:nvSpPr>
              <p:cNvPr id="29726" name="Rectangle 126"/>
              <p:cNvSpPr>
                <a:spLocks noChangeArrowheads="1"/>
              </p:cNvSpPr>
              <p:nvPr/>
            </p:nvSpPr>
            <p:spPr bwMode="auto">
              <a:xfrm>
                <a:off x="1429" y="845"/>
                <a:ext cx="1285" cy="273"/>
              </a:xfrm>
              <a:prstGeom prst="rect">
                <a:avLst/>
              </a:prstGeom>
              <a:solidFill>
                <a:srgbClr val="CCFF66"/>
              </a:solidFill>
              <a:ln w="9525">
                <a:noFill/>
                <a:miter lim="800000"/>
                <a:headEnd/>
                <a:tailEnd/>
              </a:ln>
            </p:spPr>
            <p:txBody>
              <a:bodyPr/>
              <a:lstStyle/>
              <a:p>
                <a:pPr algn="ctr" defTabSz="449263">
                  <a:spcBef>
                    <a:spcPct val="15000"/>
                  </a:spcBef>
                  <a:buClr>
                    <a:srgbClr val="000000"/>
                  </a:buClr>
                  <a:buSzPct val="100000"/>
                  <a:buFont typeface="Times New Roman" pitchFamily="18" charset="0"/>
                  <a:buNone/>
                </a:pPr>
                <a:r>
                  <a:rPr lang="ja-JP" altLang="fr-FR" sz="3200" b="1">
                    <a:solidFill>
                      <a:srgbClr val="000000"/>
                    </a:solidFill>
                    <a:latin typeface="Times New Roman" pitchFamily="18" charset="0"/>
                    <a:ea typeface="ＭＳ Ｐゴシック" pitchFamily="34" charset="-128"/>
                    <a:cs typeface="DejaVu Sans" pitchFamily="34" charset="0"/>
                  </a:rPr>
                  <a:t>わたし　は</a:t>
                </a:r>
                <a:endParaRPr lang="fr-FR" sz="3200" b="1">
                  <a:solidFill>
                    <a:srgbClr val="000000"/>
                  </a:solidFill>
                  <a:latin typeface="Times New Roman" pitchFamily="18" charset="0"/>
                  <a:ea typeface="ＭＳ Ｐゴシック" pitchFamily="34" charset="-128"/>
                  <a:cs typeface="DejaVu Sans" pitchFamily="34" charset="0"/>
                </a:endParaRPr>
              </a:p>
            </p:txBody>
          </p:sp>
          <p:sp>
            <p:nvSpPr>
              <p:cNvPr id="29727" name="Line 138"/>
              <p:cNvSpPr>
                <a:spLocks noChangeShapeType="1"/>
              </p:cNvSpPr>
              <p:nvPr/>
            </p:nvSpPr>
            <p:spPr bwMode="auto">
              <a:xfrm>
                <a:off x="1429" y="845"/>
                <a:ext cx="3855" cy="0"/>
              </a:xfrm>
              <a:prstGeom prst="line">
                <a:avLst/>
              </a:prstGeom>
              <a:noFill/>
              <a:ln w="28575" cap="sq">
                <a:solidFill>
                  <a:schemeClr val="tx1"/>
                </a:solidFill>
                <a:round/>
                <a:headEnd/>
                <a:tailEnd/>
              </a:ln>
            </p:spPr>
            <p:txBody>
              <a:bodyPr/>
              <a:lstStyle/>
              <a:p>
                <a:endParaRPr lang="fr-FR"/>
              </a:p>
            </p:txBody>
          </p:sp>
          <p:sp>
            <p:nvSpPr>
              <p:cNvPr id="29728" name="Line 139"/>
              <p:cNvSpPr>
                <a:spLocks noChangeShapeType="1"/>
              </p:cNvSpPr>
              <p:nvPr/>
            </p:nvSpPr>
            <p:spPr bwMode="auto">
              <a:xfrm>
                <a:off x="1429" y="1118"/>
                <a:ext cx="3855" cy="0"/>
              </a:xfrm>
              <a:prstGeom prst="line">
                <a:avLst/>
              </a:prstGeom>
              <a:noFill/>
              <a:ln w="12700">
                <a:solidFill>
                  <a:schemeClr val="tx1"/>
                </a:solidFill>
                <a:round/>
                <a:headEnd/>
                <a:tailEnd/>
              </a:ln>
            </p:spPr>
            <p:txBody>
              <a:bodyPr/>
              <a:lstStyle/>
              <a:p>
                <a:endParaRPr lang="fr-FR"/>
              </a:p>
            </p:txBody>
          </p:sp>
          <p:sp>
            <p:nvSpPr>
              <p:cNvPr id="29729" name="Line 140"/>
              <p:cNvSpPr>
                <a:spLocks noChangeShapeType="1"/>
              </p:cNvSpPr>
              <p:nvPr/>
            </p:nvSpPr>
            <p:spPr bwMode="auto">
              <a:xfrm>
                <a:off x="1429" y="1374"/>
                <a:ext cx="3855" cy="0"/>
              </a:xfrm>
              <a:prstGeom prst="line">
                <a:avLst/>
              </a:prstGeom>
              <a:noFill/>
              <a:ln w="12700">
                <a:solidFill>
                  <a:schemeClr val="tx1"/>
                </a:solidFill>
                <a:round/>
                <a:headEnd/>
                <a:tailEnd/>
              </a:ln>
            </p:spPr>
            <p:txBody>
              <a:bodyPr/>
              <a:lstStyle/>
              <a:p>
                <a:endParaRPr lang="fr-FR"/>
              </a:p>
            </p:txBody>
          </p:sp>
          <p:sp>
            <p:nvSpPr>
              <p:cNvPr id="29730" name="Line 141"/>
              <p:cNvSpPr>
                <a:spLocks noChangeShapeType="1"/>
              </p:cNvSpPr>
              <p:nvPr/>
            </p:nvSpPr>
            <p:spPr bwMode="auto">
              <a:xfrm>
                <a:off x="1429" y="1630"/>
                <a:ext cx="3855" cy="0"/>
              </a:xfrm>
              <a:prstGeom prst="line">
                <a:avLst/>
              </a:prstGeom>
              <a:noFill/>
              <a:ln w="12700">
                <a:solidFill>
                  <a:schemeClr val="tx1"/>
                </a:solidFill>
                <a:round/>
                <a:headEnd/>
                <a:tailEnd/>
              </a:ln>
            </p:spPr>
            <p:txBody>
              <a:bodyPr/>
              <a:lstStyle/>
              <a:p>
                <a:endParaRPr lang="fr-FR"/>
              </a:p>
            </p:txBody>
          </p:sp>
          <p:sp>
            <p:nvSpPr>
              <p:cNvPr id="29731" name="Line 142"/>
              <p:cNvSpPr>
                <a:spLocks noChangeShapeType="1"/>
              </p:cNvSpPr>
              <p:nvPr/>
            </p:nvSpPr>
            <p:spPr bwMode="auto">
              <a:xfrm>
                <a:off x="1429" y="1943"/>
                <a:ext cx="3855" cy="0"/>
              </a:xfrm>
              <a:prstGeom prst="line">
                <a:avLst/>
              </a:prstGeom>
              <a:noFill/>
              <a:ln w="28575" cap="sq">
                <a:solidFill>
                  <a:schemeClr val="tx1"/>
                </a:solidFill>
                <a:round/>
                <a:headEnd/>
                <a:tailEnd/>
              </a:ln>
            </p:spPr>
            <p:txBody>
              <a:bodyPr/>
              <a:lstStyle/>
              <a:p>
                <a:endParaRPr lang="fr-FR"/>
              </a:p>
            </p:txBody>
          </p:sp>
          <p:sp>
            <p:nvSpPr>
              <p:cNvPr id="29732" name="Line 143"/>
              <p:cNvSpPr>
                <a:spLocks noChangeShapeType="1"/>
              </p:cNvSpPr>
              <p:nvPr/>
            </p:nvSpPr>
            <p:spPr bwMode="auto">
              <a:xfrm>
                <a:off x="1429" y="845"/>
                <a:ext cx="0" cy="1098"/>
              </a:xfrm>
              <a:prstGeom prst="line">
                <a:avLst/>
              </a:prstGeom>
              <a:noFill/>
              <a:ln w="28575" cap="sq">
                <a:solidFill>
                  <a:schemeClr val="tx1"/>
                </a:solidFill>
                <a:round/>
                <a:headEnd/>
                <a:tailEnd/>
              </a:ln>
            </p:spPr>
            <p:txBody>
              <a:bodyPr/>
              <a:lstStyle/>
              <a:p>
                <a:endParaRPr lang="fr-FR"/>
              </a:p>
            </p:txBody>
          </p:sp>
          <p:sp>
            <p:nvSpPr>
              <p:cNvPr id="29733" name="Line 144"/>
              <p:cNvSpPr>
                <a:spLocks noChangeShapeType="1"/>
              </p:cNvSpPr>
              <p:nvPr/>
            </p:nvSpPr>
            <p:spPr bwMode="auto">
              <a:xfrm>
                <a:off x="2714" y="845"/>
                <a:ext cx="0" cy="1098"/>
              </a:xfrm>
              <a:prstGeom prst="line">
                <a:avLst/>
              </a:prstGeom>
              <a:noFill/>
              <a:ln w="12700">
                <a:solidFill>
                  <a:schemeClr val="tx1"/>
                </a:solidFill>
                <a:round/>
                <a:headEnd/>
                <a:tailEnd/>
              </a:ln>
            </p:spPr>
            <p:txBody>
              <a:bodyPr/>
              <a:lstStyle/>
              <a:p>
                <a:endParaRPr lang="fr-FR"/>
              </a:p>
            </p:txBody>
          </p:sp>
          <p:sp>
            <p:nvSpPr>
              <p:cNvPr id="29734" name="Line 145"/>
              <p:cNvSpPr>
                <a:spLocks noChangeShapeType="1"/>
              </p:cNvSpPr>
              <p:nvPr/>
            </p:nvSpPr>
            <p:spPr bwMode="auto">
              <a:xfrm>
                <a:off x="3999" y="845"/>
                <a:ext cx="0" cy="1098"/>
              </a:xfrm>
              <a:prstGeom prst="line">
                <a:avLst/>
              </a:prstGeom>
              <a:noFill/>
              <a:ln w="12700">
                <a:solidFill>
                  <a:schemeClr val="tx1"/>
                </a:solidFill>
                <a:round/>
                <a:headEnd/>
                <a:tailEnd/>
              </a:ln>
            </p:spPr>
            <p:txBody>
              <a:bodyPr/>
              <a:lstStyle/>
              <a:p>
                <a:endParaRPr lang="fr-FR"/>
              </a:p>
            </p:txBody>
          </p:sp>
          <p:sp>
            <p:nvSpPr>
              <p:cNvPr id="29735" name="Line 146"/>
              <p:cNvSpPr>
                <a:spLocks noChangeShapeType="1"/>
              </p:cNvSpPr>
              <p:nvPr/>
            </p:nvSpPr>
            <p:spPr bwMode="auto">
              <a:xfrm>
                <a:off x="5284" y="845"/>
                <a:ext cx="0" cy="1098"/>
              </a:xfrm>
              <a:prstGeom prst="line">
                <a:avLst/>
              </a:prstGeom>
              <a:noFill/>
              <a:ln w="28575" cap="sq">
                <a:solidFill>
                  <a:schemeClr val="tx1"/>
                </a:solidFill>
                <a:round/>
                <a:headEnd/>
                <a:tailEnd/>
              </a:ln>
            </p:spPr>
            <p:txBody>
              <a:bodyPr/>
              <a:lstStyle/>
              <a:p>
                <a:endParaRPr lang="fr-FR"/>
              </a:p>
            </p:txBody>
          </p:sp>
        </p:grpSp>
      </p:grpSp>
      <p:grpSp>
        <p:nvGrpSpPr>
          <p:cNvPr id="8" name="Group 66"/>
          <p:cNvGrpSpPr>
            <a:grpSpLocks/>
          </p:cNvGrpSpPr>
          <p:nvPr/>
        </p:nvGrpSpPr>
        <p:grpSpPr bwMode="auto">
          <a:xfrm>
            <a:off x="3276600" y="5084763"/>
            <a:ext cx="5256213" cy="1627187"/>
            <a:chOff x="2064" y="3294"/>
            <a:chExt cx="3311" cy="922"/>
          </a:xfrm>
        </p:grpSpPr>
        <p:sp>
          <p:nvSpPr>
            <p:cNvPr id="29711" name="AutoShape 67"/>
            <p:cNvSpPr>
              <a:spLocks noChangeArrowheads="1"/>
            </p:cNvSpPr>
            <p:nvPr/>
          </p:nvSpPr>
          <p:spPr bwMode="auto">
            <a:xfrm>
              <a:off x="2064" y="3294"/>
              <a:ext cx="3311" cy="907"/>
            </a:xfrm>
            <a:prstGeom prst="wedgeRoundRectCallout">
              <a:avLst>
                <a:gd name="adj1" fmla="val -80472"/>
                <a:gd name="adj2" fmla="val -35005"/>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29712" name="Text Box 68"/>
            <p:cNvSpPr txBox="1">
              <a:spLocks noChangeArrowheads="1"/>
            </p:cNvSpPr>
            <p:nvPr/>
          </p:nvSpPr>
          <p:spPr bwMode="auto">
            <a:xfrm>
              <a:off x="2245" y="3336"/>
              <a:ext cx="3055" cy="880"/>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t> Գերմաներենում նույնպես ստորադասական նախադասություններում բայը դրվում է վերջում:</a:t>
              </a:r>
              <a:endParaRPr lang="fr-FR" sz="2400" b="1"/>
            </a:p>
          </p:txBody>
        </p:sp>
      </p:grpSp>
      <p:pic>
        <p:nvPicPr>
          <p:cNvPr id="29708" name="Picture 69" descr="french-guy"/>
          <p:cNvPicPr>
            <a:picLocks noChangeAspect="1" noChangeArrowheads="1"/>
          </p:cNvPicPr>
          <p:nvPr/>
        </p:nvPicPr>
        <p:blipFill>
          <a:blip r:embed="rId3"/>
          <a:srcRect/>
          <a:stretch>
            <a:fillRect/>
          </a:stretch>
        </p:blipFill>
        <p:spPr bwMode="auto">
          <a:xfrm>
            <a:off x="0" y="4941888"/>
            <a:ext cx="1547813" cy="1916112"/>
          </a:xfrm>
          <a:prstGeom prst="rect">
            <a:avLst/>
          </a:prstGeom>
          <a:noFill/>
          <a:ln w="9525">
            <a:noFill/>
            <a:miter lim="800000"/>
            <a:headEnd/>
            <a:tailEnd/>
          </a:ln>
        </p:spPr>
      </p:pic>
      <p:pic>
        <p:nvPicPr>
          <p:cNvPr id="29709" name="Picture 70" descr="french-guy"/>
          <p:cNvPicPr>
            <a:picLocks noChangeAspect="1" noChangeArrowheads="1"/>
          </p:cNvPicPr>
          <p:nvPr/>
        </p:nvPicPr>
        <p:blipFill>
          <a:blip r:embed="rId3"/>
          <a:srcRect/>
          <a:stretch>
            <a:fillRect/>
          </a:stretch>
        </p:blipFill>
        <p:spPr bwMode="auto">
          <a:xfrm>
            <a:off x="0" y="4941888"/>
            <a:ext cx="1547813" cy="1916112"/>
          </a:xfrm>
          <a:prstGeom prst="rect">
            <a:avLst/>
          </a:prstGeom>
          <a:noFill/>
          <a:ln w="9525">
            <a:noFill/>
            <a:miter lim="800000"/>
            <a:headEnd/>
            <a:tailEnd/>
          </a:ln>
        </p:spPr>
      </p:pic>
      <p:sp>
        <p:nvSpPr>
          <p:cNvPr id="29710"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1C23BC4-77E9-4F11-B9DD-73004A2AC9D5}" type="slidenum">
              <a:rPr lang="fr-FR" sz="2400" b="1">
                <a:solidFill>
                  <a:schemeClr val="accent2"/>
                </a:solidFill>
              </a:rPr>
              <a:pPr algn="ctr" eaLnBrk="0" hangingPunct="0">
                <a:spcBef>
                  <a:spcPct val="50000"/>
                </a:spcBef>
              </a:pPr>
              <a:t>9</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7" presetClass="entr" presetSubtype="2" fill="hold" nodeType="afterEffect">
                                  <p:stCondLst>
                                    <p:cond delay="25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1+#ppt_w/2"/>
                                          </p:val>
                                        </p:tav>
                                        <p:tav tm="100000">
                                          <p:val>
                                            <p:strVal val="#ppt_x"/>
                                          </p:val>
                                        </p:tav>
                                      </p:tavLst>
                                    </p:anim>
                                    <p:anim calcmode="lin" valueType="num">
                                      <p:cBhvr additive="base">
                                        <p:cTn id="13" dur="2000" fill="hold"/>
                                        <p:tgtEl>
                                          <p:spTgt spid="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6500"/>
                            </p:stCondLst>
                            <p:childTnLst>
                              <p:par>
                                <p:cTn id="15" presetID="7" presetClass="entr" presetSubtype="8" fill="hold" nodeType="afterEffect">
                                  <p:stCondLst>
                                    <p:cond delay="2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0-#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1000"/>
                            </p:stCondLst>
                            <p:childTnLst>
                              <p:par>
                                <p:cTn id="20" presetID="22" presetClass="entr" presetSubtype="8" fill="hold" nodeType="after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Société</Template>
  <TotalTime>11315</TotalTime>
  <Words>3437</Words>
  <Application>Microsoft Office PowerPoint</Application>
  <PresentationFormat>Affichage à l'écran (4:3)</PresentationFormat>
  <Paragraphs>487</Paragraphs>
  <Slides>63</Slides>
  <Notes>40</Notes>
  <HiddenSlides>0</HiddenSlides>
  <MMClips>0</MMClips>
  <ScaleCrop>false</ScaleCrop>
  <HeadingPairs>
    <vt:vector size="6" baseType="variant">
      <vt:variant>
        <vt:lpstr>Polices utilisées</vt:lpstr>
      </vt:variant>
      <vt:variant>
        <vt:i4>9</vt:i4>
      </vt:variant>
      <vt:variant>
        <vt:lpstr>Modèle de conception</vt:lpstr>
      </vt:variant>
      <vt:variant>
        <vt:i4>1</vt:i4>
      </vt:variant>
      <vt:variant>
        <vt:lpstr>Titres des diapositives</vt:lpstr>
      </vt:variant>
      <vt:variant>
        <vt:i4>63</vt:i4>
      </vt:variant>
    </vt:vector>
  </HeadingPairs>
  <TitlesOfParts>
    <vt:vector size="73" baseType="lpstr">
      <vt:lpstr>Arial</vt:lpstr>
      <vt:lpstr>Times New Roman</vt:lpstr>
      <vt:lpstr>Arial Narrow</vt:lpstr>
      <vt:lpstr>ＭＳ Ｐゴシック</vt:lpstr>
      <vt:lpstr>DejaVu Sans</vt:lpstr>
      <vt:lpstr>Arial Unicode MS</vt:lpstr>
      <vt:lpstr>Calibri</vt:lpstr>
      <vt:lpstr>Arial Rounded MT Bold</vt:lpstr>
      <vt:lpstr>Wingdings</vt:lpstr>
      <vt:lpstr>Organigramme hiérarchique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Ռոմանական լեզուների միջև փոխըմբռնման օրինակ. Կանարյան կղզիներ</vt:lpstr>
      <vt:lpstr>Սլավոնական լեզուների միջև փոխըմբռնման օրինակ. Մազուրյան լիճ</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Բազմակողմանի մոտեցումների և ԼՄԲՄՀ գործիքակազմի կարևորությունը դասավանդման պլանավորման գործընթացում</vt:lpstr>
      <vt:lpstr>Բազմակողմանի մոտեցումների և ԼՄԲՄՀ գործիքակազմի կարևորությունը դասավանդման պլանավորման գործընթացում</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Michel</dc:creator>
  <cp:lastModifiedBy>Mich</cp:lastModifiedBy>
  <cp:revision>469</cp:revision>
  <cp:lastPrinted>1601-01-01T00:00:00Z</cp:lastPrinted>
  <dcterms:created xsi:type="dcterms:W3CDTF">2011-09-27T12:17:23Z</dcterms:created>
  <dcterms:modified xsi:type="dcterms:W3CDTF">2013-09-10T03:18:18Z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6</vt:i4>
  </property>
</Properties>
</file>