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25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02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2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96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58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08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74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13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856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439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69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CCD9-4A61-48AE-B798-EB3811F3032A}" type="datetimeFigureOut">
              <a:rPr lang="hu-HU" smtClean="0"/>
              <a:t>2012.11.22.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D0DC-A7F7-494F-A1E2-0B55690C900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8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arap.ecml.at/Components/3Tablesofdescriptors/tabid/2663/language/en-GB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34D833-5EE4-244C-B7C1-5D4EE7979C8E}" type="slidenum">
              <a:rPr lang="fr-FR" sz="1400"/>
              <a:pPr/>
              <a:t>1</a:t>
            </a:fld>
            <a:endParaRPr lang="fr-FR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>
              <a:latin typeface="Arial" charset="0"/>
              <a:cs typeface="+mn-cs"/>
            </a:endParaRP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-1784867">
            <a:off x="179388" y="476250"/>
            <a:ext cx="2663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5400" b="1" smtClean="0">
                <a:solidFill>
                  <a:srgbClr val="800000"/>
                </a:solidFill>
              </a:rPr>
              <a:t>CARAP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dirty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 rot="2928087">
            <a:off x="6156325" y="908051"/>
            <a:ext cx="2663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5400" b="1" smtClean="0">
                <a:solidFill>
                  <a:srgbClr val="990033"/>
                </a:solidFill>
              </a:rPr>
              <a:t>FREPA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4813300"/>
            <a:ext cx="9144000" cy="954107"/>
          </a:xfrm>
          <a:prstGeom prst="rect">
            <a:avLst/>
          </a:prstGeom>
          <a:solidFill>
            <a:srgbClr val="FFFFCC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u-HU" sz="2800" b="1" dirty="0" smtClean="0">
                <a:solidFill>
                  <a:srgbClr val="000066"/>
                </a:solidFill>
              </a:rPr>
              <a:t>The bank of </a:t>
            </a:r>
            <a:r>
              <a:rPr lang="hu-HU" sz="2800" b="1" dirty="0" err="1" smtClean="0">
                <a:solidFill>
                  <a:srgbClr val="000066"/>
                </a:solidFill>
              </a:rPr>
              <a:t>teaching</a:t>
            </a:r>
            <a:r>
              <a:rPr lang="hu-HU" sz="2800" b="1" dirty="0" smtClean="0">
                <a:solidFill>
                  <a:srgbClr val="000066"/>
                </a:solidFill>
              </a:rPr>
              <a:t> </a:t>
            </a:r>
            <a:r>
              <a:rPr lang="hu-HU" sz="2800" b="1" dirty="0" err="1" smtClean="0">
                <a:solidFill>
                  <a:srgbClr val="000066"/>
                </a:solidFill>
              </a:rPr>
              <a:t>materials</a:t>
            </a:r>
            <a:r>
              <a:rPr lang="hu-HU" sz="2800" b="1" dirty="0" smtClean="0">
                <a:solidFill>
                  <a:srgbClr val="000066"/>
                </a:solidFill>
              </a:rPr>
              <a:t>: </a:t>
            </a:r>
            <a:r>
              <a:rPr lang="hu-HU" sz="2800" b="1" dirty="0" err="1" smtClean="0">
                <a:solidFill>
                  <a:srgbClr val="000066"/>
                </a:solidFill>
              </a:rPr>
              <a:t>How</a:t>
            </a:r>
            <a:r>
              <a:rPr lang="hu-HU" sz="2800" b="1" dirty="0" smtClean="0">
                <a:solidFill>
                  <a:srgbClr val="000066"/>
                </a:solidFill>
              </a:rPr>
              <a:t> </a:t>
            </a:r>
            <a:r>
              <a:rPr lang="hu-HU" sz="2800" b="1" dirty="0" err="1" smtClean="0">
                <a:solidFill>
                  <a:srgbClr val="000066"/>
                </a:solidFill>
              </a:rPr>
              <a:t>it</a:t>
            </a:r>
            <a:r>
              <a:rPr lang="hu-HU" sz="2800" b="1" dirty="0" smtClean="0">
                <a:solidFill>
                  <a:srgbClr val="000066"/>
                </a:solidFill>
              </a:rPr>
              <a:t> </a:t>
            </a:r>
            <a:r>
              <a:rPr lang="hu-HU" sz="2800" b="1" dirty="0" err="1" smtClean="0">
                <a:solidFill>
                  <a:srgbClr val="000066"/>
                </a:solidFill>
              </a:rPr>
              <a:t>functions</a:t>
            </a:r>
            <a:r>
              <a:rPr lang="hu-HU" sz="2800" b="1" dirty="0" smtClean="0">
                <a:solidFill>
                  <a:srgbClr val="000066"/>
                </a:solidFill>
              </a:rPr>
              <a:t> and </a:t>
            </a:r>
            <a:r>
              <a:rPr lang="hu-HU" sz="2800" b="1" dirty="0" err="1" smtClean="0">
                <a:solidFill>
                  <a:srgbClr val="000066"/>
                </a:solidFill>
              </a:rPr>
              <a:t>how</a:t>
            </a:r>
            <a:r>
              <a:rPr lang="hu-HU" sz="2800" b="1" dirty="0" smtClean="0">
                <a:solidFill>
                  <a:srgbClr val="000066"/>
                </a:solidFill>
              </a:rPr>
              <a:t> </a:t>
            </a:r>
            <a:r>
              <a:rPr lang="hu-HU" sz="2800" b="1" dirty="0" err="1" smtClean="0">
                <a:solidFill>
                  <a:srgbClr val="000066"/>
                </a:solidFill>
              </a:rPr>
              <a:t>it</a:t>
            </a:r>
            <a:r>
              <a:rPr lang="hu-HU" sz="2800" b="1" dirty="0" smtClean="0">
                <a:solidFill>
                  <a:srgbClr val="000066"/>
                </a:solidFill>
              </a:rPr>
              <a:t> </a:t>
            </a:r>
            <a:r>
              <a:rPr lang="hu-HU" sz="2800" b="1" dirty="0" err="1" smtClean="0">
                <a:solidFill>
                  <a:srgbClr val="000066"/>
                </a:solidFill>
              </a:rPr>
              <a:t>can</a:t>
            </a:r>
            <a:r>
              <a:rPr lang="hu-HU" sz="2800" b="1" dirty="0" smtClean="0">
                <a:solidFill>
                  <a:srgbClr val="000066"/>
                </a:solidFill>
              </a:rPr>
              <a:t> be </a:t>
            </a:r>
            <a:r>
              <a:rPr lang="hu-HU" sz="2800" b="1" dirty="0" err="1" smtClean="0">
                <a:solidFill>
                  <a:srgbClr val="000066"/>
                </a:solidFill>
              </a:rPr>
              <a:t>enriched</a:t>
            </a:r>
            <a:r>
              <a:rPr lang="hu-HU" sz="2800" b="1" dirty="0" smtClean="0">
                <a:solidFill>
                  <a:srgbClr val="000066"/>
                </a:solidFill>
              </a:rPr>
              <a:t>?</a:t>
            </a:r>
            <a:endParaRPr lang="fr-FR" sz="2800" b="1" dirty="0" smtClean="0">
              <a:solidFill>
                <a:srgbClr val="000066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712200" y="6381750"/>
            <a:ext cx="468313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FC4B268-1155-444C-AF52-38FCDA55C8E4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1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7" y="3215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697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Database - five criteria   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5168" y="1248834"/>
            <a:ext cx="8678332" cy="5461000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AutoNum type="arabicPeriod"/>
            </a:pPr>
            <a:r>
              <a:rPr lang="en-CA" sz="2800" dirty="0" smtClean="0"/>
              <a:t>The </a:t>
            </a:r>
            <a:r>
              <a:rPr lang="en-CA" sz="2800" dirty="0"/>
              <a:t>teaching material represents a </a:t>
            </a:r>
            <a:r>
              <a:rPr lang="en-CA" sz="2800" dirty="0" smtClean="0"/>
              <a:t>pluralistic approach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CA" sz="2800" dirty="0" smtClean="0"/>
              <a:t>  </a:t>
            </a:r>
            <a:endParaRPr lang="da-DK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CA" sz="2800" dirty="0" smtClean="0"/>
              <a:t>2. 	Learning objectives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CA" sz="2400" dirty="0" smtClean="0"/>
              <a:t>The </a:t>
            </a:r>
            <a:r>
              <a:rPr lang="en-CA" sz="2400" dirty="0"/>
              <a:t>teaching material seeks to enhance the students’ </a:t>
            </a:r>
            <a:r>
              <a:rPr lang="en-CA" sz="2400" dirty="0" err="1"/>
              <a:t>plurilingual</a:t>
            </a:r>
            <a:r>
              <a:rPr lang="en-CA" sz="2400" dirty="0"/>
              <a:t> and/or </a:t>
            </a:r>
            <a:r>
              <a:rPr lang="en-CA" sz="2400" dirty="0" smtClean="0"/>
              <a:t>intercultural competences (including metacognitive elements and awareness raising strategies). </a:t>
            </a:r>
            <a:endParaRPr lang="da-DK" sz="2400" dirty="0"/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CA" sz="2400" dirty="0" smtClean="0"/>
              <a:t>The </a:t>
            </a:r>
            <a:r>
              <a:rPr lang="en-CA" sz="2400" dirty="0"/>
              <a:t>teaching material has clear and explicit formulated learning </a:t>
            </a:r>
            <a:r>
              <a:rPr lang="en-CA" sz="2400" dirty="0" smtClean="0"/>
              <a:t>objectives -&gt; descriptors</a:t>
            </a:r>
            <a:endParaRPr lang="da-DK" sz="2400" dirty="0"/>
          </a:p>
          <a:p>
            <a:pPr marL="0" lvl="0" indent="0">
              <a:spcBef>
                <a:spcPts val="0"/>
              </a:spcBef>
              <a:buNone/>
            </a:pPr>
            <a:endParaRPr lang="en-CA" sz="28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CA" sz="2800" dirty="0" smtClean="0"/>
              <a:t>3. Ethics </a:t>
            </a:r>
            <a:endParaRPr lang="da-DK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CA" sz="2000" dirty="0" smtClean="0"/>
              <a:t>	</a:t>
            </a:r>
            <a:r>
              <a:rPr lang="en-CA" sz="2400" dirty="0" smtClean="0"/>
              <a:t>- The </a:t>
            </a:r>
            <a:r>
              <a:rPr lang="en-CA" sz="2400" dirty="0"/>
              <a:t>teaching material avoids simplifications, stereotypes </a:t>
            </a:r>
            <a:r>
              <a:rPr lang="en-CA" sz="2400" dirty="0" smtClean="0"/>
              <a:t>and </a:t>
            </a:r>
            <a:r>
              <a:rPr lang="en-CA" sz="2400" dirty="0"/>
              <a:t>	 </a:t>
            </a:r>
            <a:r>
              <a:rPr lang="en-CA" sz="2400" dirty="0" smtClean="0"/>
              <a:t> </a:t>
            </a:r>
            <a:r>
              <a:rPr lang="en-CA" sz="2400" dirty="0" err="1" smtClean="0"/>
              <a:t>caricaturisations</a:t>
            </a:r>
            <a:r>
              <a:rPr lang="en-CA" sz="2400" dirty="0"/>
              <a:t>. </a:t>
            </a:r>
            <a:endParaRPr lang="da-DK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CA" sz="2400" dirty="0" smtClean="0"/>
              <a:t>	- The </a:t>
            </a:r>
            <a:r>
              <a:rPr lang="en-CA" sz="2400" dirty="0"/>
              <a:t>teaching material does not discriminate specific </a:t>
            </a:r>
            <a:r>
              <a:rPr lang="hu-HU" sz="2400" dirty="0" smtClean="0"/>
              <a:t>   </a:t>
            </a:r>
            <a:r>
              <a:rPr lang="en-CA" sz="2400" dirty="0" smtClean="0"/>
              <a:t>        </a:t>
            </a:r>
            <a:r>
              <a:rPr lang="hu-HU" sz="2400" dirty="0" smtClean="0"/>
              <a:t>   </a:t>
            </a:r>
            <a:r>
              <a:rPr lang="en-CA" sz="2400" dirty="0" smtClean="0"/>
              <a:t>individuals/groups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3722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dirty="0" smtClean="0"/>
              <a:t>Database - five criteria    </a:t>
            </a: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sz="2800" dirty="0" smtClean="0"/>
              <a:t>4. Quality </a:t>
            </a:r>
            <a:endParaRPr lang="da-DK" sz="2800" dirty="0"/>
          </a:p>
          <a:p>
            <a:pPr lvl="1"/>
            <a:r>
              <a:rPr lang="en-CA" sz="2400" dirty="0"/>
              <a:t>The content of the teaching material is </a:t>
            </a:r>
            <a:r>
              <a:rPr lang="en-CA" sz="2400" dirty="0" err="1" smtClean="0"/>
              <a:t>accu</a:t>
            </a:r>
            <a:r>
              <a:rPr lang="hu-HU" sz="2400" dirty="0" err="1" smtClean="0"/>
              <a:t>rate</a:t>
            </a:r>
            <a:r>
              <a:rPr lang="en-CA" sz="2400" dirty="0" smtClean="0"/>
              <a:t>. </a:t>
            </a:r>
            <a:endParaRPr lang="da-DK" sz="2400" dirty="0"/>
          </a:p>
          <a:p>
            <a:pPr lvl="1"/>
            <a:r>
              <a:rPr lang="en-CA" sz="2400" dirty="0"/>
              <a:t>The teaching material does not exclusively focus on differences between individuals/groups </a:t>
            </a:r>
            <a:endParaRPr lang="da-DK" sz="2400" dirty="0"/>
          </a:p>
          <a:p>
            <a:pPr marL="0" lvl="0" indent="0">
              <a:buNone/>
            </a:pPr>
            <a:endParaRPr lang="en-CA" sz="2400" dirty="0" smtClean="0"/>
          </a:p>
          <a:p>
            <a:pPr marL="0" lvl="0" indent="0">
              <a:buNone/>
            </a:pPr>
            <a:r>
              <a:rPr lang="en-CA" sz="2800" dirty="0" smtClean="0"/>
              <a:t>5. Active </a:t>
            </a:r>
            <a:r>
              <a:rPr lang="en-CA" sz="2800" dirty="0"/>
              <a:t>learning methodologies </a:t>
            </a:r>
            <a:endParaRPr lang="da-DK" sz="2800" dirty="0"/>
          </a:p>
          <a:p>
            <a:pPr lvl="1"/>
            <a:r>
              <a:rPr lang="en-CA" sz="2400" dirty="0"/>
              <a:t>The teaching material is centered on the students’ activity and his </a:t>
            </a:r>
            <a:r>
              <a:rPr lang="en-CA" sz="2400" dirty="0" smtClean="0"/>
              <a:t>active construction </a:t>
            </a:r>
            <a:r>
              <a:rPr lang="en-CA" sz="2400" dirty="0"/>
              <a:t>of knowledge, attitudes and </a:t>
            </a:r>
            <a:r>
              <a:rPr lang="en-CA" sz="2400" dirty="0" smtClean="0"/>
              <a:t>skills including his previous knowledge and skills.</a:t>
            </a: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81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Stratégies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hu-HU" dirty="0" smtClean="0"/>
              <a:t>Comment </a:t>
            </a:r>
            <a:r>
              <a:rPr lang="hu-HU" dirty="0" err="1" smtClean="0"/>
              <a:t>est-ce</a:t>
            </a:r>
            <a:r>
              <a:rPr lang="hu-HU" dirty="0" smtClean="0"/>
              <a:t> </a:t>
            </a:r>
            <a:r>
              <a:rPr lang="hu-HU" dirty="0" err="1" smtClean="0"/>
              <a:t>que</a:t>
            </a:r>
            <a:r>
              <a:rPr lang="hu-HU" dirty="0" smtClean="0"/>
              <a:t> </a:t>
            </a:r>
            <a:r>
              <a:rPr lang="hu-HU" dirty="0" err="1" smtClean="0"/>
              <a:t>vous</a:t>
            </a:r>
            <a:r>
              <a:rPr lang="hu-HU" dirty="0" smtClean="0"/>
              <a:t> </a:t>
            </a:r>
            <a:r>
              <a:rPr lang="hu-HU" dirty="0" err="1" smtClean="0"/>
              <a:t>pensez</a:t>
            </a:r>
            <a:r>
              <a:rPr lang="hu-HU" dirty="0" smtClean="0"/>
              <a:t> </a:t>
            </a:r>
            <a:r>
              <a:rPr lang="hu-HU" dirty="0" err="1" smtClean="0"/>
              <a:t>agir</a:t>
            </a:r>
            <a:r>
              <a:rPr lang="hu-HU" dirty="0" smtClean="0"/>
              <a:t> pour </a:t>
            </a:r>
            <a:r>
              <a:rPr lang="hu-HU" dirty="0" err="1" smtClean="0"/>
              <a:t>votre</a:t>
            </a:r>
            <a:r>
              <a:rPr lang="hu-HU" dirty="0" smtClean="0"/>
              <a:t> </a:t>
            </a:r>
            <a:r>
              <a:rPr lang="hu-HU" dirty="0" err="1" smtClean="0"/>
              <a:t>pays</a:t>
            </a:r>
            <a:r>
              <a:rPr lang="hu-HU" dirty="0" smtClean="0"/>
              <a:t> </a:t>
            </a:r>
            <a:r>
              <a:rPr lang="hu-HU" dirty="0" err="1" smtClean="0"/>
              <a:t>afin</a:t>
            </a:r>
            <a:r>
              <a:rPr lang="hu-HU" dirty="0" smtClean="0"/>
              <a:t> d’</a:t>
            </a:r>
            <a:r>
              <a:rPr lang="hu-HU" dirty="0" err="1" smtClean="0"/>
              <a:t>enrichir</a:t>
            </a:r>
            <a:r>
              <a:rPr lang="hu-HU" dirty="0" smtClean="0"/>
              <a:t> la </a:t>
            </a:r>
            <a:r>
              <a:rPr lang="hu-HU" dirty="0" err="1" smtClean="0"/>
              <a:t>base</a:t>
            </a:r>
            <a:r>
              <a:rPr lang="hu-HU" dirty="0" smtClean="0"/>
              <a:t> de </a:t>
            </a:r>
            <a:r>
              <a:rPr lang="hu-HU" dirty="0" err="1" smtClean="0"/>
              <a:t>données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strategies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enrich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FREPA </a:t>
            </a:r>
            <a:r>
              <a:rPr lang="hu-HU" dirty="0" err="1" smtClean="0"/>
              <a:t>database</a:t>
            </a:r>
            <a:r>
              <a:rPr lang="hu-HU" dirty="0" smtClean="0"/>
              <a:t>?</a:t>
            </a:r>
            <a:endParaRPr lang="fr-FR" dirty="0" smtClean="0"/>
          </a:p>
          <a:p>
            <a:r>
              <a:rPr lang="hu-HU" dirty="0" smtClean="0"/>
              <a:t>Comment </a:t>
            </a:r>
            <a:r>
              <a:rPr lang="hu-HU" dirty="0" err="1" smtClean="0"/>
              <a:t>pensez-vous</a:t>
            </a:r>
            <a:r>
              <a:rPr lang="hu-HU" dirty="0" smtClean="0"/>
              <a:t> </a:t>
            </a:r>
            <a:r>
              <a:rPr lang="hu-HU" dirty="0" err="1" smtClean="0"/>
              <a:t>faire</a:t>
            </a:r>
            <a:r>
              <a:rPr lang="hu-HU" dirty="0" smtClean="0"/>
              <a:t> </a:t>
            </a:r>
            <a:r>
              <a:rPr lang="hu-HU" dirty="0" err="1" smtClean="0"/>
              <a:t>valoir</a:t>
            </a:r>
            <a:r>
              <a:rPr lang="hu-HU" dirty="0" smtClean="0"/>
              <a:t> les </a:t>
            </a:r>
            <a:r>
              <a:rPr lang="fr-FR" dirty="0" smtClean="0"/>
              <a:t>critères de qualités exposés plus haut</a:t>
            </a:r>
            <a:r>
              <a:rPr lang="fr-FR" dirty="0" smtClean="0"/>
              <a:t>?</a:t>
            </a:r>
            <a:endParaRPr lang="hu-HU" dirty="0" smtClean="0"/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sure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materials</a:t>
            </a:r>
            <a:r>
              <a:rPr lang="hu-HU" dirty="0" smtClean="0"/>
              <a:t> </a:t>
            </a:r>
            <a:r>
              <a:rPr lang="hu-HU" dirty="0" err="1" smtClean="0"/>
              <a:t>correspond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criterias</a:t>
            </a:r>
            <a:r>
              <a:rPr lang="hu-HU" dirty="0" smtClean="0"/>
              <a:t>?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225050"/>
            <a:ext cx="8546123" cy="67997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 smtClean="0"/>
              <a:t>1. </a:t>
            </a:r>
            <a:r>
              <a:rPr lang="da-DK" dirty="0" err="1" smtClean="0"/>
              <a:t>Choose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approach</a:t>
            </a:r>
            <a:endParaRPr lang="da-DK" dirty="0"/>
          </a:p>
          <a:p>
            <a:pPr lvl="1">
              <a:buFontTx/>
              <a:buChar char="-"/>
            </a:pPr>
            <a:r>
              <a:rPr lang="da-DK" sz="3100" dirty="0" err="1" smtClean="0"/>
              <a:t>Intercultural</a:t>
            </a:r>
            <a:r>
              <a:rPr lang="da-DK" sz="3100" dirty="0" smtClean="0"/>
              <a:t> approach</a:t>
            </a:r>
          </a:p>
          <a:p>
            <a:pPr lvl="1">
              <a:buFontTx/>
              <a:buChar char="-"/>
            </a:pPr>
            <a:r>
              <a:rPr lang="da-DK" sz="3100" dirty="0" err="1" smtClean="0"/>
              <a:t>Intercomprehension</a:t>
            </a:r>
            <a:r>
              <a:rPr lang="da-DK" sz="3100" dirty="0" smtClean="0"/>
              <a:t> of </a:t>
            </a:r>
            <a:r>
              <a:rPr lang="da-DK" sz="3100" dirty="0" err="1" smtClean="0"/>
              <a:t>related</a:t>
            </a:r>
            <a:r>
              <a:rPr lang="da-DK" sz="3100" dirty="0" smtClean="0"/>
              <a:t> </a:t>
            </a:r>
            <a:r>
              <a:rPr lang="da-DK" sz="3100" dirty="0" err="1" smtClean="0"/>
              <a:t>languages</a:t>
            </a:r>
            <a:endParaRPr lang="da-DK" sz="3100" dirty="0" smtClean="0"/>
          </a:p>
          <a:p>
            <a:pPr lvl="1">
              <a:buFontTx/>
              <a:buChar char="-"/>
            </a:pPr>
            <a:r>
              <a:rPr lang="da-DK" sz="3100" dirty="0" err="1" smtClean="0"/>
              <a:t>Awakening</a:t>
            </a:r>
            <a:r>
              <a:rPr lang="da-DK" sz="3100" dirty="0"/>
              <a:t> </a:t>
            </a:r>
            <a:r>
              <a:rPr lang="da-DK" sz="3100" dirty="0" smtClean="0"/>
              <a:t>to </a:t>
            </a:r>
            <a:r>
              <a:rPr lang="da-DK" sz="3100" dirty="0" err="1" smtClean="0"/>
              <a:t>languages</a:t>
            </a:r>
            <a:endParaRPr lang="da-DK" sz="3100" dirty="0" smtClean="0"/>
          </a:p>
          <a:p>
            <a:pPr lvl="1">
              <a:buFontTx/>
              <a:buChar char="-"/>
            </a:pPr>
            <a:r>
              <a:rPr lang="da-DK" sz="3100" dirty="0" smtClean="0"/>
              <a:t>Integrated approach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2. </a:t>
            </a:r>
            <a:r>
              <a:rPr lang="da-DK" dirty="0" err="1" smtClean="0"/>
              <a:t>Choose</a:t>
            </a:r>
            <a:r>
              <a:rPr lang="da-DK" dirty="0" smtClean="0"/>
              <a:t> the </a:t>
            </a:r>
            <a:r>
              <a:rPr lang="da-DK" dirty="0" err="1" smtClean="0"/>
              <a:t>subjet</a:t>
            </a:r>
            <a:r>
              <a:rPr lang="da-DK" dirty="0" smtClean="0"/>
              <a:t>: Language </a:t>
            </a:r>
            <a:r>
              <a:rPr lang="da-DK" dirty="0" err="1"/>
              <a:t>education</a:t>
            </a:r>
            <a:r>
              <a:rPr lang="da-DK" dirty="0"/>
              <a:t> </a:t>
            </a:r>
            <a:r>
              <a:rPr lang="da-DK" dirty="0" smtClean="0"/>
              <a:t>or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 smtClean="0"/>
              <a:t>subjects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3. </a:t>
            </a:r>
            <a:r>
              <a:rPr lang="da-DK" dirty="0" err="1" smtClean="0"/>
              <a:t>Choose</a:t>
            </a:r>
            <a:r>
              <a:rPr lang="da-DK" dirty="0" smtClean="0"/>
              <a:t> </a:t>
            </a:r>
            <a:r>
              <a:rPr lang="da-DK" dirty="0" err="1" smtClean="0"/>
              <a:t>languages</a:t>
            </a:r>
            <a:r>
              <a:rPr lang="da-DK" dirty="0" smtClean="0"/>
              <a:t>/</a:t>
            </a:r>
            <a:r>
              <a:rPr lang="da-DK" dirty="0" err="1" smtClean="0"/>
              <a:t>cultures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 to </a:t>
            </a:r>
            <a:r>
              <a:rPr lang="da-DK" dirty="0" err="1" smtClean="0"/>
              <a:t>work</a:t>
            </a:r>
            <a:r>
              <a:rPr lang="da-DK" dirty="0" smtClean="0"/>
              <a:t> with (at </a:t>
            </a:r>
            <a:r>
              <a:rPr lang="da-DK" dirty="0" err="1" smtClean="0"/>
              <a:t>least</a:t>
            </a:r>
            <a:r>
              <a:rPr lang="da-DK" dirty="0" smtClean="0"/>
              <a:t> </a:t>
            </a:r>
            <a:r>
              <a:rPr lang="da-DK" dirty="0" err="1" smtClean="0"/>
              <a:t>two</a:t>
            </a:r>
            <a:r>
              <a:rPr lang="da-DK" dirty="0" smtClean="0"/>
              <a:t>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4</a:t>
            </a:r>
            <a:r>
              <a:rPr lang="da-DK" dirty="0" smtClean="0"/>
              <a:t>. </a:t>
            </a:r>
            <a:r>
              <a:rPr lang="da-DK" dirty="0" err="1" smtClean="0"/>
              <a:t>Choose</a:t>
            </a:r>
            <a:r>
              <a:rPr lang="da-DK" dirty="0" smtClean="0"/>
              <a:t> a </a:t>
            </a:r>
            <a:r>
              <a:rPr lang="da-DK" dirty="0" err="1" smtClean="0"/>
              <a:t>level</a:t>
            </a:r>
            <a:r>
              <a:rPr lang="da-DK" dirty="0" smtClean="0"/>
              <a:t>: </a:t>
            </a:r>
            <a:r>
              <a:rPr lang="da-DK" dirty="0" err="1" smtClean="0"/>
              <a:t>f.i</a:t>
            </a:r>
            <a:r>
              <a:rPr lang="da-DK" dirty="0" smtClean="0"/>
              <a:t>. </a:t>
            </a:r>
            <a:r>
              <a:rPr lang="da-DK" dirty="0" err="1" smtClean="0"/>
              <a:t>Primary</a:t>
            </a:r>
            <a:r>
              <a:rPr lang="da-DK" dirty="0" smtClean="0"/>
              <a:t> 1 or </a:t>
            </a:r>
            <a:r>
              <a:rPr lang="da-DK" dirty="0" err="1" smtClean="0"/>
              <a:t>Secondary</a:t>
            </a:r>
            <a:r>
              <a:rPr lang="da-DK" dirty="0" smtClean="0"/>
              <a:t> 2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inspired</a:t>
            </a:r>
            <a:r>
              <a:rPr lang="da-DK" dirty="0" smtClean="0"/>
              <a:t>: Look at the </a:t>
            </a:r>
            <a:r>
              <a:rPr lang="da-DK" dirty="0" err="1"/>
              <a:t>d</a:t>
            </a:r>
            <a:r>
              <a:rPr lang="da-DK" dirty="0" err="1" smtClean="0"/>
              <a:t>escriptors</a:t>
            </a:r>
            <a:r>
              <a:rPr lang="da-DK" dirty="0" smtClean="0"/>
              <a:t> </a:t>
            </a:r>
            <a:r>
              <a:rPr lang="da-DK" dirty="0" err="1" smtClean="0"/>
              <a:t>accross</a:t>
            </a:r>
            <a:r>
              <a:rPr lang="da-DK" dirty="0" smtClean="0"/>
              <a:t> the curriculum </a:t>
            </a:r>
          </a:p>
          <a:p>
            <a:pPr marL="0" indent="0">
              <a:buNone/>
            </a:pPr>
            <a:r>
              <a:rPr lang="da-DK" dirty="0" smtClean="0">
                <a:hlinkClick r:id="rId2"/>
              </a:rPr>
              <a:t>http</a:t>
            </a:r>
            <a:r>
              <a:rPr lang="da-DK" dirty="0">
                <a:hlinkClick r:id="rId2"/>
              </a:rPr>
              <a:t>://carap.ecml.at/Components/3Tablesofdescriptors/tabid/2663/language/en-GB/</a:t>
            </a:r>
            <a:r>
              <a:rPr lang="da-DK" dirty="0" smtClean="0">
                <a:hlinkClick r:id="rId2"/>
              </a:rPr>
              <a:t>Default.aspx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6</a:t>
            </a:r>
            <a:r>
              <a:rPr lang="da-DK" dirty="0" smtClean="0"/>
              <a:t>. </a:t>
            </a:r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inspired</a:t>
            </a:r>
            <a:r>
              <a:rPr lang="da-DK" dirty="0" smtClean="0"/>
              <a:t>: Look </a:t>
            </a:r>
            <a:r>
              <a:rPr lang="da-DK" dirty="0"/>
              <a:t>at the </a:t>
            </a:r>
            <a:r>
              <a:rPr lang="da-DK" dirty="0" err="1" smtClean="0"/>
              <a:t>themes</a:t>
            </a:r>
            <a:r>
              <a:rPr lang="da-DK" dirty="0"/>
              <a:t> </a:t>
            </a:r>
            <a:r>
              <a:rPr lang="da-DK" dirty="0" smtClean="0"/>
              <a:t>(the </a:t>
            </a:r>
            <a:r>
              <a:rPr lang="da-DK" dirty="0" err="1" smtClean="0"/>
              <a:t>search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of the database)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7</a:t>
            </a:r>
            <a:r>
              <a:rPr lang="da-DK" dirty="0" smtClean="0"/>
              <a:t>. Try to </a:t>
            </a:r>
            <a:r>
              <a:rPr lang="da-DK" dirty="0" err="1" smtClean="0"/>
              <a:t>respect</a:t>
            </a:r>
            <a:r>
              <a:rPr lang="da-DK" dirty="0" smtClean="0"/>
              <a:t> the </a:t>
            </a:r>
            <a:r>
              <a:rPr lang="da-DK" dirty="0" err="1" smtClean="0"/>
              <a:t>criteria</a:t>
            </a:r>
            <a:r>
              <a:rPr lang="da-DK" dirty="0" smtClean="0"/>
              <a:t> for </a:t>
            </a:r>
            <a:r>
              <a:rPr lang="da-DK" dirty="0" err="1" smtClean="0"/>
              <a:t>FREPA’s</a:t>
            </a:r>
            <a:r>
              <a:rPr lang="da-DK" dirty="0" smtClean="0"/>
              <a:t> database </a:t>
            </a:r>
            <a:r>
              <a:rPr lang="da-DK" dirty="0" smtClean="0">
                <a:sym typeface="Wingdings"/>
              </a:rPr>
              <a:t></a:t>
            </a:r>
            <a:endParaRPr lang="da-DK" dirty="0" smtClean="0"/>
          </a:p>
        </p:txBody>
      </p:sp>
      <p:pic>
        <p:nvPicPr>
          <p:cNvPr id="6" name="Billed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79" y="31499"/>
            <a:ext cx="2327198" cy="20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245</Words>
  <Application>Microsoft Office PowerPoint</Application>
  <PresentationFormat>Diavetítés a képernyőre (4:3 oldalarány)</PresentationFormat>
  <Paragraphs>46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Database - five criteria     </vt:lpstr>
      <vt:lpstr>Database - five criteria    </vt:lpstr>
      <vt:lpstr>Stratégies</vt:lpstr>
      <vt:lpstr>PowerPoint bemutató</vt:lpstr>
    </vt:vector>
  </TitlesOfParts>
  <Company>NYME-AK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Lőrincz Ildikó</dc:creator>
  <cp:lastModifiedBy>Lőrincz Ildikó</cp:lastModifiedBy>
  <cp:revision>3</cp:revision>
  <dcterms:created xsi:type="dcterms:W3CDTF">2012-11-21T23:33:27Z</dcterms:created>
  <dcterms:modified xsi:type="dcterms:W3CDTF">2012-11-22T13:21:07Z</dcterms:modified>
</cp:coreProperties>
</file>