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7" r:id="rId2"/>
    <p:sldMasterId id="2147483726" r:id="rId3"/>
    <p:sldMasterId id="2147483738" r:id="rId4"/>
  </p:sldMasterIdLst>
  <p:notesMasterIdLst>
    <p:notesMasterId r:id="rId55"/>
  </p:notesMasterIdLst>
  <p:sldIdLst>
    <p:sldId id="404" r:id="rId5"/>
    <p:sldId id="306" r:id="rId6"/>
    <p:sldId id="308" r:id="rId7"/>
    <p:sldId id="309" r:id="rId8"/>
    <p:sldId id="310" r:id="rId9"/>
    <p:sldId id="307" r:id="rId10"/>
    <p:sldId id="314" r:id="rId11"/>
    <p:sldId id="311" r:id="rId12"/>
    <p:sldId id="312" r:id="rId13"/>
    <p:sldId id="313" r:id="rId14"/>
    <p:sldId id="315" r:id="rId15"/>
    <p:sldId id="316" r:id="rId16"/>
    <p:sldId id="317" r:id="rId17"/>
    <p:sldId id="318" r:id="rId18"/>
    <p:sldId id="324" r:id="rId19"/>
    <p:sldId id="405" r:id="rId20"/>
    <p:sldId id="408" r:id="rId21"/>
    <p:sldId id="389" r:id="rId22"/>
    <p:sldId id="390" r:id="rId23"/>
    <p:sldId id="371" r:id="rId24"/>
    <p:sldId id="391" r:id="rId25"/>
    <p:sldId id="375" r:id="rId26"/>
    <p:sldId id="376" r:id="rId27"/>
    <p:sldId id="377" r:id="rId28"/>
    <p:sldId id="392" r:id="rId29"/>
    <p:sldId id="393" r:id="rId30"/>
    <p:sldId id="394" r:id="rId31"/>
    <p:sldId id="395" r:id="rId32"/>
    <p:sldId id="396" r:id="rId33"/>
    <p:sldId id="397" r:id="rId34"/>
    <p:sldId id="398" r:id="rId35"/>
    <p:sldId id="399" r:id="rId36"/>
    <p:sldId id="380" r:id="rId37"/>
    <p:sldId id="381" r:id="rId38"/>
    <p:sldId id="328" r:id="rId39"/>
    <p:sldId id="319" r:id="rId40"/>
    <p:sldId id="409" r:id="rId41"/>
    <p:sldId id="384" r:id="rId42"/>
    <p:sldId id="329" r:id="rId43"/>
    <p:sldId id="333" r:id="rId44"/>
    <p:sldId id="411" r:id="rId45"/>
    <p:sldId id="340" r:id="rId46"/>
    <p:sldId id="341" r:id="rId47"/>
    <p:sldId id="342" r:id="rId48"/>
    <p:sldId id="412" r:id="rId49"/>
    <p:sldId id="413" r:id="rId50"/>
    <p:sldId id="385" r:id="rId51"/>
    <p:sldId id="386" r:id="rId52"/>
    <p:sldId id="387" r:id="rId53"/>
    <p:sldId id="356" r:id="rId5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FFCC"/>
    <a:srgbClr val="800000"/>
    <a:srgbClr val="CC0066"/>
    <a:srgbClr val="CCFF99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660"/>
  </p:normalViewPr>
  <p:slideViewPr>
    <p:cSldViewPr>
      <p:cViewPr varScale="1">
        <p:scale>
          <a:sx n="39" d="100"/>
          <a:sy n="39" d="100"/>
        </p:scale>
        <p:origin x="-72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4EC7F5-D62E-44DD-A581-4832C07991EE}" type="datetimeFigureOut">
              <a:rPr lang="de-DE"/>
              <a:pPr>
                <a:defRPr/>
              </a:pPr>
              <a:t>29.01.2015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15D8A8-AE4B-4E0D-9A10-372C8278BA2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1FDE3FB-6084-43FA-A5AB-FAC47F2DE2F6}" type="slidenum">
              <a:rPr lang="fr-FR" sz="1200"/>
              <a:pPr algn="r"/>
              <a:t>16</a:t>
            </a:fld>
            <a:endParaRPr lang="fr-FR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2"/>
          <p:cNvSpPr txBox="1">
            <a:spLocks noGrp="1" noChangeArrowheads="1"/>
          </p:cNvSpPr>
          <p:nvPr/>
        </p:nvSpPr>
        <p:spPr bwMode="auto">
          <a:xfrm>
            <a:off x="3886200" y="8688388"/>
            <a:ext cx="2963863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520" tIns="46080" rIns="92520" bIns="4608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FAB5F11-1E03-41D4-8760-79BAC702144B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F2ED8E-5A6A-4492-8BDD-214530AAB494}" type="slidenum">
              <a:rPr lang="fr-FR" sz="1200"/>
              <a:pPr algn="r"/>
              <a:t>28</a:t>
            </a:fld>
            <a:endParaRPr lang="fr-FR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2"/>
          <p:cNvSpPr txBox="1">
            <a:spLocks noGrp="1" noChangeArrowheads="1"/>
          </p:cNvSpPr>
          <p:nvPr/>
        </p:nvSpPr>
        <p:spPr bwMode="auto">
          <a:xfrm>
            <a:off x="3886200" y="8688388"/>
            <a:ext cx="2963863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520" tIns="46080" rIns="92520" bIns="4608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3DA2497-E8D4-4FF2-803B-021D685B4F58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4CF0A18-808E-4AB1-A214-728CB12E51A6}" type="slidenum">
              <a:rPr lang="fr-FR" sz="1200"/>
              <a:pPr algn="r"/>
              <a:t>29</a:t>
            </a:fld>
            <a:endParaRPr lang="fr-FR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2"/>
          <p:cNvSpPr txBox="1">
            <a:spLocks noGrp="1" noChangeArrowheads="1"/>
          </p:cNvSpPr>
          <p:nvPr/>
        </p:nvSpPr>
        <p:spPr bwMode="auto">
          <a:xfrm>
            <a:off x="3886200" y="8688388"/>
            <a:ext cx="2963863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520" tIns="46080" rIns="92520" bIns="4608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95BC687-62B9-430B-AAE3-7EDB2C9EC0E3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C74BC1-16A2-41C0-8876-2F9D46DD98BE}" type="slidenum">
              <a:rPr lang="fr-FR" sz="1200"/>
              <a:pPr algn="r"/>
              <a:t>30</a:t>
            </a:fld>
            <a:endParaRPr lang="fr-FR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2"/>
          <p:cNvSpPr txBox="1">
            <a:spLocks noGrp="1" noChangeArrowheads="1"/>
          </p:cNvSpPr>
          <p:nvPr/>
        </p:nvSpPr>
        <p:spPr bwMode="auto">
          <a:xfrm>
            <a:off x="3886200" y="8688388"/>
            <a:ext cx="2963863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520" tIns="46080" rIns="92520" bIns="4608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0AD6EC7-B03B-401B-9724-0BEC6E871958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C0F87A-CDA0-4307-AAD8-AFA1AE59660E}" type="slidenum">
              <a:rPr lang="fr-FR" sz="1200"/>
              <a:pPr algn="r"/>
              <a:t>31</a:t>
            </a:fld>
            <a:endParaRPr lang="fr-FR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2"/>
          <p:cNvSpPr txBox="1">
            <a:spLocks noGrp="1" noChangeArrowheads="1"/>
          </p:cNvSpPr>
          <p:nvPr/>
        </p:nvSpPr>
        <p:spPr bwMode="auto">
          <a:xfrm>
            <a:off x="3886200" y="8688388"/>
            <a:ext cx="2963863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520" tIns="46080" rIns="92520" bIns="4608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7716EA7-C881-4E8A-A32C-8AF780759B2E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65D6126-D241-450B-A46C-885B21251F88}" type="slidenum">
              <a:rPr lang="fr-FR" sz="1200"/>
              <a:pPr algn="r"/>
              <a:t>32</a:t>
            </a:fld>
            <a:endParaRPr lang="fr-FR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2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fld id="{49FFFB78-185A-475B-A8B6-3A4C843172A0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</a:pPr>
              <a:t>45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113667" name="Text Box 2"/>
          <p:cNvSpPr txBox="1">
            <a:spLocks noChangeArrowheads="1"/>
          </p:cNvSpPr>
          <p:nvPr/>
        </p:nvSpPr>
        <p:spPr bwMode="auto">
          <a:xfrm>
            <a:off x="925513" y="685800"/>
            <a:ext cx="5010150" cy="3430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defTabSz="447675">
              <a:lnSpc>
                <a:spcPct val="74000"/>
              </a:lnSpc>
              <a:buClr>
                <a:srgbClr val="000000"/>
              </a:buClr>
              <a:buSzPct val="100000"/>
            </a:pPr>
            <a:endParaRPr lang="fr-FR" sz="2400">
              <a:solidFill>
                <a:srgbClr val="FFFFFF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11366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13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2346998-0875-40DD-9690-8CEFCA8B6601}" type="slidenum">
              <a:rPr lang="fr-FR" sz="1200"/>
              <a:pPr algn="r"/>
              <a:t>50</a:t>
            </a:fld>
            <a:endParaRPr lang="fr-FR" sz="1200"/>
          </a:p>
        </p:txBody>
      </p:sp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925513" y="685800"/>
            <a:ext cx="5010150" cy="3430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AT"/>
          </a:p>
        </p:txBody>
      </p:sp>
      <p:sp>
        <p:nvSpPr>
          <p:cNvPr id="1198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13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9AE7E0-DF51-45B5-9023-CEEE8B2F3DE1}" type="slidenum">
              <a:rPr lang="fr-FR" sz="1200"/>
              <a:pPr algn="r"/>
              <a:t>17</a:t>
            </a:fld>
            <a:endParaRPr lang="fr-FR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7388" y="4343400"/>
            <a:ext cx="5478462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7388" y="4343400"/>
            <a:ext cx="5476875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2"/>
          <p:cNvSpPr txBox="1">
            <a:spLocks noGrp="1" noChangeArrowheads="1"/>
          </p:cNvSpPr>
          <p:nvPr/>
        </p:nvSpPr>
        <p:spPr bwMode="auto">
          <a:xfrm>
            <a:off x="3886200" y="8688388"/>
            <a:ext cx="2963863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520" tIns="46080" rIns="92520" bIns="4608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FBF4C3A-E220-4C73-8334-E4BBBF35EFB1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B1E1ED-4233-457F-9564-84C91D663722}" type="slidenum">
              <a:rPr lang="fr-FR" sz="1200"/>
              <a:pPr algn="r"/>
              <a:t>26</a:t>
            </a:fld>
            <a:endParaRPr lang="fr-FR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2"/>
          <p:cNvSpPr txBox="1">
            <a:spLocks noGrp="1" noChangeArrowheads="1"/>
          </p:cNvSpPr>
          <p:nvPr/>
        </p:nvSpPr>
        <p:spPr bwMode="auto">
          <a:xfrm>
            <a:off x="3886200" y="8688388"/>
            <a:ext cx="2963863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520" tIns="46080" rIns="92520" bIns="4608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55FAAA2-61CD-4594-97A7-3BA8D1782EF5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CFDB727-B980-4C67-B053-7236A73716E6}" type="slidenum">
              <a:rPr lang="fr-FR" sz="1200"/>
              <a:pPr algn="r"/>
              <a:t>27</a:t>
            </a:fld>
            <a:endParaRPr lang="fr-FR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BBDA16F-FAC6-4FDB-B2BD-4158F3167077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B81FF7B-DD72-4DD3-BE93-2136D25152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27B13BC-3663-4E1B-9237-CB2221FFF8D5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B69BB13-F0CD-426C-A424-CB7D63C763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2875" cy="14255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B38093F-E9B3-4692-813E-BC268AE331A5}" type="datetime1">
              <a:rPr lang="fr-FR"/>
              <a:pPr>
                <a:defRPr/>
              </a:pPr>
              <a:t>29/01/2015</a:t>
            </a:fld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Michel Candelier - CEFR Web Conference - 28-29 March 2014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8546C17-DB18-441A-80B2-B764B8462D7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7B4CDD4-A40B-40CC-8EB6-10868362BAF8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4C2EDB4-7510-4601-8852-E60A11E813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5168F1F-539C-45DF-879F-725391E8990B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0A8FF33-85A6-44FE-9B41-8526F057F8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514F717-22DB-43D3-8CBA-0C7856B99779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475171C-32B7-462A-BF08-1A10756259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C8A755D-B627-4251-88AC-B4E406373FFD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8A55638-6866-45BC-BCAA-FD3998AC80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962FD8B-A2FE-4B71-A030-C8E30EF68429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EF523F9-1A73-4660-80F5-16A14E9610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97FB7BD-6B7A-4363-952F-77DB771DD292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5D994D5-2578-4C3F-A7DA-B5984DD0E3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AE5EA30-B428-4FCA-AA60-6FC0FFFBCF5E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B7B804A-EE91-422C-B741-42B649BAE1A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2A3B2B7-6E2C-460C-A0C5-C2F586233640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5E87E87-2CD6-4DB1-BF29-31DE990B86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45A4153-793B-4D49-95F6-EE37CB740944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F8E1A1C-54F3-4C20-BC8E-C2B23EE1FBD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5825711-322D-4983-8C56-2F14EBA27D01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2C37EE6-AA04-4124-A392-F31E3378681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DA7441F-7685-4B0D-A5CE-E062F75CFC29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8608863-3577-425A-A7FD-4D257FBF73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C0EA388-80B3-4C3D-9299-FA714EB43D67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738490E-3F7C-40EF-8053-D6574923BC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CA48C7C-7B46-4779-85BC-79F5200A4350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BD20195-4FB5-462D-8012-062DBAD211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52EF336-0D2A-4853-BB86-908F806CF24E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45C8112-3234-4118-9625-8645E9B049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01899C-CB15-476C-9873-A8C0CF119F4F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60DB49-9962-427B-86FF-09339A883E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D6685A-EE80-4241-B920-97D5E7C6DD71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21CE4C-5A02-4DE4-B4F4-F1309E3A1E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8C43869-5B0E-4389-8EB1-D134EE094BD0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4890BD-978B-40FE-8324-F4C5C9D0FC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31546F-E4A7-40E5-8958-2367E6CF6894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161208-1461-4AA3-A178-662661DC97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DAE4DC-1E22-4845-A15B-A310BB504B68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2BB672-102D-4696-BD47-FD07EF3ACD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05CDA19-2495-42CF-B089-0DBF3D55C507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1918DB0-9B46-46BD-AE47-D3C11311D6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28E1C7-C0DA-4D84-8547-3A4504C132A2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193679-D8B4-4F8C-B646-A8AEF41D1F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05313C-3112-40F9-949E-B41745E62238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2DF401-39B4-4774-944B-FC579434660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A7916A-0FC6-4492-A7B8-4F12D19DA55A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17A862-3A2D-4325-B476-79C3515C37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462C5A-6C60-4BF2-ACBF-F6B9813193C6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EFE7A0-11DF-4081-8A61-CC13DD2660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33F689-BA3D-4B38-A339-109F6C33E0E7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E3AAB9-0B67-4065-9B22-AEDA430686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47AEED6-5B0F-4737-AA4A-155069E4FDD9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EFD1AD5-F8A7-45DC-A207-8516B5B978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7CDA31D-26D0-4393-85F8-F81B908C9452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D4AF765-7F58-41D0-9C68-029A1F8654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8224CEB-C693-4FAB-9AD5-BD5FE4951DE3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163EE35-9628-4E50-B808-B70A3D1455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293FC35-C0D6-4B82-A20F-B7440BA57C9C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923FF66-D310-44CB-8E01-962564BFDA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0A2D120-BC4F-476B-A655-53E5348D1696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03D7288-DC8C-468A-B6B6-3D51460F76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812C827-53DA-4A4E-85A1-FE5ADF755EF7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8A05B4A-660E-4FF3-A4DF-D00CCA8BA4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C7ED241-7AEF-4621-B5AF-0B8ACFD11981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ECF40CF-A0C5-4B42-B82E-8BB102CD0D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FEEE2B4-6F5B-42F6-A8F6-460F9A9357EF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A9B1053-70BA-4A67-916F-1152A2A790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0A53DFD-F699-4DF9-A8E1-48ED515DE15A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73D6821-B9DB-4FCA-BC9F-71F29174EB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45B80EE-0B49-4903-A87B-FA9AA6AA8548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CC559CC-90F4-4DB0-BB63-045BE5DE75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9E6E9AF-A7B9-4980-A45A-091847E9F12F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DCF9877-73DD-4802-B15F-D3FD2693C5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E4CA8C0-9719-4E78-AD44-A3B5B136B325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DC3CE59-E53C-40D1-B2BB-36018F86DB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1127BF3-607A-42E0-A9A5-86ADEEB64B3A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92B3D50-BED1-466C-9F0E-F5DBD0B931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13CD6D0-A996-405A-A518-BB69C483BF09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72140AB-E68D-45DE-A338-9A46ECA343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F69A52C-7959-4597-B68C-D3BD90D63417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43AA8EE-D93B-4A0C-9AF0-7F0E496999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593CB88-034F-438C-B0FD-3ECE737ABCC5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231F0A2-D665-409B-BC4F-7C42E59F2F0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954EF7B-7718-4E5D-9DEE-B06068E4768D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1DF97A7-8C2F-4124-9862-D8F2314BD8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44B7484-8772-4675-B072-3B6BDE0F9DB7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B915340-BFE4-43D9-875C-99B3D92D3C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de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F760EBC-85A9-497F-8EE7-7BE8CB06DFCE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B889435-0D44-47B2-BE4D-9E9D3B8DE2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7" descr="Fond_ppt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de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B2263C7-F953-4695-911D-993EA99FE7F1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F2789AC-E3F1-4DD2-ADDF-FD104345F9C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3319" name="Picture 7" descr="Fond_pp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de-DE" smtClean="0"/>
              <a:t>Cliquez pour modifier le style du titre du masque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de-DE" smtClean="0"/>
              <a:t>Cliquez pour modifier les styles de texte du masque</a:t>
            </a:r>
          </a:p>
          <a:p>
            <a:pPr lvl="1"/>
            <a:r>
              <a:rPr lang="fr-FR" altLang="de-DE" smtClean="0"/>
              <a:t>Deuxième niveau</a:t>
            </a:r>
          </a:p>
          <a:p>
            <a:pPr lvl="2"/>
            <a:r>
              <a:rPr lang="fr-FR" altLang="de-DE" smtClean="0"/>
              <a:t>Troisième niveau</a:t>
            </a:r>
          </a:p>
          <a:p>
            <a:pPr lvl="3"/>
            <a:r>
              <a:rPr lang="fr-FR" altLang="de-DE" smtClean="0"/>
              <a:t>Quatrième niveau</a:t>
            </a:r>
          </a:p>
          <a:p>
            <a:pPr lvl="4"/>
            <a:r>
              <a:rPr lang="fr-FR" altLang="de-DE" smtClean="0"/>
              <a:t>Cinquième niveau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EB2C8C-B63C-4D3A-A456-E0A67414C51A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41811E-9EFE-4850-941D-8786415DEF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7655" name="Picture 7" descr="Fond_ppt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de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6D2D6D0-B37E-4A31-A28B-E4474486CB5A}" type="datetime1">
              <a:rPr lang="fr-FR"/>
              <a:pPr>
                <a:defRPr/>
              </a:pPr>
              <a:t>29/01/2015</a:t>
            </a:fld>
            <a:endParaRPr lang="fr-FR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4FE3F33-43D5-4F15-9BCF-3969B16C80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8919" name="Picture 7" descr="Fond_ppt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sceren.com/cyber-librairie-cndp.aspx?l=les-langues-du-monde-au-quotidien-cycle-2&amp;prod=486589" TargetMode="Externa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carap.ecml.at/&#160;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rocomslav.de/BIN/inhalt.htm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33.jpe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arap.ecml.at/&#160;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hyperlink" Target="http://carap.ecml.at/&#160;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fr-FR" smtClean="0"/>
          </a:p>
        </p:txBody>
      </p:sp>
      <p:pic>
        <p:nvPicPr>
          <p:cNvPr id="53250" name="Picture 3"/>
          <p:cNvPicPr>
            <a:picLocks noChangeAspect="1" noChangeArrowheads="1"/>
          </p:cNvPicPr>
          <p:nvPr>
            <p:ph type="ctrTitle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6436" name="Text Box 5"/>
          <p:cNvSpPr txBox="1">
            <a:spLocks noChangeArrowheads="1"/>
          </p:cNvSpPr>
          <p:nvPr/>
        </p:nvSpPr>
        <p:spPr bwMode="auto">
          <a:xfrm rot="-1722214">
            <a:off x="1258888" y="1844675"/>
            <a:ext cx="331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 rot="-1722214">
            <a:off x="3059113" y="1700213"/>
            <a:ext cx="33131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146438" name="Text Box 7"/>
          <p:cNvSpPr txBox="1">
            <a:spLocks noChangeArrowheads="1"/>
          </p:cNvSpPr>
          <p:nvPr/>
        </p:nvSpPr>
        <p:spPr bwMode="auto">
          <a:xfrm rot="2843847">
            <a:off x="6229350" y="957263"/>
            <a:ext cx="2879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3200" b="1">
                <a:solidFill>
                  <a:srgbClr val="990033"/>
                </a:solidFill>
              </a:rPr>
              <a:t>Michel Candelier</a:t>
            </a:r>
          </a:p>
        </p:txBody>
      </p:sp>
      <p:sp>
        <p:nvSpPr>
          <p:cNvPr id="146439" name="Text Box 8"/>
          <p:cNvSpPr txBox="1">
            <a:spLocks noChangeArrowheads="1"/>
          </p:cNvSpPr>
          <p:nvPr/>
        </p:nvSpPr>
        <p:spPr bwMode="auto">
          <a:xfrm>
            <a:off x="0" y="5157788"/>
            <a:ext cx="9144000" cy="10636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22353"/>
                  <a:invGamma/>
                </a:schemeClr>
              </a:gs>
              <a:gs pos="100000">
                <a:schemeClr val="tx1">
                  <a:alpha val="41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fr-FR" sz="3600" b="1">
              <a:solidFill>
                <a:srgbClr val="000066"/>
              </a:solidFill>
            </a:endParaRPr>
          </a:p>
          <a:p>
            <a:pPr algn="ctr" eaLnBrk="0" hangingPunct="0">
              <a:defRPr/>
            </a:pPr>
            <a:endParaRPr lang="fr-FR" sz="3600" b="1">
              <a:solidFill>
                <a:srgbClr val="000066"/>
              </a:solidFill>
            </a:endParaRPr>
          </a:p>
        </p:txBody>
      </p:sp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0" y="5229225"/>
            <a:ext cx="9144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66"/>
                </a:solidFill>
              </a:rPr>
              <a:t>PLURALISTIC APPROACHES AND FREPA AS TOOLS FOR LANGUAGE AND INTERCULTURAL EDUCATION</a:t>
            </a:r>
            <a:endParaRPr lang="fr-FR" sz="2400" b="1">
              <a:solidFill>
                <a:srgbClr val="000066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endParaRPr lang="fr-FR" sz="3200" b="1">
              <a:solidFill>
                <a:srgbClr val="000066"/>
              </a:solidFill>
              <a:latin typeface="Arial Narrow" pitchFamily="34" charset="0"/>
            </a:endParaRPr>
          </a:p>
        </p:txBody>
      </p:sp>
      <p:sp>
        <p:nvSpPr>
          <p:cNvPr id="146441" name="Text Box 7"/>
          <p:cNvSpPr txBox="1">
            <a:spLocks noChangeArrowheads="1"/>
          </p:cNvSpPr>
          <p:nvPr/>
        </p:nvSpPr>
        <p:spPr bwMode="auto">
          <a:xfrm rot="-1760026">
            <a:off x="-828675" y="346075"/>
            <a:ext cx="4322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3200" b="1">
                <a:solidFill>
                  <a:srgbClr val="7F0000"/>
                </a:solidFill>
              </a:rPr>
              <a:t>Petra </a:t>
            </a:r>
            <a:br>
              <a:rPr lang="fr-FR" sz="3200" b="1">
                <a:solidFill>
                  <a:srgbClr val="7F0000"/>
                </a:solidFill>
              </a:rPr>
            </a:br>
            <a:r>
              <a:rPr lang="fr-FR" sz="3200" b="1">
                <a:solidFill>
                  <a:srgbClr val="7F0000"/>
                </a:solidFill>
              </a:rPr>
              <a:t>Daryai-Hansen</a:t>
            </a:r>
          </a:p>
        </p:txBody>
      </p:sp>
      <p:grpSp>
        <p:nvGrpSpPr>
          <p:cNvPr id="146446" name="Group 14"/>
          <p:cNvGrpSpPr>
            <a:grpSpLocks/>
          </p:cNvGrpSpPr>
          <p:nvPr/>
        </p:nvGrpSpPr>
        <p:grpSpPr bwMode="auto">
          <a:xfrm>
            <a:off x="4787900" y="2708275"/>
            <a:ext cx="2808288" cy="1727200"/>
            <a:chOff x="2835" y="1434"/>
            <a:chExt cx="1769" cy="1088"/>
          </a:xfrm>
        </p:grpSpPr>
        <p:sp>
          <p:nvSpPr>
            <p:cNvPr id="53267" name="AutoShape 15"/>
            <p:cNvSpPr>
              <a:spLocks noChangeArrowheads="1"/>
            </p:cNvSpPr>
            <p:nvPr/>
          </p:nvSpPr>
          <p:spPr bwMode="auto">
            <a:xfrm>
              <a:off x="2835" y="1434"/>
              <a:ext cx="1769" cy="1088"/>
            </a:xfrm>
            <a:prstGeom prst="wedgeRoundRectCallout">
              <a:avLst>
                <a:gd name="adj1" fmla="val 29139"/>
                <a:gd name="adj2" fmla="val -94852"/>
                <a:gd name="adj3" fmla="val 16667"/>
              </a:avLst>
            </a:prstGeom>
            <a:solidFill>
              <a:srgbClr val="FE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268" name="Text Box 16"/>
            <p:cNvSpPr txBox="1">
              <a:spLocks noChangeArrowheads="1"/>
            </p:cNvSpPr>
            <p:nvPr/>
          </p:nvSpPr>
          <p:spPr bwMode="auto">
            <a:xfrm>
              <a:off x="2835" y="1480"/>
              <a:ext cx="1678" cy="28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74000"/>
                </a:lnSpc>
                <a:spcBef>
                  <a:spcPts val="15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fr-FR" sz="3200" b="1">
                  <a:solidFill>
                    <a:srgbClr val="7F0000"/>
                  </a:solidFill>
                  <a:latin typeface="Times New Roman" pitchFamily="18" charset="0"/>
                  <a:cs typeface="DejaVu Sans" pitchFamily="34" charset="0"/>
                </a:rPr>
                <a:t>Le Mans</a:t>
              </a:r>
              <a:endParaRPr lang="fr-FR" sz="3200" b="1" i="1">
                <a:solidFill>
                  <a:srgbClr val="336600"/>
                </a:solidFill>
                <a:latin typeface="Times New Roman" pitchFamily="18" charset="0"/>
                <a:cs typeface="DejaVu Sans" pitchFamily="34" charset="0"/>
              </a:endParaRPr>
            </a:p>
          </p:txBody>
        </p:sp>
        <p:pic>
          <p:nvPicPr>
            <p:cNvPr id="5326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16" y="1842"/>
              <a:ext cx="1361" cy="4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53258" name="Picture 18" descr="logo-ECML2305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0"/>
            <a:ext cx="3527425" cy="1125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53259" name="Group 16"/>
          <p:cNvGrpSpPr>
            <a:grpSpLocks/>
          </p:cNvGrpSpPr>
          <p:nvPr/>
        </p:nvGrpSpPr>
        <p:grpSpPr bwMode="auto">
          <a:xfrm>
            <a:off x="34925" y="6165850"/>
            <a:ext cx="9144000" cy="692150"/>
            <a:chOff x="0" y="3748"/>
            <a:chExt cx="5760" cy="572"/>
          </a:xfrm>
        </p:grpSpPr>
        <p:sp>
          <p:nvSpPr>
            <p:cNvPr id="53264" name="Rectangle 9"/>
            <p:cNvSpPr>
              <a:spLocks noChangeArrowheads="1"/>
            </p:cNvSpPr>
            <p:nvPr/>
          </p:nvSpPr>
          <p:spPr bwMode="auto">
            <a:xfrm>
              <a:off x="0" y="3748"/>
              <a:ext cx="5760" cy="572"/>
            </a:xfrm>
            <a:prstGeom prst="rect">
              <a:avLst/>
            </a:prstGeom>
            <a:solidFill>
              <a:srgbClr val="94C66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74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pic>
          <p:nvPicPr>
            <p:cNvPr id="53265" name="Picture 8" descr="logo-carap_Def_22-0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4" y="3799"/>
              <a:ext cx="1543" cy="479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34000"/>
                  </a:srgbClr>
                </a:gs>
                <a:gs pos="100000">
                  <a:srgbClr val="29292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53266" name="Picture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73" y="3748"/>
              <a:ext cx="378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5142" name="Group 38"/>
          <p:cNvGrpSpPr>
            <a:grpSpLocks/>
          </p:cNvGrpSpPr>
          <p:nvPr/>
        </p:nvGrpSpPr>
        <p:grpSpPr bwMode="auto">
          <a:xfrm>
            <a:off x="395288" y="2133600"/>
            <a:ext cx="2808287" cy="1727200"/>
            <a:chOff x="340" y="1798"/>
            <a:chExt cx="1769" cy="1088"/>
          </a:xfrm>
        </p:grpSpPr>
        <p:sp>
          <p:nvSpPr>
            <p:cNvPr id="53261" name="AutoShape 11"/>
            <p:cNvSpPr>
              <a:spLocks noChangeArrowheads="1"/>
            </p:cNvSpPr>
            <p:nvPr/>
          </p:nvSpPr>
          <p:spPr bwMode="auto">
            <a:xfrm>
              <a:off x="340" y="1798"/>
              <a:ext cx="1769" cy="1088"/>
            </a:xfrm>
            <a:prstGeom prst="wedgeRoundRectCallout">
              <a:avLst>
                <a:gd name="adj1" fmla="val 29139"/>
                <a:gd name="adj2" fmla="val -94852"/>
                <a:gd name="adj3" fmla="val 16667"/>
              </a:avLst>
            </a:prstGeom>
            <a:solidFill>
              <a:srgbClr val="FE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262" name="Text Box 12"/>
            <p:cNvSpPr txBox="1">
              <a:spLocks noChangeArrowheads="1"/>
            </p:cNvSpPr>
            <p:nvPr/>
          </p:nvSpPr>
          <p:spPr bwMode="auto">
            <a:xfrm>
              <a:off x="340" y="1889"/>
              <a:ext cx="1678" cy="5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74000"/>
                </a:lnSpc>
                <a:spcBef>
                  <a:spcPts val="15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fr-FR" sz="3200" b="1">
                  <a:solidFill>
                    <a:srgbClr val="7F0000"/>
                  </a:solidFill>
                  <a:latin typeface="Times New Roman" pitchFamily="18" charset="0"/>
                  <a:cs typeface="DejaVu Sans" pitchFamily="34" charset="0"/>
                </a:rPr>
                <a:t>Roskilde Universitet</a:t>
              </a:r>
            </a:p>
          </p:txBody>
        </p:sp>
        <p:pic>
          <p:nvPicPr>
            <p:cNvPr id="53263" name="Picture 36" descr="ANd9GcSinrlPLSqjTZVSyENUhv-graV_NNvPxAuFEAa2UQkrJ-LWjmRv2JbmAR7q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8" y="2388"/>
              <a:ext cx="907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46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2" presetClass="entr" presetSubtype="1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46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/>
      <p:bldP spid="146439" grpId="0" animBg="1"/>
      <p:bldP spid="146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1A4B12-0421-4AD1-A025-9BC3343476FC}" type="slidenum">
              <a:rPr lang="fr-FR"/>
              <a:pPr>
                <a:defRPr/>
              </a:pPr>
              <a:t>10</a:t>
            </a:fld>
            <a:endParaRPr lang="fr-FR"/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712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381750"/>
            <a:ext cx="2133600" cy="476250"/>
          </a:xfrm>
        </p:spPr>
        <p:txBody>
          <a:bodyPr/>
          <a:lstStyle/>
          <a:p>
            <a:pPr>
              <a:defRPr/>
            </a:pPr>
            <a:fld id="{2E9E33D3-83BE-41A4-9637-3448C05CE5D1}" type="slidenum">
              <a:rPr lang="fr-FR"/>
              <a:pPr>
                <a:defRPr/>
              </a:pPr>
              <a:t>11</a:t>
            </a:fld>
            <a:endParaRPr lang="fr-FR"/>
          </a:p>
        </p:txBody>
      </p:sp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7056437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3241675"/>
            <a:ext cx="752475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581B9-C599-4A2F-B4AF-F1CE89CE8696}" type="slidenum">
              <a:rPr lang="fr-FR"/>
              <a:pPr>
                <a:defRPr/>
              </a:pPr>
              <a:t>12</a:t>
            </a:fld>
            <a:endParaRPr lang="fr-FR"/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4288" y="0"/>
            <a:ext cx="654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5013325"/>
            <a:ext cx="665956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80979E-C218-48C7-B319-2A6A0EB7B4EA}" type="slidenum">
              <a:rPr lang="fr-FR"/>
              <a:pPr>
                <a:defRPr/>
              </a:pPr>
              <a:t>13</a:t>
            </a:fld>
            <a:endParaRPr lang="fr-FR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648017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341438"/>
            <a:ext cx="6227762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A17D8-DF45-4D95-978B-1BFAC03A1DBB}" type="slidenum">
              <a:rPr lang="fr-FR"/>
              <a:pPr>
                <a:defRPr/>
              </a:pPr>
              <a:t>14</a:t>
            </a:fld>
            <a:endParaRPr lang="fr-FR"/>
          </a:p>
        </p:txBody>
      </p:sp>
      <p:pic>
        <p:nvPicPr>
          <p:cNvPr id="221187" name="Picture 3" descr="ANd9GcRpZGIJqwm3cbn60W3pVZ_C1ytPV_PPQPnUZYI2IOJXONAFjioc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-26988"/>
            <a:ext cx="3816350" cy="237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36838"/>
            <a:ext cx="4751388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916113"/>
            <a:ext cx="38512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2205038"/>
            <a:ext cx="36401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1" name="AutoShape 7"/>
          <p:cNvSpPr>
            <a:spLocks noChangeArrowheads="1"/>
          </p:cNvSpPr>
          <p:nvPr/>
        </p:nvSpPr>
        <p:spPr bwMode="auto">
          <a:xfrm>
            <a:off x="3995738" y="620713"/>
            <a:ext cx="4895850" cy="1268412"/>
          </a:xfrm>
          <a:prstGeom prst="wedgeRoundRectCallout">
            <a:avLst>
              <a:gd name="adj1" fmla="val -82912"/>
              <a:gd name="adj2" fmla="val 1019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3200" b="1"/>
              <a:t>Where do they all come from?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8243888" y="6245225"/>
            <a:ext cx="442912" cy="27940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5858EE6-CC87-497D-8E92-1E8B4A48639F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sp>
        <p:nvSpPr>
          <p:cNvPr id="67588" name="Text Box 7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culture.</a:t>
            </a:r>
            <a:endParaRPr lang="fr-FR" sz="2000" b="1">
              <a:solidFill>
                <a:schemeClr val="accent2"/>
              </a:solidFill>
            </a:endParaRPr>
          </a:p>
        </p:txBody>
      </p:sp>
      <p:pic>
        <p:nvPicPr>
          <p:cNvPr id="17306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05038"/>
            <a:ext cx="8642350" cy="38814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3067" name="AutoShape 11"/>
          <p:cNvSpPr>
            <a:spLocks noChangeArrowheads="1"/>
          </p:cNvSpPr>
          <p:nvPr/>
        </p:nvSpPr>
        <p:spPr bwMode="auto">
          <a:xfrm>
            <a:off x="1619250" y="6021388"/>
            <a:ext cx="5759450" cy="865187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800" b="1">
                <a:solidFill>
                  <a:srgbClr val="CC0066"/>
                </a:solidFill>
              </a:rPr>
              <a:t>Intercultural approach(es)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73258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1331913" y="1341438"/>
            <a:ext cx="4824412" cy="287337"/>
          </a:xfrm>
          <a:prstGeom prst="wedgeRoundRectCallout">
            <a:avLst>
              <a:gd name="adj1" fmla="val 67606"/>
              <a:gd name="adj2" fmla="val 135634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b="1" i="1"/>
              <a:t>“How do we understand each other?” </a:t>
            </a:r>
          </a:p>
        </p:txBody>
      </p:sp>
      <p:sp>
        <p:nvSpPr>
          <p:cNvPr id="3" name="AutoShape 27"/>
          <p:cNvSpPr>
            <a:spLocks noChangeArrowheads="1"/>
          </p:cNvSpPr>
          <p:nvPr/>
        </p:nvSpPr>
        <p:spPr bwMode="auto">
          <a:xfrm>
            <a:off x="827088" y="4149725"/>
            <a:ext cx="4932362" cy="1873250"/>
          </a:xfrm>
          <a:prstGeom prst="wedgeRoundRectCallout">
            <a:avLst>
              <a:gd name="adj1" fmla="val 55954"/>
              <a:gd name="adj2" fmla="val -5931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b="1" i="1"/>
              <a:t>"You will write a guide for a Spaniard who would like to visit your country. </a:t>
            </a:r>
            <a:br>
              <a:rPr lang="fr-FR" b="1" i="1"/>
            </a:br>
            <a:r>
              <a:rPr lang="fr-FR" b="1" i="1"/>
              <a:t>For this, you will learn how to :</a:t>
            </a:r>
          </a:p>
          <a:p>
            <a:pPr eaLnBrk="0" hangingPunct="0"/>
            <a:r>
              <a:rPr lang="fr-FR" b="1" i="1"/>
              <a:t>- reflect on cultural habits and customs</a:t>
            </a:r>
            <a:br>
              <a:rPr lang="fr-FR" b="1" i="1"/>
            </a:br>
            <a:r>
              <a:rPr lang="fr-FR" b="1" i="1"/>
              <a:t>- advise and warn."</a:t>
            </a:r>
          </a:p>
        </p:txBody>
      </p:sp>
      <p:sp>
        <p:nvSpPr>
          <p:cNvPr id="68612" name="Text Box 17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D1DEAB63-644F-42F7-8998-BC257550646E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16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73258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5" name="AutoShape 27"/>
          <p:cNvSpPr>
            <a:spLocks noChangeArrowheads="1"/>
          </p:cNvSpPr>
          <p:nvPr/>
        </p:nvSpPr>
        <p:spPr bwMode="auto">
          <a:xfrm>
            <a:off x="2555875" y="4365625"/>
            <a:ext cx="6264275" cy="2087563"/>
          </a:xfrm>
          <a:prstGeom prst="wedgeRoundRectCallout">
            <a:avLst>
              <a:gd name="adj1" fmla="val -63560"/>
              <a:gd name="adj2" fmla="val -36463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2000" b="1" i="1"/>
              <a:t>“In Spain, usually the leaving ritual is a long one.” </a:t>
            </a:r>
          </a:p>
          <a:p>
            <a:pPr eaLnBrk="0" hangingPunct="0"/>
            <a:r>
              <a:rPr lang="en-GB" sz="2000" b="1" i="1"/>
              <a:t>“When friends meet outside to have a drink together, each of them usually buys a round. ”</a:t>
            </a:r>
          </a:p>
          <a:p>
            <a:pPr eaLnBrk="0" hangingPunct="0"/>
            <a:r>
              <a:rPr lang="en-GB" sz="2000" b="1" i="1"/>
              <a:t>“Usually, you don’t ask people how much money they earn.”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141663"/>
            <a:ext cx="64817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09956D1B-9280-47A2-A564-19A1629DD0E9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17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7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82A0FFF-85C6-4FB3-B5EC-4FB36FD5E411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18</a:t>
            </a:fld>
            <a:endParaRPr lang="fr-FR" sz="2400" b="1">
              <a:solidFill>
                <a:schemeClr val="accent2"/>
              </a:solidFill>
            </a:endParaRPr>
          </a:p>
        </p:txBody>
      </p:sp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pic>
        <p:nvPicPr>
          <p:cNvPr id="68612" name="Picture 8" descr="days_We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205038"/>
            <a:ext cx="7200900" cy="38163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8613" name="AutoShape 9"/>
          <p:cNvSpPr>
            <a:spLocks noChangeArrowheads="1"/>
          </p:cNvSpPr>
          <p:nvPr/>
        </p:nvSpPr>
        <p:spPr bwMode="auto">
          <a:xfrm>
            <a:off x="323850" y="6019800"/>
            <a:ext cx="8496300" cy="86518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800" b="1">
                <a:solidFill>
                  <a:srgbClr val="CC0066"/>
                </a:solidFill>
              </a:rPr>
              <a:t>Awakening to languages (Language Awareness)</a:t>
            </a:r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7308850" y="3716338"/>
            <a:ext cx="1549400" cy="224472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/>
              <a:t>From: </a:t>
            </a:r>
            <a:r>
              <a:rPr lang="fr-FR" sz="2000" b="1" i="1"/>
              <a:t>Thinking</a:t>
            </a:r>
            <a:br>
              <a:rPr lang="fr-FR" sz="2000" b="1" i="1"/>
            </a:br>
            <a:r>
              <a:rPr lang="fr-FR" sz="2000" b="1" i="1"/>
              <a:t>through </a:t>
            </a:r>
            <a:br>
              <a:rPr lang="fr-FR" sz="2000" b="1" i="1"/>
            </a:br>
            <a:r>
              <a:rPr lang="fr-FR" sz="2000" b="1" i="1"/>
              <a:t>languages</a:t>
            </a:r>
            <a:r>
              <a:rPr lang="fr-FR" sz="2000" b="1"/>
              <a:t/>
            </a:r>
            <a:br>
              <a:rPr lang="fr-FR" sz="2000" b="1"/>
            </a:br>
            <a:r>
              <a:rPr lang="fr-FR" sz="2000" b="1"/>
              <a:t>Coventry </a:t>
            </a:r>
            <a:br>
              <a:rPr lang="fr-FR" sz="2000" b="1"/>
            </a:br>
            <a:r>
              <a:rPr lang="fr-FR" sz="2000" b="1"/>
              <a:t>City</a:t>
            </a:r>
            <a:br>
              <a:rPr lang="fr-FR" sz="2000" b="1"/>
            </a:br>
            <a:r>
              <a:rPr lang="fr-FR" sz="2000" b="1"/>
              <a:t>Council</a:t>
            </a:r>
          </a:p>
        </p:txBody>
      </p:sp>
      <p:sp>
        <p:nvSpPr>
          <p:cNvPr id="72710" name="Text Box 11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cultures.</a:t>
            </a:r>
            <a:endParaRPr lang="fr-FR" sz="2000" b="1">
              <a:solidFill>
                <a:schemeClr val="accent2"/>
              </a:solidFill>
            </a:endParaRPr>
          </a:p>
        </p:txBody>
      </p:sp>
      <p:sp>
        <p:nvSpPr>
          <p:cNvPr id="72711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sp>
        <p:nvSpPr>
          <p:cNvPr id="72712" name="Text Box 11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cultures.</a:t>
            </a:r>
            <a:endParaRPr lang="fr-FR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1740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pic>
        <p:nvPicPr>
          <p:cNvPr id="73730" name="Picture 2" descr="clindoe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97200"/>
            <a:ext cx="91440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ptch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AutoShape 4"/>
          <p:cNvSpPr>
            <a:spLocks/>
          </p:cNvSpPr>
          <p:nvPr/>
        </p:nvSpPr>
        <p:spPr bwMode="auto">
          <a:xfrm>
            <a:off x="4716463" y="2565400"/>
            <a:ext cx="3600450" cy="609600"/>
          </a:xfrm>
          <a:prstGeom prst="borderCallout1">
            <a:avLst>
              <a:gd name="adj1" fmla="val 18750"/>
              <a:gd name="adj2" fmla="val -2116"/>
              <a:gd name="adj3" fmla="val -205731"/>
              <a:gd name="adj4" fmla="val -3611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3200" b="1">
                <a:latin typeface="Times New Roman" pitchFamily="18" charset="0"/>
              </a:rPr>
              <a:t>Red Riding Hood</a:t>
            </a:r>
          </a:p>
        </p:txBody>
      </p:sp>
      <p:sp>
        <p:nvSpPr>
          <p:cNvPr id="73733" name="AutoShape 5"/>
          <p:cNvSpPr>
            <a:spLocks/>
          </p:cNvSpPr>
          <p:nvPr/>
        </p:nvSpPr>
        <p:spPr bwMode="auto">
          <a:xfrm>
            <a:off x="3492500" y="3429000"/>
            <a:ext cx="5183188" cy="1512888"/>
          </a:xfrm>
          <a:prstGeom prst="borderCallout1">
            <a:avLst>
              <a:gd name="adj1" fmla="val 7556"/>
              <a:gd name="adj2" fmla="val -1472"/>
              <a:gd name="adj3" fmla="val 108079"/>
              <a:gd name="adj4" fmla="val -2909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400" b="1">
                <a:latin typeface="Times New Roman" pitchFamily="18" charset="0"/>
              </a:rPr>
              <a:t>German, English, Breton, Chinese, Finnish, French, Hungarian,  Icelandic, Italian, Polish, Portuguese, Russian.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4932363" y="5661025"/>
            <a:ext cx="39608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/>
              <a:t>From: </a:t>
            </a:r>
            <a:r>
              <a:rPr lang="fr-FR" i="1">
                <a:hlinkClick r:id="rId5"/>
              </a:rPr>
              <a:t>Les langues du Monde au Quotidien - Cycle 2</a:t>
            </a:r>
            <a:r>
              <a:rPr lang="fr-FR"/>
              <a:t>, SCEREN (2006, 2012).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A5B5B89-B9D1-4262-90D8-ECB837064190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19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381750"/>
            <a:ext cx="2133600" cy="476250"/>
          </a:xfrm>
        </p:spPr>
        <p:txBody>
          <a:bodyPr/>
          <a:lstStyle/>
          <a:p>
            <a:pPr>
              <a:defRPr/>
            </a:pPr>
            <a:fld id="{26B17524-9528-45DC-86CF-02015F0A8491}" type="slidenum">
              <a:rPr lang="fr-FR"/>
              <a:pPr>
                <a:defRPr/>
              </a:pPr>
              <a:t>2</a:t>
            </a:fld>
            <a:endParaRPr lang="fr-FR"/>
          </a:p>
        </p:txBody>
      </p:sp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971550" y="0"/>
            <a:ext cx="7237413" cy="765175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  <a:t>What is FREPA?</a:t>
            </a:r>
          </a:p>
        </p:txBody>
      </p:sp>
      <p:pic>
        <p:nvPicPr>
          <p:cNvPr id="542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3463" y="908050"/>
            <a:ext cx="4500562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116013" y="5622925"/>
            <a:ext cx="6911975" cy="469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/>
              <a:t>Possible links to the CEFR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116013" y="2349500"/>
            <a:ext cx="6911975" cy="469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/>
              <a:t>FREPA instruments and principles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116013" y="4941888"/>
            <a:ext cx="6911975" cy="469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/>
              <a:t>The current dissemination of FREPA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116013" y="3141663"/>
            <a:ext cx="6911975" cy="835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/>
              <a:t>The link between FREPA and so called « Pluralistic approaches »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16013" y="4149725"/>
            <a:ext cx="6911975" cy="469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/>
              <a:t>The origin of FREPA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0"/>
            <a:ext cx="4859337" cy="6237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84663" cy="6237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076825" y="4005263"/>
            <a:ext cx="1223963" cy="360362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0" y="6237288"/>
            <a:ext cx="9144000" cy="620712"/>
          </a:xfrm>
          <a:prstGeom prst="rect">
            <a:avLst/>
          </a:prstGeom>
          <a:solidFill>
            <a:srgbClr val="FCE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r>
              <a:rPr lang="fr-FR" b="1"/>
              <a:t>	      (Hungarian)					(Breton)		</a:t>
            </a:r>
          </a:p>
        </p:txBody>
      </p:sp>
      <p:sp>
        <p:nvSpPr>
          <p:cNvPr id="75782" name="Text Box 7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200DF64C-2D43-47D0-A6CF-95B25E040BAB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20</a:t>
            </a:fld>
            <a:endParaRPr lang="fr-FR" sz="2400" b="1">
              <a:solidFill>
                <a:schemeClr val="accent2"/>
              </a:solidFill>
            </a:endParaRPr>
          </a:p>
        </p:txBody>
      </p:sp>
      <p:pic>
        <p:nvPicPr>
          <p:cNvPr id="7578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1628775"/>
            <a:ext cx="7561262" cy="39036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77826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sp>
        <p:nvSpPr>
          <p:cNvPr id="73732" name="AutoShape 5"/>
          <p:cNvSpPr>
            <a:spLocks noChangeArrowheads="1"/>
          </p:cNvSpPr>
          <p:nvPr/>
        </p:nvSpPr>
        <p:spPr bwMode="auto">
          <a:xfrm>
            <a:off x="1763713" y="6019800"/>
            <a:ext cx="5759450" cy="86518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800" b="1">
                <a:solidFill>
                  <a:srgbClr val="CC0066"/>
                </a:solidFill>
              </a:rPr>
              <a:t>Integrated didactic approach</a:t>
            </a:r>
          </a:p>
        </p:txBody>
      </p:sp>
      <p:sp>
        <p:nvSpPr>
          <p:cNvPr id="77828" name="Text Box 7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cultures.</a:t>
            </a:r>
            <a:endParaRPr lang="fr-FR" sz="2000" b="1">
              <a:solidFill>
                <a:schemeClr val="accent2"/>
              </a:solidFill>
            </a:endParaRPr>
          </a:p>
        </p:txBody>
      </p:sp>
      <p:grpSp>
        <p:nvGrpSpPr>
          <p:cNvPr id="73740" name="Group 12"/>
          <p:cNvGrpSpPr>
            <a:grpSpLocks/>
          </p:cNvGrpSpPr>
          <p:nvPr/>
        </p:nvGrpSpPr>
        <p:grpSpPr bwMode="auto">
          <a:xfrm>
            <a:off x="282575" y="2205038"/>
            <a:ext cx="8577263" cy="3887787"/>
            <a:chOff x="178" y="1389"/>
            <a:chExt cx="5403" cy="2449"/>
          </a:xfrm>
        </p:grpSpPr>
        <p:pic>
          <p:nvPicPr>
            <p:cNvPr id="77831" name="Picture 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8" y="1389"/>
              <a:ext cx="5403" cy="244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7832" name="Text Box 14"/>
            <p:cNvSpPr txBox="1">
              <a:spLocks noChangeArrowheads="1"/>
            </p:cNvSpPr>
            <p:nvPr/>
          </p:nvSpPr>
          <p:spPr bwMode="auto">
            <a:xfrm>
              <a:off x="521" y="2387"/>
              <a:ext cx="4944" cy="243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/>
                <a:t>English                        German                                  Your mother tongue</a:t>
              </a:r>
            </a:p>
          </p:txBody>
        </p:sp>
      </p:grp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DDC8EA5E-8743-4A1C-904A-0E61270B665B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21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835275"/>
            <a:ext cx="5364162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5" name="AutoShape 27"/>
          <p:cNvSpPr>
            <a:spLocks noChangeArrowheads="1"/>
          </p:cNvSpPr>
          <p:nvPr/>
        </p:nvSpPr>
        <p:spPr bwMode="auto">
          <a:xfrm>
            <a:off x="3276600" y="71438"/>
            <a:ext cx="5830888" cy="1270000"/>
          </a:xfrm>
          <a:prstGeom prst="wedgeRoundRectCallout">
            <a:avLst>
              <a:gd name="adj1" fmla="val 17657"/>
              <a:gd name="adj2" fmla="val 103625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b="1"/>
              <a:t>Example taken from:</a:t>
            </a:r>
          </a:p>
          <a:p>
            <a:pPr eaLnBrk="0" hangingPunct="0"/>
            <a:r>
              <a:rPr lang="de-DE" b="1"/>
              <a:t>Kursiša, A. &amp; Neuner, G. (2006). </a:t>
            </a:r>
            <a:r>
              <a:rPr lang="de-DE" b="1" i="1"/>
              <a:t>Deutsch ist easy – Methodische Grundlagen für Deutsch nach Englisch</a:t>
            </a:r>
            <a:r>
              <a:rPr lang="de-DE" b="1"/>
              <a:t>. Ismaning: Hueber.</a:t>
            </a:r>
            <a:endParaRPr lang="fr-FR" b="1"/>
          </a:p>
        </p:txBody>
      </p:sp>
      <p:sp>
        <p:nvSpPr>
          <p:cNvPr id="3" name="AutoShape 27"/>
          <p:cNvSpPr>
            <a:spLocks noChangeArrowheads="1"/>
          </p:cNvSpPr>
          <p:nvPr/>
        </p:nvSpPr>
        <p:spPr bwMode="auto">
          <a:xfrm>
            <a:off x="0" y="981075"/>
            <a:ext cx="3024188" cy="2952750"/>
          </a:xfrm>
          <a:prstGeom prst="wedgeRoundRectCallout">
            <a:avLst>
              <a:gd name="adj1" fmla="val -4542"/>
              <a:gd name="adj2" fmla="val 68389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b="1"/>
              <a:t>This material helps students to discover lexical similarities and grammatical differences between both languages, as well as with their own mother tongue (and / or language of education) …</a:t>
            </a:r>
          </a:p>
          <a:p>
            <a:pPr eaLnBrk="0" hangingPunct="0"/>
            <a:endParaRPr lang="en-US" b="1"/>
          </a:p>
        </p:txBody>
      </p:sp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66FA523D-9554-4A76-8F91-63F9FF73DD3D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22</a:t>
            </a:fld>
            <a:endParaRPr lang="fr-FR" sz="2400" b="1">
              <a:solidFill>
                <a:schemeClr val="accent2"/>
              </a:solidFill>
            </a:endParaRPr>
          </a:p>
        </p:txBody>
      </p:sp>
      <p:sp>
        <p:nvSpPr>
          <p:cNvPr id="78853" name="Text Box 7"/>
          <p:cNvSpPr txBox="1">
            <a:spLocks noChangeArrowheads="1"/>
          </p:cNvSpPr>
          <p:nvPr/>
        </p:nvSpPr>
        <p:spPr bwMode="auto">
          <a:xfrm>
            <a:off x="0" y="44450"/>
            <a:ext cx="2771775" cy="620713"/>
          </a:xfrm>
          <a:prstGeom prst="rect">
            <a:avLst/>
          </a:prstGeom>
          <a:solidFill>
            <a:srgbClr val="DDDDDD"/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990000"/>
                </a:solidFill>
                <a:latin typeface="Arial Unicode MS" pitchFamily="34" charset="-128"/>
                <a:ea typeface="Arial Unicode MS" pitchFamily="34" charset="-128"/>
                <a:cs typeface="DejaVu Sans" pitchFamily="34" charset="0"/>
              </a:rPr>
              <a:t>Integrated didactic 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5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8034C6C-9338-432E-82B4-17709FE293AC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23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72FE8FD8-B66F-49DE-BF2A-53A9799253D6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24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sp>
        <p:nvSpPr>
          <p:cNvPr id="80899" name="AutoShape 7"/>
          <p:cNvSpPr>
            <a:spLocks noChangeArrowheads="1"/>
          </p:cNvSpPr>
          <p:nvPr/>
        </p:nvSpPr>
        <p:spPr bwMode="auto">
          <a:xfrm>
            <a:off x="1692275" y="6019800"/>
            <a:ext cx="5759450" cy="86518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800" b="1">
                <a:solidFill>
                  <a:srgbClr val="CC0066"/>
                </a:solidFill>
              </a:rPr>
              <a:t>Intercomprehension</a:t>
            </a:r>
          </a:p>
        </p:txBody>
      </p:sp>
      <p:sp>
        <p:nvSpPr>
          <p:cNvPr id="84995" name="Text Box 11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cultures.</a:t>
            </a:r>
            <a:endParaRPr lang="fr-FR" sz="2000" b="1">
              <a:solidFill>
                <a:schemeClr val="accent2"/>
              </a:solidFill>
            </a:endParaRPr>
          </a:p>
        </p:txBody>
      </p:sp>
      <p:grpSp>
        <p:nvGrpSpPr>
          <p:cNvPr id="80903" name="Group 15"/>
          <p:cNvGrpSpPr>
            <a:grpSpLocks/>
          </p:cNvGrpSpPr>
          <p:nvPr/>
        </p:nvGrpSpPr>
        <p:grpSpPr bwMode="auto">
          <a:xfrm>
            <a:off x="971550" y="2205038"/>
            <a:ext cx="7200900" cy="3717925"/>
            <a:chOff x="612" y="1389"/>
            <a:chExt cx="4536" cy="2342"/>
          </a:xfrm>
        </p:grpSpPr>
        <p:pic>
          <p:nvPicPr>
            <p:cNvPr id="84998" name="Picture 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2" y="1389"/>
              <a:ext cx="4536" cy="154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4999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2931"/>
              <a:ext cx="4536" cy="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84997" name="Text Box 13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CB54CFF2-2E82-4824-BCD0-4125CD590C2E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25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Espace réservé du numéro de diapositive 3"/>
          <p:cNvSpPr txBox="1">
            <a:spLocks noGrp="1"/>
          </p:cNvSpPr>
          <p:nvPr/>
        </p:nvSpPr>
        <p:spPr bwMode="auto">
          <a:xfrm>
            <a:off x="6553200" y="6248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3B2410-F722-403C-92AB-869372FCBEF1}" type="slidenum">
              <a:rPr lang="en-GB" sz="1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GB" sz="14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86018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259B09-4627-450F-8565-B3A3D92187D4}" type="slidenum">
              <a:rPr lang="fr-FR" sz="1400"/>
              <a:pPr algn="r"/>
              <a:t>26</a:t>
            </a:fld>
            <a:endParaRPr lang="fr-FR" sz="1400"/>
          </a:p>
        </p:txBody>
      </p:sp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9825" y="2619375"/>
            <a:ext cx="67341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3276600" y="0"/>
            <a:ext cx="5867400" cy="1341438"/>
          </a:xfrm>
          <a:prstGeom prst="wedgeRoundRectCallout">
            <a:avLst>
              <a:gd name="adj1" fmla="val 13907"/>
              <a:gd name="adj2" fmla="val 80412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400" b="1"/>
              <a:t>For </a:t>
            </a:r>
            <a:r>
              <a:rPr lang="fr-FR" sz="2400" b="1">
                <a:solidFill>
                  <a:srgbClr val="0000CC"/>
                </a:solidFill>
              </a:rPr>
              <a:t>primary school children</a:t>
            </a:r>
            <a:r>
              <a:rPr lang="fr-FR" sz="2400" b="1"/>
              <a:t> speaking one of </a:t>
            </a:r>
            <a:r>
              <a:rPr lang="fr-FR" sz="2400" b="1">
                <a:solidFill>
                  <a:srgbClr val="0000CC"/>
                </a:solidFill>
              </a:rPr>
              <a:t>six romance languages</a:t>
            </a:r>
            <a:r>
              <a:rPr lang="fr-FR" sz="2400" b="1"/>
              <a:t>…</a:t>
            </a:r>
          </a:p>
        </p:txBody>
      </p:sp>
      <p:sp>
        <p:nvSpPr>
          <p:cNvPr id="3" name="AutoShape 27"/>
          <p:cNvSpPr>
            <a:spLocks noChangeArrowheads="1"/>
          </p:cNvSpPr>
          <p:nvPr/>
        </p:nvSpPr>
        <p:spPr bwMode="auto">
          <a:xfrm>
            <a:off x="0" y="1268413"/>
            <a:ext cx="3635375" cy="1368425"/>
          </a:xfrm>
          <a:prstGeom prst="wedgeRoundRectCallout">
            <a:avLst>
              <a:gd name="adj1" fmla="val -8472"/>
              <a:gd name="adj2" fmla="val 177495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b="1"/>
              <a:t>… French, Italian, Occitan, Portuguese,</a:t>
            </a:r>
            <a:r>
              <a:rPr lang="fr-FR" sz="2400" b="1"/>
              <a:t>  Romanian, Spanish.</a:t>
            </a:r>
          </a:p>
        </p:txBody>
      </p:sp>
      <p:sp>
        <p:nvSpPr>
          <p:cNvPr id="4" name="AutoShape 27"/>
          <p:cNvSpPr>
            <a:spLocks noChangeArrowheads="1"/>
          </p:cNvSpPr>
          <p:nvPr/>
        </p:nvSpPr>
        <p:spPr bwMode="auto">
          <a:xfrm>
            <a:off x="0" y="5057775"/>
            <a:ext cx="7956550" cy="1800225"/>
          </a:xfrm>
          <a:prstGeom prst="wedgeRoundRectCallout">
            <a:avLst>
              <a:gd name="adj1" fmla="val -30468"/>
              <a:gd name="adj2" fmla="val -79718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400" b="1"/>
              <a:t>It aims at developping </a:t>
            </a:r>
            <a:r>
              <a:rPr lang="fr-FR" sz="2400" b="1">
                <a:solidFill>
                  <a:srgbClr val="0000CC"/>
                </a:solidFill>
              </a:rPr>
              <a:t>comprehension skills in the other five languages</a:t>
            </a:r>
            <a:r>
              <a:rPr lang="fr-FR" sz="2400" b="1"/>
              <a:t> .. while teaching </a:t>
            </a:r>
            <a:r>
              <a:rPr lang="fr-FR" sz="2400" b="1">
                <a:solidFill>
                  <a:srgbClr val="0000CC"/>
                </a:solidFill>
              </a:rPr>
              <a:t>subject matters</a:t>
            </a:r>
            <a:r>
              <a:rPr lang="fr-FR" sz="2400" b="1"/>
              <a:t> like physical / life sciences, mathematics, technology, history / geography …</a:t>
            </a:r>
          </a:p>
        </p:txBody>
      </p:sp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2916238" y="2781300"/>
            <a:ext cx="6227762" cy="863600"/>
          </a:xfrm>
          <a:prstGeom prst="wedgeRoundRectCallout">
            <a:avLst>
              <a:gd name="adj1" fmla="val 17167"/>
              <a:gd name="adj2" fmla="val -145954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400" b="1"/>
              <a:t>Something like  "</a:t>
            </a:r>
            <a:r>
              <a:rPr lang="fr-FR" sz="2400" b="1">
                <a:solidFill>
                  <a:srgbClr val="0000CC"/>
                </a:solidFill>
              </a:rPr>
              <a:t>CL</a:t>
            </a:r>
            <a:r>
              <a:rPr lang="fr-FR" sz="2400" b="1">
                <a:solidFill>
                  <a:srgbClr val="FF3300"/>
                </a:solidFill>
              </a:rPr>
              <a:t>s</a:t>
            </a:r>
            <a:r>
              <a:rPr lang="fr-FR" sz="2400" b="1">
                <a:solidFill>
                  <a:srgbClr val="0000CC"/>
                </a:solidFill>
              </a:rPr>
              <a:t>IL"</a:t>
            </a:r>
            <a:r>
              <a:rPr lang="fr-FR" sz="2400" b="1"/>
              <a:t> - </a:t>
            </a:r>
            <a:r>
              <a:rPr lang="en-US" sz="2400" b="1">
                <a:solidFill>
                  <a:srgbClr val="0000CC"/>
                </a:solidFill>
              </a:rPr>
              <a:t>Content and Language</a:t>
            </a:r>
            <a:r>
              <a:rPr lang="en-US" sz="2400" b="1">
                <a:solidFill>
                  <a:srgbClr val="FF3300"/>
                </a:solidFill>
              </a:rPr>
              <a:t>s </a:t>
            </a:r>
            <a:r>
              <a:rPr lang="en-US" sz="2400" b="1">
                <a:solidFill>
                  <a:srgbClr val="0000CC"/>
                </a:solidFill>
              </a:rPr>
              <a:t>Integrated Learning</a:t>
            </a:r>
            <a:r>
              <a:rPr lang="en-US" sz="2400" b="1"/>
              <a:t>!</a:t>
            </a:r>
            <a:endParaRPr lang="fr-FR" sz="2400" b="1"/>
          </a:p>
        </p:txBody>
      </p:sp>
      <p:sp>
        <p:nvSpPr>
          <p:cNvPr id="86024" name="Text Box 13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E0FB599F-FE5D-4C48-95C4-8CF93896C11E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26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1825" y="1104900"/>
            <a:ext cx="59721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5" name="AutoShape 27"/>
          <p:cNvSpPr>
            <a:spLocks noChangeArrowheads="1"/>
          </p:cNvSpPr>
          <p:nvPr/>
        </p:nvSpPr>
        <p:spPr bwMode="auto">
          <a:xfrm>
            <a:off x="0" y="2205038"/>
            <a:ext cx="3132138" cy="1008062"/>
          </a:xfrm>
          <a:prstGeom prst="wedgeRoundRectCallout">
            <a:avLst>
              <a:gd name="adj1" fmla="val 4940"/>
              <a:gd name="adj2" fmla="val 185907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400" b="1"/>
              <a:t>This is the Italian version!</a:t>
            </a:r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2411413" y="188913"/>
            <a:ext cx="6732587" cy="765175"/>
          </a:xfrm>
          <a:prstGeom prst="wedgeRoundRectCallout">
            <a:avLst>
              <a:gd name="adj1" fmla="val -46745"/>
              <a:gd name="adj2" fmla="val 81537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400" b="1"/>
              <a:t>This means, for Italian pupils! </a:t>
            </a:r>
          </a:p>
          <a:p>
            <a:pPr eaLnBrk="0" hangingPunct="0"/>
            <a:r>
              <a:rPr lang="fr-FR" sz="2400" b="1"/>
              <a:t>This is why the tasks are given in Italian </a:t>
            </a:r>
          </a:p>
        </p:txBody>
      </p:sp>
      <p:sp>
        <p:nvSpPr>
          <p:cNvPr id="3" name="AutoShape 27"/>
          <p:cNvSpPr>
            <a:spLocks noChangeArrowheads="1"/>
          </p:cNvSpPr>
          <p:nvPr/>
        </p:nvSpPr>
        <p:spPr bwMode="auto">
          <a:xfrm>
            <a:off x="5219700" y="3789363"/>
            <a:ext cx="3132138" cy="1008062"/>
          </a:xfrm>
          <a:prstGeom prst="wedgeRoundRectCallout">
            <a:avLst>
              <a:gd name="adj1" fmla="val -156083"/>
              <a:gd name="adj2" fmla="val 38977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400" b="1"/>
              <a:t>"</a:t>
            </a:r>
            <a:r>
              <a:rPr lang="fr-FR" sz="2400" b="1" i="1"/>
              <a:t>The expansion of the Universe</a:t>
            </a:r>
            <a:r>
              <a:rPr lang="fr-FR" sz="2400" b="1"/>
              <a:t>"</a:t>
            </a:r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FAFA0BD6-ECFB-4180-879E-2B6F767BADC8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27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5" grpId="0" animBg="1"/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-26988"/>
            <a:ext cx="5940425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5" name="AutoShape 27"/>
          <p:cNvSpPr>
            <a:spLocks noChangeArrowheads="1"/>
          </p:cNvSpPr>
          <p:nvPr/>
        </p:nvSpPr>
        <p:spPr bwMode="auto">
          <a:xfrm>
            <a:off x="3276600" y="404813"/>
            <a:ext cx="5867400" cy="433387"/>
          </a:xfrm>
          <a:prstGeom prst="wedgeRoundRectCallout">
            <a:avLst>
              <a:gd name="adj1" fmla="val -54574"/>
              <a:gd name="adj2" fmla="val 116667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000" b="1" i="1"/>
              <a:t>"Let’s have a trip through our languages"</a:t>
            </a:r>
          </a:p>
        </p:txBody>
      </p:sp>
      <p:pic>
        <p:nvPicPr>
          <p:cNvPr id="9011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4365625"/>
            <a:ext cx="59404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22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D734A1BD-C877-4A09-AF97-3881A496AB68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28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-26988"/>
            <a:ext cx="5940425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AutoShape 27"/>
          <p:cNvSpPr>
            <a:spLocks noChangeArrowheads="1"/>
          </p:cNvSpPr>
          <p:nvPr/>
        </p:nvSpPr>
        <p:spPr bwMode="auto">
          <a:xfrm>
            <a:off x="3276600" y="404813"/>
            <a:ext cx="5867400" cy="433387"/>
          </a:xfrm>
          <a:prstGeom prst="wedgeRoundRectCallout">
            <a:avLst>
              <a:gd name="adj1" fmla="val -54574"/>
              <a:gd name="adj2" fmla="val 116667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000" b="1" i="1"/>
              <a:t>"Let’s have a trip through our languages"</a:t>
            </a:r>
          </a:p>
        </p:txBody>
      </p:sp>
      <p:pic>
        <p:nvPicPr>
          <p:cNvPr id="9216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4365625"/>
            <a:ext cx="59404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2700338" y="4005263"/>
            <a:ext cx="6443662" cy="1395412"/>
          </a:xfrm>
          <a:prstGeom prst="wedgeRoundRectCallout">
            <a:avLst>
              <a:gd name="adj1" fmla="val -63944"/>
              <a:gd name="adj2" fmla="val -3356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000"/>
              <a:t>"</a:t>
            </a:r>
            <a:r>
              <a:rPr lang="fr-FR" sz="2000" i="1"/>
              <a:t>Our friends</a:t>
            </a:r>
            <a:r>
              <a:rPr lang="fr-FR" sz="2000"/>
              <a:t> [speaking different romance languages and understanding each other] </a:t>
            </a:r>
            <a:r>
              <a:rPr lang="fr-FR" sz="2000" i="1"/>
              <a:t>are studying the solar system. They are observing the pictures in an atlas. Listen carefully to what they are saying</a:t>
            </a:r>
            <a:r>
              <a:rPr lang="fr-FR" sz="2000"/>
              <a:t>."</a:t>
            </a:r>
          </a:p>
        </p:txBody>
      </p:sp>
      <p:pic>
        <p:nvPicPr>
          <p:cNvPr id="26420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4437063"/>
            <a:ext cx="59404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6" name="Text Box 12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4B3F0A7B-7AEA-4B9D-8A02-57D2E876A014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29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642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B4F37-B3B9-457A-B20A-63130A8338D7}" type="slidenum">
              <a:rPr lang="fr-FR"/>
              <a:pPr>
                <a:defRPr/>
              </a:pPr>
              <a:t>3</a:t>
            </a:fld>
            <a:endParaRPr lang="fr-FR"/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0350"/>
            <a:ext cx="7921625" cy="659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78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311400"/>
            <a:ext cx="7920037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8"/>
          <p:cNvSpPr txBox="1">
            <a:spLocks noChangeArrowheads="1"/>
          </p:cNvSpPr>
          <p:nvPr/>
        </p:nvSpPr>
        <p:spPr bwMode="auto">
          <a:xfrm>
            <a:off x="3563938" y="333375"/>
            <a:ext cx="4248150" cy="4699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hlinkClick r:id="rId4"/>
              </a:rPr>
              <a:t>http://carap.ecml.at/ </a:t>
            </a:r>
            <a:r>
              <a:rPr lang="fr-FR"/>
              <a:t> </a:t>
            </a: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250825" y="6165850"/>
            <a:ext cx="263525" cy="549275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E8F1D3-63FC-4FE0-9340-81C13A9445FA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Espace réservé du numéro de diapositive 3"/>
          <p:cNvSpPr txBox="1">
            <a:spLocks noGrp="1"/>
          </p:cNvSpPr>
          <p:nvPr/>
        </p:nvSpPr>
        <p:spPr bwMode="auto">
          <a:xfrm>
            <a:off x="6553200" y="6248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187ABB3-BFEC-4D11-9A13-9E2733D7E92F}" type="slidenum">
              <a:rPr lang="en-GB" sz="1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GB" sz="14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4210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B720715-47A4-4E4F-B2A4-28C830AA6E9E}" type="slidenum">
              <a:rPr lang="fr-FR" sz="1400"/>
              <a:pPr algn="r"/>
              <a:t>30</a:t>
            </a:fld>
            <a:endParaRPr lang="fr-FR" sz="1400"/>
          </a:p>
        </p:txBody>
      </p:sp>
      <p:sp>
        <p:nvSpPr>
          <p:cNvPr id="94211" name="Rectangle 21"/>
          <p:cNvSpPr>
            <a:spLocks noChangeArrowheads="1"/>
          </p:cNvSpPr>
          <p:nvPr/>
        </p:nvSpPr>
        <p:spPr bwMode="auto">
          <a:xfrm>
            <a:off x="3924300" y="3860800"/>
            <a:ext cx="71438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94212" name="Group 29"/>
          <p:cNvGrpSpPr>
            <a:grpSpLocks/>
          </p:cNvGrpSpPr>
          <p:nvPr/>
        </p:nvGrpSpPr>
        <p:grpSpPr bwMode="auto">
          <a:xfrm>
            <a:off x="2579688" y="0"/>
            <a:ext cx="6600825" cy="6858000"/>
            <a:chOff x="1602" y="0"/>
            <a:chExt cx="4158" cy="4320"/>
          </a:xfrm>
        </p:grpSpPr>
        <p:pic>
          <p:nvPicPr>
            <p:cNvPr id="94215" name="Picture 25" descr="Espagno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1570"/>
              <a:ext cx="4114" cy="1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4216" name="Group 26"/>
            <p:cNvGrpSpPr>
              <a:grpSpLocks/>
            </p:cNvGrpSpPr>
            <p:nvPr/>
          </p:nvGrpSpPr>
          <p:grpSpPr bwMode="auto">
            <a:xfrm>
              <a:off x="1602" y="0"/>
              <a:ext cx="4158" cy="4320"/>
              <a:chOff x="1580" y="0"/>
              <a:chExt cx="4158" cy="4320"/>
            </a:xfrm>
          </p:grpSpPr>
          <p:pic>
            <p:nvPicPr>
              <p:cNvPr id="94217" name="Picture 2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588" y="0"/>
                <a:ext cx="4150" cy="1570"/>
              </a:xfrm>
              <a:prstGeom prst="rect">
                <a:avLst/>
              </a:prstGeom>
              <a:solidFill>
                <a:srgbClr val="DFE2FD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4218" name="Picture 2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580" y="2855"/>
                <a:ext cx="4135" cy="1465"/>
              </a:xfrm>
              <a:prstGeom prst="rect">
                <a:avLst/>
              </a:prstGeom>
              <a:solidFill>
                <a:srgbClr val="DFE2FD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4475" name="AutoShape 27"/>
          <p:cNvSpPr>
            <a:spLocks noChangeArrowheads="1"/>
          </p:cNvSpPr>
          <p:nvPr/>
        </p:nvSpPr>
        <p:spPr bwMode="auto">
          <a:xfrm>
            <a:off x="107950" y="0"/>
            <a:ext cx="2555875" cy="3141663"/>
          </a:xfrm>
          <a:prstGeom prst="wedgeRoundRectCallout">
            <a:avLst>
              <a:gd name="adj1" fmla="val 13292"/>
              <a:gd name="adj2" fmla="val 95477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000" b="1" i="1"/>
              <a:t>"In order to understand what our friends have said, you should read what Bip-bip the Martian has translated into each of our languages."</a:t>
            </a:r>
          </a:p>
        </p:txBody>
      </p:sp>
      <p:sp>
        <p:nvSpPr>
          <p:cNvPr id="94214" name="Text Box 30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03F6FB36-CDBE-40FB-80E8-A2AD4236348B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30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35125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5" name="AutoShape 27"/>
          <p:cNvSpPr>
            <a:spLocks noChangeArrowheads="1"/>
          </p:cNvSpPr>
          <p:nvPr/>
        </p:nvSpPr>
        <p:spPr bwMode="auto">
          <a:xfrm>
            <a:off x="0" y="1844675"/>
            <a:ext cx="5940425" cy="431800"/>
          </a:xfrm>
          <a:prstGeom prst="wedgeRoundRectCallout">
            <a:avLst>
              <a:gd name="adj1" fmla="val 3634"/>
              <a:gd name="adj2" fmla="val -210662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2000" b="1" i="1"/>
              <a:t>  “ Bib-bip has forgotten one language!”</a:t>
            </a:r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34925" y="3032125"/>
            <a:ext cx="8569325" cy="792163"/>
          </a:xfrm>
          <a:prstGeom prst="wedgeRoundRectCallout">
            <a:avLst>
              <a:gd name="adj1" fmla="val 20657"/>
              <a:gd name="adj2" fmla="val 227954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2000" b="1" i="1"/>
              <a:t>“Can you write in Italian the conversation which took place between our friends? The other texts should help you!”</a:t>
            </a:r>
          </a:p>
        </p:txBody>
      </p:sp>
      <p:sp>
        <p:nvSpPr>
          <p:cNvPr id="96260" name="Rectangle 5"/>
          <p:cNvSpPr>
            <a:spLocks noChangeArrowheads="1"/>
          </p:cNvSpPr>
          <p:nvPr/>
        </p:nvSpPr>
        <p:spPr bwMode="auto">
          <a:xfrm>
            <a:off x="1042988" y="4221163"/>
            <a:ext cx="20161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6261" name="Text Box 6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13A7B8B3-5307-4359-8682-6ECC64EECE0A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31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5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2636838"/>
            <a:ext cx="89058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0" y="1916113"/>
            <a:ext cx="7885113" cy="792162"/>
          </a:xfrm>
          <a:prstGeom prst="wedgeRoundRectCallout">
            <a:avLst>
              <a:gd name="adj1" fmla="val -12634"/>
              <a:gd name="adj2" fmla="val -131764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b="1" i="1"/>
              <a:t>"Observe the words in bold in documents 2 and 5. Find some similarities between them. Try to complete the following table"</a:t>
            </a:r>
            <a:endParaRPr lang="fr-FR" sz="2000" b="1"/>
          </a:p>
        </p:txBody>
      </p:sp>
      <p:graphicFrame>
        <p:nvGraphicFramePr>
          <p:cNvPr id="266361" name="Group 121"/>
          <p:cNvGraphicFramePr>
            <a:graphicFrameLocks noGrp="1"/>
          </p:cNvGraphicFramePr>
          <p:nvPr>
            <p:ph idx="4294967295"/>
          </p:nvPr>
        </p:nvGraphicFramePr>
        <p:xfrm>
          <a:off x="144463" y="5988050"/>
          <a:ext cx="8820150" cy="465138"/>
        </p:xfrm>
        <a:graphic>
          <a:graphicData uri="http://schemas.openxmlformats.org/drawingml/2006/table">
            <a:tbl>
              <a:tblPr/>
              <a:tblGrid>
                <a:gridCol w="1260475"/>
                <a:gridCol w="1258887"/>
                <a:gridCol w="1260475"/>
                <a:gridCol w="1260475"/>
                <a:gridCol w="1260475"/>
                <a:gridCol w="1258888"/>
                <a:gridCol w="1260475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AutoShape 27"/>
          <p:cNvSpPr>
            <a:spLocks noChangeArrowheads="1"/>
          </p:cNvSpPr>
          <p:nvPr/>
        </p:nvSpPr>
        <p:spPr bwMode="auto">
          <a:xfrm>
            <a:off x="684213" y="5300663"/>
            <a:ext cx="6751637" cy="431800"/>
          </a:xfrm>
          <a:prstGeom prst="wedgeRoundRectCallout">
            <a:avLst>
              <a:gd name="adj1" fmla="val -32528"/>
              <a:gd name="adj2" fmla="val -229412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b="1"/>
              <a:t>The pupils discover the following correspondances:</a:t>
            </a:r>
            <a:endParaRPr lang="fr-FR" sz="2000" b="1"/>
          </a:p>
        </p:txBody>
      </p:sp>
      <p:sp>
        <p:nvSpPr>
          <p:cNvPr id="98326" name="Text Box 122"/>
          <p:cNvSpPr txBox="1">
            <a:spLocks noChangeArrowheads="1"/>
          </p:cNvSpPr>
          <p:nvPr/>
        </p:nvSpPr>
        <p:spPr bwMode="auto">
          <a:xfrm>
            <a:off x="8640763" y="638175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82661FE7-04A3-4094-B534-9B26BD33A517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32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6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idx="4294967295"/>
          </p:nvPr>
        </p:nvSpPr>
        <p:spPr>
          <a:xfrm>
            <a:off x="250825" y="188913"/>
            <a:ext cx="8648700" cy="936625"/>
          </a:xfr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de-DE" sz="2400" b="1" dirty="0" err="1" smtClean="0">
                <a:solidFill>
                  <a:srgbClr val="C00000"/>
                </a:solidFill>
              </a:rPr>
              <a:t>Example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of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intercomprehension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between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Slavonic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languages</a:t>
            </a:r>
            <a:r>
              <a:rPr lang="de-DE" sz="2400" b="1" dirty="0" smtClean="0">
                <a:solidFill>
                  <a:srgbClr val="C00000"/>
                </a:solidFill>
              </a:rPr>
              <a:t>: </a:t>
            </a:r>
            <a:r>
              <a:rPr lang="pl-PL" sz="2400" b="1" i="1" dirty="0">
                <a:solidFill>
                  <a:srgbClr val="C00000"/>
                </a:solidFill>
              </a:rPr>
              <a:t>Jeziora Mazurskie </a:t>
            </a:r>
            <a:endParaRPr lang="de-DE" sz="2400" b="1" i="1" dirty="0">
              <a:solidFill>
                <a:srgbClr val="C00000"/>
              </a:solidFill>
            </a:endParaRPr>
          </a:p>
        </p:txBody>
      </p:sp>
      <p:sp>
        <p:nvSpPr>
          <p:cNvPr id="100354" name="Textfeld 3"/>
          <p:cNvSpPr txBox="1">
            <a:spLocks noChangeArrowheads="1"/>
          </p:cNvSpPr>
          <p:nvPr/>
        </p:nvSpPr>
        <p:spPr bwMode="auto">
          <a:xfrm>
            <a:off x="250825" y="1249363"/>
            <a:ext cx="8648700" cy="35385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000" b="1" i="1"/>
              <a:t>Jeziora Mazurskie i Białowieski Park Narodowy w półfinale konkursu na 7 nowych cudów świata</a:t>
            </a:r>
            <a:endParaRPr lang="de-DE" sz="2000" i="1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i="1"/>
              <a:t>Wielkie Jeziora Mazurskie i Białowieski Park Narodowy znalazły się w półfinale wyborów 7 nowych cudów świata!</a:t>
            </a:r>
            <a:r>
              <a:rPr lang="de-DE" i="1"/>
              <a:t> </a:t>
            </a:r>
            <a:r>
              <a:rPr lang="pl-PL" i="1"/>
              <a:t>Konkurs "7 nowych przyrodniczych cudów świata" realizowany jest od 2008 roku przez szwajcarską fundację "NewOpenWorld Foundation". Głosowanie przebiega w siedmiu kategoriach: "krajobrazy, formy polodowcowe", "wyspy", "góry, wulkany", "jaskinie, formy skalne, doliny", "lasy, rezerwaty i parki narodowe", "jeziora, rzeki, wodospady" oraz "krajobrazy morskie".</a:t>
            </a:r>
            <a:r>
              <a:rPr lang="de-DE" i="1"/>
              <a:t> </a:t>
            </a:r>
            <a:r>
              <a:rPr lang="pl-PL" i="1"/>
              <a:t>Wśród półfinalistów znajdziemy między innymi Morze Martwe, włoski wulkan Wezuwiusz i grecką górę bogów - Olimp.</a:t>
            </a:r>
            <a:r>
              <a:rPr lang="en-US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>
                <a:latin typeface="Calibri" pitchFamily="34" charset="0"/>
                <a:ea typeface="Calibri" pitchFamily="34" charset="0"/>
                <a:cs typeface="Times New Roman" pitchFamily="18" charset="0"/>
              </a:rPr>
              <a:t>Reference:</a:t>
            </a:r>
            <a:r>
              <a:rPr lang="en-US" sz="1600" u="sng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http://www.eurocomslav.de/BIN/inhalt.htm</a:t>
            </a:r>
            <a:r>
              <a:rPr lang="en-US" sz="1600">
                <a:latin typeface="Calibri" pitchFamily="34" charset="0"/>
                <a:ea typeface="Calibri" pitchFamily="34" charset="0"/>
                <a:cs typeface="Times New Roman" pitchFamily="18" charset="0"/>
              </a:rPr>
              <a:t> (05.05.13)</a:t>
            </a:r>
            <a:endParaRPr lang="de-DE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6259" name="Textfeld 4"/>
          <p:cNvSpPr txBox="1">
            <a:spLocks noChangeArrowheads="1"/>
          </p:cNvSpPr>
          <p:nvPr/>
        </p:nvSpPr>
        <p:spPr bwMode="auto">
          <a:xfrm>
            <a:off x="250825" y="2724150"/>
            <a:ext cx="8648700" cy="39449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b="1">
                <a:solidFill>
                  <a:srgbClr val="000000"/>
                </a:solidFill>
              </a:rPr>
              <a:t>1. </a:t>
            </a:r>
            <a:r>
              <a:rPr lang="de-DE" sz="2800" b="1" i="1">
                <a:solidFill>
                  <a:srgbClr val="000000"/>
                </a:solidFill>
              </a:rPr>
              <a:t>Somebody will read the Polish text for you. Listen well!</a:t>
            </a:r>
          </a:p>
          <a:p>
            <a:r>
              <a:rPr lang="de-DE" sz="2800" b="1">
                <a:solidFill>
                  <a:srgbClr val="000000"/>
                </a:solidFill>
              </a:rPr>
              <a:t>2. </a:t>
            </a:r>
            <a:r>
              <a:rPr lang="de-DE" sz="2800" b="1" i="1">
                <a:solidFill>
                  <a:srgbClr val="000000"/>
                </a:solidFill>
              </a:rPr>
              <a:t>Read the text and summarize the content in one sentence.</a:t>
            </a:r>
          </a:p>
          <a:p>
            <a:r>
              <a:rPr lang="de-DE" sz="2800" b="1">
                <a:solidFill>
                  <a:srgbClr val="000000"/>
                </a:solidFill>
              </a:rPr>
              <a:t>3. </a:t>
            </a:r>
            <a:r>
              <a:rPr lang="en-US" sz="2800" b="1"/>
              <a:t>Read the text extensively sentence by sentence.Transfer the text into Croatian (or in other languages you know) and find correspondences (and differences) between these languages.</a:t>
            </a:r>
            <a:endParaRPr lang="de-DE" sz="2800" b="1" i="1">
              <a:solidFill>
                <a:srgbClr val="000000"/>
              </a:solidFill>
            </a:endParaRPr>
          </a:p>
        </p:txBody>
      </p:sp>
      <p:sp>
        <p:nvSpPr>
          <p:cNvPr id="100356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51643EA-06B8-46C3-8634-30E93CD60E9D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33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3"/>
          <p:cNvSpPr>
            <a:spLocks noChangeArrowheads="1"/>
          </p:cNvSpPr>
          <p:nvPr/>
        </p:nvSpPr>
        <p:spPr bwMode="auto">
          <a:xfrm>
            <a:off x="250825" y="260350"/>
            <a:ext cx="8569325" cy="68580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/>
            <a:r>
              <a:rPr lang="de-DE" sz="2400" b="1">
                <a:solidFill>
                  <a:srgbClr val="C00000"/>
                </a:solidFill>
              </a:rPr>
              <a:t>Example of a lesson based on intercomprehension </a:t>
            </a:r>
          </a:p>
        </p:txBody>
      </p:sp>
      <p:sp>
        <p:nvSpPr>
          <p:cNvPr id="101378" name="Textfeld 5"/>
          <p:cNvSpPr txBox="1">
            <a:spLocks noChangeArrowheads="1"/>
          </p:cNvSpPr>
          <p:nvPr/>
        </p:nvSpPr>
        <p:spPr bwMode="auto">
          <a:xfrm>
            <a:off x="111125" y="966788"/>
            <a:ext cx="87090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de-DE" sz="2400" b="1" i="1"/>
              <a:t>I‘m discovering the Polish language: </a:t>
            </a:r>
            <a:r>
              <a:rPr lang="en-US" sz="2400" b="1"/>
              <a:t>You’ve transferred without major problems the Polish text into Croatian. Write down your findings and observations relating to the structure and grammatical forms in the grid below.</a:t>
            </a:r>
            <a:endParaRPr lang="de-DE" sz="2000"/>
          </a:p>
        </p:txBody>
      </p:sp>
      <p:graphicFrame>
        <p:nvGraphicFramePr>
          <p:cNvPr id="101413" name="Group 37"/>
          <p:cNvGraphicFramePr>
            <a:graphicFrameLocks noGrp="1"/>
          </p:cNvGraphicFramePr>
          <p:nvPr/>
        </p:nvGraphicFramePr>
        <p:xfrm>
          <a:off x="250825" y="2622550"/>
          <a:ext cx="8424863" cy="4119563"/>
        </p:xfrm>
        <a:graphic>
          <a:graphicData uri="http://schemas.openxmlformats.org/drawingml/2006/table">
            <a:tbl>
              <a:tblPr/>
              <a:tblGrid>
                <a:gridCol w="2465388"/>
                <a:gridCol w="1630362"/>
                <a:gridCol w="2241550"/>
                <a:gridCol w="2087563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My findings in the Polish text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Correspondences with ohter languages that I know or that I‘m learning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Remarks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Nouns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Jeziora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Park…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hr-H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jezera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Adjektifs 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Mazurskie  Białowieski Narodowy półfinale 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Verbs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01411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D4DC4D51-9FBE-4E4B-AFC4-9EE1D12DC7A3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34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36838"/>
            <a:ext cx="4751388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916113"/>
            <a:ext cx="38512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2205038"/>
            <a:ext cx="36401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7166" name="Group 14"/>
          <p:cNvGrpSpPr>
            <a:grpSpLocks/>
          </p:cNvGrpSpPr>
          <p:nvPr/>
        </p:nvGrpSpPr>
        <p:grpSpPr bwMode="auto">
          <a:xfrm>
            <a:off x="0" y="0"/>
            <a:ext cx="8891588" cy="2378075"/>
            <a:chOff x="0" y="0"/>
            <a:chExt cx="5601" cy="1498"/>
          </a:xfrm>
        </p:grpSpPr>
        <p:pic>
          <p:nvPicPr>
            <p:cNvPr id="102422" name="Picture 3" descr="ANd9GcRpZGIJqwm3cbn60W3pVZ_C1ytPV_PPQPnUZYI2IOJXONAFjioct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404" cy="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23" name="AutoShape 7"/>
            <p:cNvSpPr>
              <a:spLocks noChangeArrowheads="1"/>
            </p:cNvSpPr>
            <p:nvPr/>
          </p:nvSpPr>
          <p:spPr bwMode="auto">
            <a:xfrm>
              <a:off x="2517" y="391"/>
              <a:ext cx="3084" cy="799"/>
            </a:xfrm>
            <a:prstGeom prst="wedgeRoundRectCallout">
              <a:avLst>
                <a:gd name="adj1" fmla="val -82912"/>
                <a:gd name="adj2" fmla="val 10199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3200" b="1"/>
                <a:t>Where do they all come from?</a:t>
              </a:r>
            </a:p>
          </p:txBody>
        </p:sp>
      </p:grpSp>
      <p:grpSp>
        <p:nvGrpSpPr>
          <p:cNvPr id="177179" name="Group 27"/>
          <p:cNvGrpSpPr>
            <a:grpSpLocks/>
          </p:cNvGrpSpPr>
          <p:nvPr/>
        </p:nvGrpSpPr>
        <p:grpSpPr bwMode="auto">
          <a:xfrm>
            <a:off x="0" y="0"/>
            <a:ext cx="9144000" cy="1773238"/>
            <a:chOff x="0" y="0"/>
            <a:chExt cx="5760" cy="1117"/>
          </a:xfrm>
        </p:grpSpPr>
        <p:grpSp>
          <p:nvGrpSpPr>
            <p:cNvPr id="102412" name="Group 9"/>
            <p:cNvGrpSpPr>
              <a:grpSpLocks/>
            </p:cNvGrpSpPr>
            <p:nvPr/>
          </p:nvGrpSpPr>
          <p:grpSpPr bwMode="auto">
            <a:xfrm>
              <a:off x="0" y="0"/>
              <a:ext cx="5760" cy="890"/>
              <a:chOff x="0" y="1364"/>
              <a:chExt cx="5760" cy="977"/>
            </a:xfrm>
          </p:grpSpPr>
          <p:pic>
            <p:nvPicPr>
              <p:cNvPr id="102418" name="Picture 10" descr="ANd9GcQiHo2fXI_vcT5dcDAnivFhFDVl6KMEd6lH_8Yrv_s3veEKgDcc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1364"/>
                <a:ext cx="1474" cy="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19" name="Picture 11" descr="ANd9GcQiHo2fXI_vcT5dcDAnivFhFDVl6KMEd6lH_8Yrv_s3veEKgDcc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383" y="1364"/>
                <a:ext cx="1519" cy="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20" name="Picture 12" descr="ANd9GcQiHo2fXI_vcT5dcDAnivFhFDVl6KMEd6lH_8Yrv_s3veEKgDcc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858" y="1364"/>
                <a:ext cx="1474" cy="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21" name="Picture 13" descr="ANd9GcQiHo2fXI_vcT5dcDAnivFhFDVl6KMEd6lH_8Yrv_s3veEKgDcc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41" y="1364"/>
                <a:ext cx="1519" cy="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2413" name="Group 26"/>
            <p:cNvGrpSpPr>
              <a:grpSpLocks/>
            </p:cNvGrpSpPr>
            <p:nvPr/>
          </p:nvGrpSpPr>
          <p:grpSpPr bwMode="auto">
            <a:xfrm>
              <a:off x="0" y="555"/>
              <a:ext cx="5760" cy="562"/>
              <a:chOff x="0" y="1190"/>
              <a:chExt cx="5760" cy="562"/>
            </a:xfrm>
          </p:grpSpPr>
          <p:sp>
            <p:nvSpPr>
              <p:cNvPr id="102414" name="AutoShape 5"/>
              <p:cNvSpPr>
                <a:spLocks noChangeArrowheads="1"/>
              </p:cNvSpPr>
              <p:nvPr/>
            </p:nvSpPr>
            <p:spPr bwMode="auto">
              <a:xfrm>
                <a:off x="3719" y="1190"/>
                <a:ext cx="2041" cy="335"/>
              </a:xfrm>
              <a:prstGeom prst="horizontalScrol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b="1">
                    <a:solidFill>
                      <a:srgbClr val="CC0066"/>
                    </a:solidFill>
                  </a:rPr>
                  <a:t>Integrated didactic approach</a:t>
                </a:r>
              </a:p>
            </p:txBody>
          </p:sp>
          <p:sp>
            <p:nvSpPr>
              <p:cNvPr id="102415" name="AutoShape 11"/>
              <p:cNvSpPr>
                <a:spLocks noChangeArrowheads="1"/>
              </p:cNvSpPr>
              <p:nvPr/>
            </p:nvSpPr>
            <p:spPr bwMode="auto">
              <a:xfrm>
                <a:off x="0" y="1462"/>
                <a:ext cx="1791" cy="227"/>
              </a:xfrm>
              <a:prstGeom prst="horizontalScrol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b="1">
                    <a:solidFill>
                      <a:srgbClr val="CC0066"/>
                    </a:solidFill>
                  </a:rPr>
                  <a:t>Intercultural approach(es</a:t>
                </a:r>
                <a:r>
                  <a:rPr lang="fr-FR" sz="1600" b="1">
                    <a:solidFill>
                      <a:srgbClr val="CC0066"/>
                    </a:solidFill>
                  </a:rPr>
                  <a:t>)</a:t>
                </a:r>
              </a:p>
            </p:txBody>
          </p:sp>
          <p:sp>
            <p:nvSpPr>
              <p:cNvPr id="102416" name="AutoShape 9"/>
              <p:cNvSpPr>
                <a:spLocks noChangeArrowheads="1"/>
              </p:cNvSpPr>
              <p:nvPr/>
            </p:nvSpPr>
            <p:spPr bwMode="auto">
              <a:xfrm>
                <a:off x="1156" y="1281"/>
                <a:ext cx="1724" cy="226"/>
              </a:xfrm>
              <a:prstGeom prst="horizontalScrol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b="1">
                    <a:solidFill>
                      <a:srgbClr val="CC0066"/>
                    </a:solidFill>
                  </a:rPr>
                  <a:t>Awakening to languages</a:t>
                </a:r>
              </a:p>
            </p:txBody>
          </p:sp>
          <p:sp>
            <p:nvSpPr>
              <p:cNvPr id="102417" name="AutoShape 7"/>
              <p:cNvSpPr>
                <a:spLocks noChangeArrowheads="1"/>
              </p:cNvSpPr>
              <p:nvPr/>
            </p:nvSpPr>
            <p:spPr bwMode="auto">
              <a:xfrm>
                <a:off x="2653" y="1462"/>
                <a:ext cx="1496" cy="290"/>
              </a:xfrm>
              <a:prstGeom prst="horizontalScrol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b="1">
                    <a:solidFill>
                      <a:srgbClr val="CC0066"/>
                    </a:solidFill>
                  </a:rPr>
                  <a:t>Intercomprehension</a:t>
                </a:r>
              </a:p>
            </p:txBody>
          </p:sp>
        </p:grpSp>
      </p:grpSp>
      <p:grpSp>
        <p:nvGrpSpPr>
          <p:cNvPr id="177193" name="Group 41"/>
          <p:cNvGrpSpPr>
            <a:grpSpLocks/>
          </p:cNvGrpSpPr>
          <p:nvPr/>
        </p:nvGrpSpPr>
        <p:grpSpPr bwMode="auto">
          <a:xfrm>
            <a:off x="0" y="1412875"/>
            <a:ext cx="9144000" cy="1366838"/>
            <a:chOff x="0" y="980"/>
            <a:chExt cx="5760" cy="861"/>
          </a:xfrm>
        </p:grpSpPr>
        <p:sp>
          <p:nvSpPr>
            <p:cNvPr id="102408" name="Line 37"/>
            <p:cNvSpPr>
              <a:spLocks noChangeShapeType="1"/>
            </p:cNvSpPr>
            <p:nvPr/>
          </p:nvSpPr>
          <p:spPr bwMode="auto">
            <a:xfrm flipH="1">
              <a:off x="2472" y="1389"/>
              <a:ext cx="408" cy="271"/>
            </a:xfrm>
            <a:prstGeom prst="line">
              <a:avLst/>
            </a:prstGeom>
            <a:noFill/>
            <a:ln w="76200">
              <a:solidFill>
                <a:srgbClr val="CC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09" name="Line 38"/>
            <p:cNvSpPr>
              <a:spLocks noChangeShapeType="1"/>
            </p:cNvSpPr>
            <p:nvPr/>
          </p:nvSpPr>
          <p:spPr bwMode="auto">
            <a:xfrm>
              <a:off x="2880" y="1433"/>
              <a:ext cx="0" cy="408"/>
            </a:xfrm>
            <a:prstGeom prst="line">
              <a:avLst/>
            </a:prstGeom>
            <a:noFill/>
            <a:ln w="76200">
              <a:solidFill>
                <a:srgbClr val="CC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410" name="AutoShape 39"/>
            <p:cNvSpPr>
              <a:spLocks/>
            </p:cNvSpPr>
            <p:nvPr/>
          </p:nvSpPr>
          <p:spPr bwMode="auto">
            <a:xfrm rot="-5400000">
              <a:off x="2653" y="-1673"/>
              <a:ext cx="454" cy="5760"/>
            </a:xfrm>
            <a:prstGeom prst="leftBrace">
              <a:avLst>
                <a:gd name="adj1" fmla="val 105727"/>
                <a:gd name="adj2" fmla="val 50000"/>
              </a:avLst>
            </a:prstGeom>
            <a:noFill/>
            <a:ln w="76200">
              <a:solidFill>
                <a:srgbClr val="CC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411" name="Line 40"/>
            <p:cNvSpPr>
              <a:spLocks noChangeShapeType="1"/>
            </p:cNvSpPr>
            <p:nvPr/>
          </p:nvSpPr>
          <p:spPr bwMode="auto">
            <a:xfrm>
              <a:off x="2880" y="1388"/>
              <a:ext cx="408" cy="317"/>
            </a:xfrm>
            <a:prstGeom prst="line">
              <a:avLst/>
            </a:prstGeom>
            <a:noFill/>
            <a:ln w="76200">
              <a:solidFill>
                <a:srgbClr val="CC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2407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D999C87-07A6-4688-9706-93B318507C51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35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5"/>
          <p:cNvSpPr>
            <a:spLocks noChangeArrowheads="1"/>
          </p:cNvSpPr>
          <p:nvPr/>
        </p:nvSpPr>
        <p:spPr bwMode="auto">
          <a:xfrm>
            <a:off x="1547813" y="287338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Competences /vs./ resources?</a:t>
            </a:r>
          </a:p>
        </p:txBody>
      </p:sp>
      <p:sp>
        <p:nvSpPr>
          <p:cNvPr id="103426" name="Text Box 11"/>
          <p:cNvSpPr txBox="1">
            <a:spLocks noChangeArrowheads="1"/>
          </p:cNvSpPr>
          <p:nvPr/>
        </p:nvSpPr>
        <p:spPr bwMode="auto">
          <a:xfrm>
            <a:off x="1692275" y="1319213"/>
            <a:ext cx="5688013" cy="17033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/>
              <a:t>Competences:</a:t>
            </a:r>
            <a:br>
              <a:rPr lang="fr-FR" sz="3200" b="1"/>
            </a:br>
            <a:r>
              <a:rPr lang="en-US" sz="2400" b="1">
                <a:solidFill>
                  <a:schemeClr val="accent2"/>
                </a:solidFill>
              </a:rPr>
              <a:t>- complexity</a:t>
            </a:r>
            <a:br>
              <a:rPr lang="en-US" sz="2400" b="1">
                <a:solidFill>
                  <a:schemeClr val="accent2"/>
                </a:solidFill>
              </a:rPr>
            </a:br>
            <a:r>
              <a:rPr lang="en-US" sz="2400" b="1">
                <a:solidFill>
                  <a:schemeClr val="accent2"/>
                </a:solidFill>
              </a:rPr>
              <a:t>- socially relevant tasks</a:t>
            </a:r>
            <a:br>
              <a:rPr lang="en-US" sz="2400" b="1">
                <a:solidFill>
                  <a:schemeClr val="accent2"/>
                </a:solidFill>
              </a:rPr>
            </a:br>
            <a:r>
              <a:rPr lang="en-US" sz="2400" b="1">
                <a:solidFill>
                  <a:schemeClr val="accent2"/>
                </a:solidFill>
              </a:rPr>
              <a:t>- context </a:t>
            </a:r>
            <a:endParaRPr lang="fr-FR" sz="2400" b="1">
              <a:solidFill>
                <a:schemeClr val="accent2"/>
              </a:solidFill>
            </a:endParaRPr>
          </a:p>
        </p:txBody>
      </p:sp>
      <p:sp>
        <p:nvSpPr>
          <p:cNvPr id="103427" name="Line 9"/>
          <p:cNvSpPr>
            <a:spLocks noChangeShapeType="1"/>
          </p:cNvSpPr>
          <p:nvPr/>
        </p:nvSpPr>
        <p:spPr bwMode="auto">
          <a:xfrm>
            <a:off x="4211638" y="3068638"/>
            <a:ext cx="0" cy="2663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1763713" y="3644900"/>
            <a:ext cx="2376487" cy="23733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Resources:</a:t>
            </a:r>
            <a:r>
              <a:rPr lang="fr-FR" sz="2400" b="1"/>
              <a:t/>
            </a:r>
            <a:br>
              <a:rPr lang="fr-FR" sz="2400" b="1"/>
            </a:br>
            <a:r>
              <a:rPr lang="fr-FR" sz="2400" b="1"/>
              <a:t>- </a:t>
            </a:r>
            <a:r>
              <a:rPr lang="fr-FR" sz="2400" b="1">
                <a:solidFill>
                  <a:schemeClr val="accent2"/>
                </a:solidFill>
              </a:rPr>
              <a:t>internal </a:t>
            </a:r>
            <a:br>
              <a:rPr lang="fr-FR" sz="2400" b="1">
                <a:solidFill>
                  <a:schemeClr val="accent2"/>
                </a:solidFill>
              </a:rPr>
            </a:br>
            <a:r>
              <a:rPr lang="fr-FR" sz="2400" b="1"/>
              <a:t>  . </a:t>
            </a:r>
            <a:r>
              <a:rPr lang="fr-FR" sz="2400" b="1">
                <a:solidFill>
                  <a:srgbClr val="800000"/>
                </a:solidFill>
              </a:rPr>
              <a:t>Knowledge</a:t>
            </a:r>
            <a:br>
              <a:rPr lang="fr-FR" sz="2400" b="1">
                <a:solidFill>
                  <a:srgbClr val="800000"/>
                </a:solidFill>
              </a:rPr>
            </a:br>
            <a:r>
              <a:rPr lang="fr-FR" sz="2400" b="1">
                <a:solidFill>
                  <a:srgbClr val="800000"/>
                </a:solidFill>
              </a:rPr>
              <a:t>  . Attitudes</a:t>
            </a:r>
            <a:br>
              <a:rPr lang="fr-FR" sz="2400" b="1">
                <a:solidFill>
                  <a:srgbClr val="800000"/>
                </a:solidFill>
              </a:rPr>
            </a:br>
            <a:r>
              <a:rPr lang="fr-FR" sz="2400" b="1">
                <a:solidFill>
                  <a:srgbClr val="800000"/>
                </a:solidFill>
              </a:rPr>
              <a:t>  . Skills</a:t>
            </a:r>
            <a:br>
              <a:rPr lang="fr-FR" sz="2400" b="1">
                <a:solidFill>
                  <a:srgbClr val="800000"/>
                </a:solidFill>
              </a:rPr>
            </a:br>
            <a:r>
              <a:rPr lang="fr-FR" sz="2400" b="1"/>
              <a:t>- </a:t>
            </a:r>
            <a:r>
              <a:rPr lang="fr-FR" sz="2400" b="1">
                <a:solidFill>
                  <a:schemeClr val="accent2"/>
                </a:solidFill>
              </a:rPr>
              <a:t>external</a:t>
            </a:r>
            <a:r>
              <a:rPr lang="fr-FR" sz="2400" b="1"/>
              <a:t>  </a:t>
            </a:r>
          </a:p>
        </p:txBody>
      </p:sp>
      <p:sp>
        <p:nvSpPr>
          <p:cNvPr id="103429" name="Line 11"/>
          <p:cNvSpPr>
            <a:spLocks noChangeShapeType="1"/>
          </p:cNvSpPr>
          <p:nvPr/>
        </p:nvSpPr>
        <p:spPr bwMode="auto">
          <a:xfrm>
            <a:off x="5435600" y="3068638"/>
            <a:ext cx="0" cy="2663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5508625" y="3644900"/>
            <a:ext cx="1871663" cy="23764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fr-FR" sz="2400" b="1"/>
          </a:p>
          <a:p>
            <a:pPr>
              <a:spcBef>
                <a:spcPct val="50000"/>
              </a:spcBef>
            </a:pPr>
            <a:r>
              <a:rPr lang="fr-FR" sz="2400" b="1"/>
              <a:t>Ability to select the right resources</a:t>
            </a:r>
          </a:p>
        </p:txBody>
      </p:sp>
      <p:sp>
        <p:nvSpPr>
          <p:cNvPr id="103431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5C56569E-B4B8-4E50-9C55-FDB929B9B601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36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 animBg="1"/>
      <p:bldP spid="778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5"/>
          <p:cNvSpPr>
            <a:spLocks noChangeArrowheads="1"/>
          </p:cNvSpPr>
          <p:nvPr/>
        </p:nvSpPr>
        <p:spPr bwMode="auto">
          <a:xfrm>
            <a:off x="1547813" y="287338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Competences /vs./ resources?</a:t>
            </a:r>
          </a:p>
        </p:txBody>
      </p:sp>
      <p:sp>
        <p:nvSpPr>
          <p:cNvPr id="104450" name="Text Box 11"/>
          <p:cNvSpPr txBox="1">
            <a:spLocks noChangeArrowheads="1"/>
          </p:cNvSpPr>
          <p:nvPr/>
        </p:nvSpPr>
        <p:spPr bwMode="auto">
          <a:xfrm>
            <a:off x="1692275" y="1319213"/>
            <a:ext cx="5688013" cy="17033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/>
              <a:t>Competences:</a:t>
            </a:r>
            <a:br>
              <a:rPr lang="fr-FR" sz="3200" b="1"/>
            </a:br>
            <a:r>
              <a:rPr lang="en-US" sz="2400" b="1">
                <a:solidFill>
                  <a:schemeClr val="accent2"/>
                </a:solidFill>
              </a:rPr>
              <a:t>- complexity</a:t>
            </a:r>
            <a:br>
              <a:rPr lang="en-US" sz="2400" b="1">
                <a:solidFill>
                  <a:schemeClr val="accent2"/>
                </a:solidFill>
              </a:rPr>
            </a:br>
            <a:r>
              <a:rPr lang="en-US" sz="2400" b="1">
                <a:solidFill>
                  <a:schemeClr val="accent2"/>
                </a:solidFill>
              </a:rPr>
              <a:t>- socially relevant tasks</a:t>
            </a:r>
            <a:br>
              <a:rPr lang="en-US" sz="2400" b="1">
                <a:solidFill>
                  <a:schemeClr val="accent2"/>
                </a:solidFill>
              </a:rPr>
            </a:br>
            <a:r>
              <a:rPr lang="en-US" sz="2400" b="1">
                <a:solidFill>
                  <a:schemeClr val="accent2"/>
                </a:solidFill>
              </a:rPr>
              <a:t>- context </a:t>
            </a:r>
            <a:endParaRPr lang="fr-FR" sz="2400" b="1">
              <a:solidFill>
                <a:schemeClr val="accent2"/>
              </a:solidFill>
            </a:endParaRPr>
          </a:p>
        </p:txBody>
      </p:sp>
      <p:sp>
        <p:nvSpPr>
          <p:cNvPr id="104451" name="Line 9"/>
          <p:cNvSpPr>
            <a:spLocks noChangeShapeType="1"/>
          </p:cNvSpPr>
          <p:nvPr/>
        </p:nvSpPr>
        <p:spPr bwMode="auto">
          <a:xfrm>
            <a:off x="4211638" y="3068638"/>
            <a:ext cx="0" cy="2663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452" name="Text Box 10"/>
          <p:cNvSpPr txBox="1">
            <a:spLocks noChangeArrowheads="1"/>
          </p:cNvSpPr>
          <p:nvPr/>
        </p:nvSpPr>
        <p:spPr bwMode="auto">
          <a:xfrm>
            <a:off x="1763713" y="3644900"/>
            <a:ext cx="2376487" cy="23733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Resources:</a:t>
            </a:r>
            <a:r>
              <a:rPr lang="fr-FR" sz="2400" b="1"/>
              <a:t/>
            </a:r>
            <a:br>
              <a:rPr lang="fr-FR" sz="2400" b="1"/>
            </a:br>
            <a:r>
              <a:rPr lang="fr-FR" sz="2400" b="1"/>
              <a:t>- </a:t>
            </a:r>
            <a:r>
              <a:rPr lang="fr-FR" sz="2400" b="1">
                <a:solidFill>
                  <a:schemeClr val="accent2"/>
                </a:solidFill>
              </a:rPr>
              <a:t>internal </a:t>
            </a:r>
            <a:br>
              <a:rPr lang="fr-FR" sz="2400" b="1">
                <a:solidFill>
                  <a:schemeClr val="accent2"/>
                </a:solidFill>
              </a:rPr>
            </a:br>
            <a:r>
              <a:rPr lang="fr-FR" sz="2400" b="1"/>
              <a:t>  . </a:t>
            </a:r>
            <a:r>
              <a:rPr lang="fr-FR" sz="2400" b="1">
                <a:solidFill>
                  <a:srgbClr val="800000"/>
                </a:solidFill>
              </a:rPr>
              <a:t>Knowledge</a:t>
            </a:r>
            <a:br>
              <a:rPr lang="fr-FR" sz="2400" b="1">
                <a:solidFill>
                  <a:srgbClr val="800000"/>
                </a:solidFill>
              </a:rPr>
            </a:br>
            <a:r>
              <a:rPr lang="fr-FR" sz="2400" b="1">
                <a:solidFill>
                  <a:srgbClr val="800000"/>
                </a:solidFill>
              </a:rPr>
              <a:t>  . Attitudes</a:t>
            </a:r>
            <a:br>
              <a:rPr lang="fr-FR" sz="2400" b="1">
                <a:solidFill>
                  <a:srgbClr val="800000"/>
                </a:solidFill>
              </a:rPr>
            </a:br>
            <a:r>
              <a:rPr lang="fr-FR" sz="2400" b="1">
                <a:solidFill>
                  <a:srgbClr val="800000"/>
                </a:solidFill>
              </a:rPr>
              <a:t>  . Skills</a:t>
            </a:r>
            <a:br>
              <a:rPr lang="fr-FR" sz="2400" b="1">
                <a:solidFill>
                  <a:srgbClr val="800000"/>
                </a:solidFill>
              </a:rPr>
            </a:br>
            <a:r>
              <a:rPr lang="fr-FR" sz="2400" b="1"/>
              <a:t>- </a:t>
            </a:r>
            <a:r>
              <a:rPr lang="fr-FR" sz="2400" b="1">
                <a:solidFill>
                  <a:schemeClr val="accent2"/>
                </a:solidFill>
              </a:rPr>
              <a:t>external</a:t>
            </a:r>
            <a:r>
              <a:rPr lang="fr-FR" sz="2400" b="1"/>
              <a:t>  </a:t>
            </a:r>
          </a:p>
        </p:txBody>
      </p:sp>
      <p:sp>
        <p:nvSpPr>
          <p:cNvPr id="104453" name="Line 11"/>
          <p:cNvSpPr>
            <a:spLocks noChangeShapeType="1"/>
          </p:cNvSpPr>
          <p:nvPr/>
        </p:nvSpPr>
        <p:spPr bwMode="auto">
          <a:xfrm>
            <a:off x="5435600" y="3068638"/>
            <a:ext cx="0" cy="2663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4454" name="Text Box 12"/>
          <p:cNvSpPr txBox="1">
            <a:spLocks noChangeArrowheads="1"/>
          </p:cNvSpPr>
          <p:nvPr/>
        </p:nvSpPr>
        <p:spPr bwMode="auto">
          <a:xfrm>
            <a:off x="5508625" y="3644900"/>
            <a:ext cx="1871663" cy="23764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fr-FR" sz="2400" b="1"/>
          </a:p>
          <a:p>
            <a:pPr>
              <a:spcBef>
                <a:spcPct val="50000"/>
              </a:spcBef>
            </a:pPr>
            <a:r>
              <a:rPr lang="fr-FR" sz="2400" b="1"/>
              <a:t>Ability to select the right resources</a:t>
            </a:r>
          </a:p>
        </p:txBody>
      </p:sp>
      <p:sp>
        <p:nvSpPr>
          <p:cNvPr id="104455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0A8A6E3B-DF92-4D52-8E8A-85F05E8BA5A8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37</a:t>
            </a:fld>
            <a:endParaRPr lang="fr-FR" sz="2400" b="1">
              <a:solidFill>
                <a:schemeClr val="accent2"/>
              </a:solidFill>
            </a:endParaRPr>
          </a:p>
        </p:txBody>
      </p:sp>
      <p:grpSp>
        <p:nvGrpSpPr>
          <p:cNvPr id="104456" name="Group 3"/>
          <p:cNvGrpSpPr>
            <a:grpSpLocks/>
          </p:cNvGrpSpPr>
          <p:nvPr/>
        </p:nvGrpSpPr>
        <p:grpSpPr bwMode="auto">
          <a:xfrm>
            <a:off x="1258888" y="4221163"/>
            <a:ext cx="7499350" cy="2149475"/>
            <a:chOff x="793" y="2659"/>
            <a:chExt cx="4724" cy="1540"/>
          </a:xfrm>
        </p:grpSpPr>
        <p:grpSp>
          <p:nvGrpSpPr>
            <p:cNvPr id="104457" name="Group 4"/>
            <p:cNvGrpSpPr>
              <a:grpSpLocks/>
            </p:cNvGrpSpPr>
            <p:nvPr/>
          </p:nvGrpSpPr>
          <p:grpSpPr bwMode="auto">
            <a:xfrm>
              <a:off x="793" y="2659"/>
              <a:ext cx="4724" cy="1496"/>
              <a:chOff x="793" y="2659"/>
              <a:chExt cx="4724" cy="1496"/>
            </a:xfrm>
          </p:grpSpPr>
          <p:pic>
            <p:nvPicPr>
              <p:cNvPr id="104459" name="Picture 5" descr="french-guy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468" y="2659"/>
                <a:ext cx="1049" cy="1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460" name="AutoShape 6"/>
              <p:cNvSpPr>
                <a:spLocks noChangeArrowheads="1"/>
              </p:cNvSpPr>
              <p:nvPr/>
            </p:nvSpPr>
            <p:spPr bwMode="auto">
              <a:xfrm>
                <a:off x="793" y="3475"/>
                <a:ext cx="3311" cy="680"/>
              </a:xfrm>
              <a:prstGeom prst="wedgeRoundRectCallout">
                <a:avLst>
                  <a:gd name="adj1" fmla="val 73315"/>
                  <a:gd name="adj2" fmla="val -111764"/>
                  <a:gd name="adj3" fmla="val 16667"/>
                </a:avLst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04458" name="Text Box 7"/>
            <p:cNvSpPr txBox="1">
              <a:spLocks noChangeArrowheads="1"/>
            </p:cNvSpPr>
            <p:nvPr/>
          </p:nvSpPr>
          <p:spPr bwMode="auto">
            <a:xfrm>
              <a:off x="975" y="3521"/>
              <a:ext cx="3055" cy="6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spcBef>
                  <a:spcPts val="17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800" b="1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DejaVu Sans" pitchFamily="34" charset="0"/>
                </a:rPr>
                <a:t>I will give you a concrete example of this!</a:t>
              </a:r>
              <a:endParaRPr lang="fr-FR" sz="28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DejaVu Sans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260350"/>
            <a:ext cx="642778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3" descr="french-gu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573463"/>
            <a:ext cx="166528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24" name="Group 4"/>
          <p:cNvGrpSpPr>
            <a:grpSpLocks/>
          </p:cNvGrpSpPr>
          <p:nvPr/>
        </p:nvGrpSpPr>
        <p:grpSpPr bwMode="auto">
          <a:xfrm>
            <a:off x="250825" y="80963"/>
            <a:ext cx="8497888" cy="1079500"/>
            <a:chOff x="158" y="164"/>
            <a:chExt cx="5353" cy="680"/>
          </a:xfrm>
        </p:grpSpPr>
        <p:sp>
          <p:nvSpPr>
            <p:cNvPr id="105486" name="AutoShape 5"/>
            <p:cNvSpPr>
              <a:spLocks noChangeArrowheads="1"/>
            </p:cNvSpPr>
            <p:nvPr/>
          </p:nvSpPr>
          <p:spPr bwMode="auto">
            <a:xfrm>
              <a:off x="158" y="164"/>
              <a:ext cx="5353" cy="680"/>
            </a:xfrm>
            <a:prstGeom prst="wedgeRoundRectCallout">
              <a:avLst>
                <a:gd name="adj1" fmla="val -39537"/>
                <a:gd name="adj2" fmla="val 260884"/>
                <a:gd name="adj3" fmla="val 16667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87" name="Text Box 6"/>
            <p:cNvSpPr txBox="1">
              <a:spLocks noChangeArrowheads="1"/>
            </p:cNvSpPr>
            <p:nvPr/>
          </p:nvSpPr>
          <p:spPr bwMode="auto">
            <a:xfrm>
              <a:off x="249" y="164"/>
              <a:ext cx="5216" cy="5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spcBef>
                  <a:spcPts val="17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400" b="1" i="1"/>
                <a:t>I have acquired some (modest) competence to ask for directions in Japanese.</a:t>
              </a:r>
              <a:endParaRPr lang="fr-FR" sz="2400" b="1" i="1"/>
            </a:p>
          </p:txBody>
        </p:sp>
      </p:grpSp>
      <p:grpSp>
        <p:nvGrpSpPr>
          <p:cNvPr id="184327" name="Group 7"/>
          <p:cNvGrpSpPr>
            <a:grpSpLocks/>
          </p:cNvGrpSpPr>
          <p:nvPr/>
        </p:nvGrpSpPr>
        <p:grpSpPr bwMode="auto">
          <a:xfrm>
            <a:off x="1116013" y="1268413"/>
            <a:ext cx="8027987" cy="1223962"/>
            <a:chOff x="703" y="981"/>
            <a:chExt cx="5057" cy="771"/>
          </a:xfrm>
        </p:grpSpPr>
        <p:sp>
          <p:nvSpPr>
            <p:cNvPr id="105484" name="AutoShape 8"/>
            <p:cNvSpPr>
              <a:spLocks noChangeArrowheads="1"/>
            </p:cNvSpPr>
            <p:nvPr/>
          </p:nvSpPr>
          <p:spPr bwMode="auto">
            <a:xfrm>
              <a:off x="703" y="981"/>
              <a:ext cx="5057" cy="771"/>
            </a:xfrm>
            <a:prstGeom prst="wedgeRoundRectCallout">
              <a:avLst>
                <a:gd name="adj1" fmla="val -47546"/>
                <a:gd name="adj2" fmla="val 140532"/>
                <a:gd name="adj3" fmla="val 16667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2400" b="1">
                <a:latin typeface="Times New Roman" pitchFamily="18" charset="0"/>
              </a:endParaRPr>
            </a:p>
          </p:txBody>
        </p:sp>
        <p:sp>
          <p:nvSpPr>
            <p:cNvPr id="105485" name="Text Box 9"/>
            <p:cNvSpPr txBox="1">
              <a:spLocks noChangeArrowheads="1"/>
            </p:cNvSpPr>
            <p:nvPr/>
          </p:nvSpPr>
          <p:spPr bwMode="auto">
            <a:xfrm>
              <a:off x="951" y="981"/>
              <a:ext cx="4809" cy="7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spcBef>
                  <a:spcPts val="17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400" b="1"/>
                <a:t>To make use of this competence, sometimes I do of course use external resources (a dictionary, a grammar) I have in my pocket!</a:t>
              </a:r>
              <a:endParaRPr lang="fr-FR" sz="2400" b="1"/>
            </a:p>
          </p:txBody>
        </p:sp>
      </p:grpSp>
      <p:grpSp>
        <p:nvGrpSpPr>
          <p:cNvPr id="184330" name="Group 10"/>
          <p:cNvGrpSpPr>
            <a:grpSpLocks/>
          </p:cNvGrpSpPr>
          <p:nvPr/>
        </p:nvGrpSpPr>
        <p:grpSpPr bwMode="auto">
          <a:xfrm>
            <a:off x="1908175" y="2708275"/>
            <a:ext cx="7235825" cy="2987675"/>
            <a:chOff x="1202" y="1797"/>
            <a:chExt cx="4558" cy="1882"/>
          </a:xfrm>
        </p:grpSpPr>
        <p:sp>
          <p:nvSpPr>
            <p:cNvPr id="105482" name="AutoShape 11"/>
            <p:cNvSpPr>
              <a:spLocks noChangeArrowheads="1"/>
            </p:cNvSpPr>
            <p:nvPr/>
          </p:nvSpPr>
          <p:spPr bwMode="auto">
            <a:xfrm>
              <a:off x="1202" y="1797"/>
              <a:ext cx="4558" cy="1860"/>
            </a:xfrm>
            <a:prstGeom prst="wedgeRoundRectCallout">
              <a:avLst>
                <a:gd name="adj1" fmla="val -59981"/>
                <a:gd name="adj2" fmla="val 1611"/>
                <a:gd name="adj3" fmla="val 16667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2400" b="1">
                <a:latin typeface="Times New Roman" pitchFamily="18" charset="0"/>
              </a:endParaRPr>
            </a:p>
          </p:txBody>
        </p:sp>
        <p:sp>
          <p:nvSpPr>
            <p:cNvPr id="105483" name="Text Box 12"/>
            <p:cNvSpPr txBox="1">
              <a:spLocks noChangeArrowheads="1"/>
            </p:cNvSpPr>
            <p:nvPr/>
          </p:nvSpPr>
          <p:spPr bwMode="auto">
            <a:xfrm>
              <a:off x="1338" y="1933"/>
              <a:ext cx="4264" cy="17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spcBef>
                  <a:spcPts val="17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400" b="1"/>
                <a:t>But I also have internal resources:</a:t>
              </a:r>
              <a:r>
                <a:rPr lang="pl-PL" sz="2000"/>
                <a:t> </a:t>
              </a:r>
              <a:r>
                <a:rPr lang="fr-FR" sz="2000" b="1">
                  <a:latin typeface="Times New Roman" pitchFamily="18" charset="0"/>
                </a:rPr>
                <a:t/>
              </a:r>
              <a:br>
                <a:rPr lang="fr-FR" sz="2000" b="1">
                  <a:latin typeface="Times New Roman" pitchFamily="18" charset="0"/>
                </a:rPr>
              </a:br>
              <a:r>
                <a:rPr lang="fr-FR" sz="2400" b="1">
                  <a:latin typeface="Times New Roman" pitchFamily="18" charset="0"/>
                </a:rPr>
                <a:t>- </a:t>
              </a:r>
              <a:r>
                <a:rPr lang="en-US" sz="2000" b="1">
                  <a:solidFill>
                    <a:schemeClr val="accent2"/>
                  </a:solidFill>
                </a:rPr>
                <a:t>Skills</a:t>
              </a:r>
              <a:r>
                <a:rPr lang="en-US" sz="2000" b="1"/>
                <a:t>: for instance the ability to formulate sentences with the verb in the end…</a:t>
              </a:r>
              <a:br>
                <a:rPr lang="en-US" sz="2000" b="1"/>
              </a:br>
              <a:r>
                <a:rPr lang="fr-FR" sz="2400" b="1">
                  <a:latin typeface="Times New Roman" pitchFamily="18" charset="0"/>
                </a:rPr>
                <a:t>- </a:t>
              </a:r>
              <a:r>
                <a:rPr lang="en-US" sz="2000" b="1">
                  <a:solidFill>
                    <a:srgbClr val="339966"/>
                  </a:solidFill>
                </a:rPr>
                <a:t>Knowledge</a:t>
              </a:r>
              <a:r>
                <a:rPr lang="en-US" sz="2000" b="1"/>
                <a:t>: for instance the list of the adverbs of place – </a:t>
              </a:r>
              <a:r>
                <a:rPr lang="en-US" sz="2000" b="1" i="1"/>
                <a:t>here</a:t>
              </a:r>
              <a:r>
                <a:rPr lang="en-US" sz="2000" b="1"/>
                <a:t>, </a:t>
              </a:r>
              <a:r>
                <a:rPr lang="en-US" sz="2000" b="1" i="1"/>
                <a:t>there</a:t>
              </a:r>
              <a:r>
                <a:rPr lang="en-US" sz="2000" b="1"/>
                <a:t>, </a:t>
              </a:r>
              <a:r>
                <a:rPr lang="en-US" sz="2000" b="1" i="1"/>
                <a:t>over there</a:t>
              </a:r>
              <a:r>
                <a:rPr lang="en-US" sz="2000" b="1"/>
                <a:t> – and interrogative ones – </a:t>
              </a:r>
              <a:r>
                <a:rPr lang="en-US" sz="2000" b="1" i="1"/>
                <a:t>where</a:t>
              </a:r>
              <a:r>
                <a:rPr lang="en-US" sz="2000" b="1"/>
                <a:t>, </a:t>
              </a:r>
              <a:r>
                <a:rPr lang="en-US" sz="2000" b="1" i="1"/>
                <a:t>from where</a:t>
              </a:r>
              <a:r>
                <a:rPr lang="en-US" sz="2000" b="1"/>
                <a:t>…</a:t>
              </a:r>
              <a:r>
                <a:rPr lang="fr-FR" sz="2000" b="1">
                  <a:latin typeface="Times New Roman" pitchFamily="18" charset="0"/>
                </a:rPr>
                <a:t/>
              </a:r>
              <a:br>
                <a:rPr lang="fr-FR" sz="2000" b="1">
                  <a:latin typeface="Times New Roman" pitchFamily="18" charset="0"/>
                </a:rPr>
              </a:br>
              <a:r>
                <a:rPr lang="fr-FR" sz="2400" b="1">
                  <a:latin typeface="Times New Roman" pitchFamily="18" charset="0"/>
                </a:rPr>
                <a:t>- </a:t>
              </a:r>
              <a:r>
                <a:rPr lang="en-US" sz="2000" b="1">
                  <a:solidFill>
                    <a:srgbClr val="FF0000"/>
                  </a:solidFill>
                </a:rPr>
                <a:t>Attitudes</a:t>
              </a:r>
              <a:r>
                <a:rPr lang="en-US" sz="2000" b="1"/>
                <a:t> : I trust in my abilities, I am interested in languages…</a:t>
              </a:r>
              <a:endParaRPr lang="fr-FR" sz="2000" b="1"/>
            </a:p>
          </p:txBody>
        </p:sp>
      </p:grpSp>
      <p:grpSp>
        <p:nvGrpSpPr>
          <p:cNvPr id="184333" name="Group 13"/>
          <p:cNvGrpSpPr>
            <a:grpSpLocks/>
          </p:cNvGrpSpPr>
          <p:nvPr/>
        </p:nvGrpSpPr>
        <p:grpSpPr bwMode="auto">
          <a:xfrm>
            <a:off x="574675" y="5949950"/>
            <a:ext cx="8569325" cy="908050"/>
            <a:chOff x="204" y="3748"/>
            <a:chExt cx="5398" cy="572"/>
          </a:xfrm>
        </p:grpSpPr>
        <p:sp>
          <p:nvSpPr>
            <p:cNvPr id="105480" name="AutoShape 14"/>
            <p:cNvSpPr>
              <a:spLocks noChangeArrowheads="1"/>
            </p:cNvSpPr>
            <p:nvPr/>
          </p:nvSpPr>
          <p:spPr bwMode="auto">
            <a:xfrm>
              <a:off x="204" y="3748"/>
              <a:ext cx="5398" cy="572"/>
            </a:xfrm>
            <a:prstGeom prst="wedgeRoundRectCallout">
              <a:avLst>
                <a:gd name="adj1" fmla="val -42292"/>
                <a:gd name="adj2" fmla="val -208917"/>
                <a:gd name="adj3" fmla="val 16667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2400" b="1">
                <a:latin typeface="Times New Roman" pitchFamily="18" charset="0"/>
              </a:endParaRPr>
            </a:p>
          </p:txBody>
        </p:sp>
        <p:sp>
          <p:nvSpPr>
            <p:cNvPr id="105481" name="Text Box 15"/>
            <p:cNvSpPr txBox="1">
              <a:spLocks noChangeArrowheads="1"/>
            </p:cNvSpPr>
            <p:nvPr/>
          </p:nvSpPr>
          <p:spPr bwMode="auto">
            <a:xfrm>
              <a:off x="431" y="3793"/>
              <a:ext cx="5080" cy="5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spcBef>
                  <a:spcPts val="17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400" b="1"/>
                <a:t>And of course, I am able to select the right resources for the task I have to accomplish!</a:t>
              </a:r>
              <a:r>
                <a:rPr lang="pl-PL" sz="2400" b="1"/>
                <a:t>!</a:t>
              </a:r>
              <a:endParaRPr lang="fr-FR" sz="2400" b="1"/>
            </a:p>
          </p:txBody>
        </p:sp>
      </p:grpSp>
      <p:sp>
        <p:nvSpPr>
          <p:cNvPr id="105479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F0BD305A-74CE-468D-A974-1980F0A1BEA2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38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84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8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7C054BA-9F82-4D6A-80E8-9043D1BBCF65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06499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576263"/>
          </a:xfrm>
          <a:solidFill>
            <a:srgbClr val="D9D9D9"/>
          </a:solidFill>
          <a:ln w="28575">
            <a:solidFill>
              <a:srgbClr val="000000"/>
            </a:solidFill>
          </a:ln>
        </p:spPr>
        <p:txBody>
          <a:bodyPr/>
          <a:lstStyle/>
          <a:p>
            <a:r>
              <a:rPr lang="en-GB" sz="2400" b="1" i="1" smtClean="0"/>
              <a:t>FREPA – Table of competences</a:t>
            </a:r>
            <a:endParaRPr lang="de-DE" sz="2400" b="1" smtClean="0"/>
          </a:p>
        </p:txBody>
      </p:sp>
      <p:sp>
        <p:nvSpPr>
          <p:cNvPr id="73730" name="Foliennummernplatzhalter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  <a:extLst/>
        </p:spPr>
        <p:txBody>
          <a:bodyPr/>
          <a:lstStyle/>
          <a:p>
            <a:pPr algn="r">
              <a:defRPr/>
            </a:pPr>
            <a:fld id="{8D99E191-C1F1-48CA-B92A-63FC4ADF9B1F}" type="slidenum">
              <a:rPr lang="fr-FR" sz="1400">
                <a:solidFill>
                  <a:srgbClr val="000000"/>
                </a:solidFill>
                <a:latin typeface="+mn-lt"/>
              </a:rPr>
              <a:pPr algn="r">
                <a:defRPr/>
              </a:pPr>
              <a:t>39</a:t>
            </a:fld>
            <a:endParaRPr lang="fr-FR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6501" name="Textfeld 3"/>
          <p:cNvSpPr txBox="1">
            <a:spLocks noChangeArrowheads="1"/>
          </p:cNvSpPr>
          <p:nvPr/>
        </p:nvSpPr>
        <p:spPr bwMode="auto">
          <a:xfrm>
            <a:off x="611188" y="2205038"/>
            <a:ext cx="18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1065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50" y="2389188"/>
            <a:ext cx="6946900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938" y="2492375"/>
            <a:ext cx="3276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492375"/>
            <a:ext cx="338455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8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-0.07274 -0.1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81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9062 -0.18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F0855-A11E-4800-90CC-84479CF82FF6}" type="slidenum">
              <a:rPr lang="fr-FR"/>
              <a:pPr>
                <a:defRPr/>
              </a:pPr>
              <a:t>4</a:t>
            </a:fld>
            <a:endParaRPr lang="fr-FR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0350"/>
            <a:ext cx="7921625" cy="659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563938" y="333375"/>
            <a:ext cx="4248150" cy="4699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hlinkClick r:id="rId3"/>
              </a:rPr>
              <a:t>http://carap.ecml.at/ </a:t>
            </a:r>
            <a:r>
              <a:rPr lang="fr-FR"/>
              <a:t> </a:t>
            </a:r>
          </a:p>
        </p:txBody>
      </p:sp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311400"/>
            <a:ext cx="7920037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1163" y="1508125"/>
            <a:ext cx="6192837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2060575"/>
            <a:ext cx="2519363" cy="2736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250825" y="6165850"/>
            <a:ext cx="263525" cy="549275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D20FF7-82C4-42D4-9E4A-5C49B2E7786B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5976938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852738"/>
            <a:ext cx="57610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1330325"/>
            <a:ext cx="6048375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1844675"/>
            <a:ext cx="5508625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fr-FR" smtClean="0"/>
          </a:p>
        </p:txBody>
      </p:sp>
      <p:pic>
        <p:nvPicPr>
          <p:cNvPr id="108546" name="Picture 3"/>
          <p:cNvPicPr>
            <a:picLocks noChangeAspect="1" noChangeArrowheads="1"/>
          </p:cNvPicPr>
          <p:nvPr>
            <p:ph type="ctrTitle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8547" name="Text Box 4"/>
          <p:cNvSpPr txBox="1">
            <a:spLocks noChangeArrowheads="1"/>
          </p:cNvSpPr>
          <p:nvPr/>
        </p:nvSpPr>
        <p:spPr bwMode="auto">
          <a:xfrm rot="-1784867">
            <a:off x="179388" y="476250"/>
            <a:ext cx="2663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5400" b="1">
                <a:solidFill>
                  <a:srgbClr val="800000"/>
                </a:solidFill>
              </a:rPr>
              <a:t>CARAP</a:t>
            </a:r>
          </a:p>
        </p:txBody>
      </p:sp>
      <p:sp>
        <p:nvSpPr>
          <p:cNvPr id="108548" name="Text Box 5"/>
          <p:cNvSpPr txBox="1">
            <a:spLocks noChangeArrowheads="1"/>
          </p:cNvSpPr>
          <p:nvPr/>
        </p:nvSpPr>
        <p:spPr bwMode="auto">
          <a:xfrm rot="-1722214">
            <a:off x="395288" y="549275"/>
            <a:ext cx="331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108549" name="Text Box 7"/>
          <p:cNvSpPr txBox="1">
            <a:spLocks noChangeArrowheads="1"/>
          </p:cNvSpPr>
          <p:nvPr/>
        </p:nvSpPr>
        <p:spPr bwMode="auto">
          <a:xfrm rot="2928087">
            <a:off x="6156325" y="908051"/>
            <a:ext cx="2663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5400" b="1">
                <a:solidFill>
                  <a:srgbClr val="990033"/>
                </a:solidFill>
              </a:rPr>
              <a:t>FREPA</a:t>
            </a:r>
          </a:p>
        </p:txBody>
      </p:sp>
      <p:sp>
        <p:nvSpPr>
          <p:cNvPr id="108550" name="AutoShape 8"/>
          <p:cNvSpPr>
            <a:spLocks noChangeArrowheads="1"/>
          </p:cNvSpPr>
          <p:nvPr/>
        </p:nvSpPr>
        <p:spPr bwMode="auto">
          <a:xfrm>
            <a:off x="2916238" y="3213100"/>
            <a:ext cx="2044700" cy="522288"/>
          </a:xfrm>
          <a:prstGeom prst="wedgeRoundRectCallout">
            <a:avLst>
              <a:gd name="adj1" fmla="val -45806"/>
              <a:gd name="adj2" fmla="val -412917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2400" b="1"/>
          </a:p>
        </p:txBody>
      </p:sp>
      <p:sp>
        <p:nvSpPr>
          <p:cNvPr id="108551" name="AutoShape 9"/>
          <p:cNvSpPr>
            <a:spLocks noChangeArrowheads="1"/>
          </p:cNvSpPr>
          <p:nvPr/>
        </p:nvSpPr>
        <p:spPr bwMode="auto">
          <a:xfrm>
            <a:off x="4546600" y="3246438"/>
            <a:ext cx="2043113" cy="522287"/>
          </a:xfrm>
          <a:prstGeom prst="wedgeRoundRectCallout">
            <a:avLst>
              <a:gd name="adj1" fmla="val 72968"/>
              <a:gd name="adj2" fmla="val -319338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2400" b="1"/>
          </a:p>
        </p:txBody>
      </p:sp>
      <p:sp>
        <p:nvSpPr>
          <p:cNvPr id="108552" name="AutoShape 10"/>
          <p:cNvSpPr>
            <a:spLocks noChangeArrowheads="1"/>
          </p:cNvSpPr>
          <p:nvPr/>
        </p:nvSpPr>
        <p:spPr bwMode="auto">
          <a:xfrm>
            <a:off x="4140200" y="3789363"/>
            <a:ext cx="1958975" cy="455612"/>
          </a:xfrm>
          <a:prstGeom prst="wedgeRoundRectCallout">
            <a:avLst>
              <a:gd name="adj1" fmla="val 42222"/>
              <a:gd name="adj2" fmla="val 210977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08553" name="AutoShape 11"/>
          <p:cNvSpPr>
            <a:spLocks noChangeArrowheads="1"/>
          </p:cNvSpPr>
          <p:nvPr/>
        </p:nvSpPr>
        <p:spPr bwMode="auto">
          <a:xfrm>
            <a:off x="2268538" y="2492375"/>
            <a:ext cx="5688012" cy="1787525"/>
          </a:xfrm>
          <a:prstGeom prst="wedgeRoundRectCallout">
            <a:avLst>
              <a:gd name="adj1" fmla="val -54634"/>
              <a:gd name="adj2" fmla="val 70250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2400" b="1"/>
              <a:t>Venez-voir sur notre site!!!</a:t>
            </a:r>
            <a:br>
              <a:rPr lang="fr-FR" sz="2400" b="1"/>
            </a:br>
            <a:r>
              <a:rPr lang="fr-FR" sz="2400" b="1"/>
              <a:t> Les listes de </a:t>
            </a:r>
            <a:r>
              <a:rPr lang="fr-FR" sz="2400" b="1">
                <a:solidFill>
                  <a:srgbClr val="008000"/>
                </a:solidFill>
              </a:rPr>
              <a:t>savoirs</a:t>
            </a:r>
            <a:r>
              <a:rPr lang="fr-FR" sz="2400" b="1">
                <a:solidFill>
                  <a:schemeClr val="accent2"/>
                </a:solidFill>
              </a:rPr>
              <a:t>, </a:t>
            </a:r>
            <a:r>
              <a:rPr lang="fr-FR" sz="2400" b="1">
                <a:solidFill>
                  <a:srgbClr val="FF6600"/>
                </a:solidFill>
              </a:rPr>
              <a:t>savoir-être</a:t>
            </a:r>
            <a:r>
              <a:rPr lang="fr-FR" sz="2400" b="1">
                <a:solidFill>
                  <a:schemeClr val="accent2"/>
                </a:solidFill>
              </a:rPr>
              <a:t> </a:t>
            </a:r>
            <a:r>
              <a:rPr lang="fr-FR" sz="2400" b="1">
                <a:solidFill>
                  <a:schemeClr val="tx2"/>
                </a:solidFill>
              </a:rPr>
              <a:t>et</a:t>
            </a:r>
            <a:r>
              <a:rPr lang="fr-FR" sz="2400" b="1">
                <a:solidFill>
                  <a:schemeClr val="accent2"/>
                </a:solidFill>
              </a:rPr>
              <a:t> savoir-faire</a:t>
            </a:r>
            <a:r>
              <a:rPr lang="fr-FR"/>
              <a:t>  </a:t>
            </a:r>
            <a:r>
              <a:rPr lang="fr-FR" sz="2400" b="1"/>
              <a:t>y sont … </a:t>
            </a:r>
            <a:br>
              <a:rPr lang="fr-FR" sz="2400" b="1"/>
            </a:br>
            <a:r>
              <a:rPr lang="fr-FR" sz="2400" b="1" i="1">
                <a:solidFill>
                  <a:srgbClr val="FF0000"/>
                </a:solidFill>
              </a:rPr>
              <a:t>Le CARAP, c’est nous  !!!</a:t>
            </a:r>
          </a:p>
        </p:txBody>
      </p:sp>
      <p:pic>
        <p:nvPicPr>
          <p:cNvPr id="10855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600" y="2287588"/>
            <a:ext cx="279400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5" name="AutoShape 13"/>
          <p:cNvSpPr>
            <a:spLocks noChangeArrowheads="1"/>
          </p:cNvSpPr>
          <p:nvPr/>
        </p:nvSpPr>
        <p:spPr bwMode="auto">
          <a:xfrm>
            <a:off x="4572000" y="3213100"/>
            <a:ext cx="2043113" cy="522288"/>
          </a:xfrm>
          <a:prstGeom prst="wedgeRoundRectCallout">
            <a:avLst>
              <a:gd name="adj1" fmla="val 72968"/>
              <a:gd name="adj2" fmla="val -319338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2400" b="1"/>
          </a:p>
        </p:txBody>
      </p:sp>
      <p:sp>
        <p:nvSpPr>
          <p:cNvPr id="108556" name="AutoShape 14"/>
          <p:cNvSpPr>
            <a:spLocks noChangeArrowheads="1"/>
          </p:cNvSpPr>
          <p:nvPr/>
        </p:nvSpPr>
        <p:spPr bwMode="auto">
          <a:xfrm>
            <a:off x="2268538" y="2276475"/>
            <a:ext cx="5688012" cy="2016125"/>
          </a:xfrm>
          <a:prstGeom prst="wedgeRoundRectCallout">
            <a:avLst>
              <a:gd name="adj1" fmla="val -54634"/>
              <a:gd name="adj2" fmla="val 67324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2400" b="1"/>
          </a:p>
          <a:p>
            <a:pPr algn="ctr" eaLnBrk="0" hangingPunct="0"/>
            <a:endParaRPr lang="en-US" sz="2400" b="1"/>
          </a:p>
          <a:p>
            <a:pPr algn="ctr" eaLnBrk="0" hangingPunct="0"/>
            <a:r>
              <a:rPr lang="en-US" sz="3200" b="1"/>
              <a:t>Welcome to OUR website!</a:t>
            </a:r>
            <a:endParaRPr lang="fr-FR" sz="3200" b="1" i="1">
              <a:solidFill>
                <a:srgbClr val="FF3300"/>
              </a:solidFill>
            </a:endParaRPr>
          </a:p>
        </p:txBody>
      </p:sp>
      <p:sp>
        <p:nvSpPr>
          <p:cNvPr id="108557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DE0EBA7E-ECBB-4FF4-8429-677C44B0062D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41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5"/>
          <p:cNvSpPr>
            <a:spLocks noChangeArrowheads="1"/>
          </p:cNvSpPr>
          <p:nvPr/>
        </p:nvSpPr>
        <p:spPr bwMode="auto">
          <a:xfrm>
            <a:off x="395288" y="2565400"/>
            <a:ext cx="8351837" cy="1916113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  <a:t>Disseminating pluralistic approaches and FREPA</a:t>
            </a:r>
          </a:p>
        </p:txBody>
      </p:sp>
      <p:sp>
        <p:nvSpPr>
          <p:cNvPr id="109570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E52D8BB7-0F58-4833-9FB1-BA9A4DC92545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42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grpSp>
        <p:nvGrpSpPr>
          <p:cNvPr id="110594" name="Group 6"/>
          <p:cNvGrpSpPr>
            <a:grpSpLocks/>
          </p:cNvGrpSpPr>
          <p:nvPr/>
        </p:nvGrpSpPr>
        <p:grpSpPr bwMode="auto">
          <a:xfrm>
            <a:off x="0" y="-26988"/>
            <a:ext cx="9144000" cy="4103688"/>
            <a:chOff x="612" y="346"/>
            <a:chExt cx="4491" cy="2105"/>
          </a:xfrm>
        </p:grpSpPr>
        <p:pic>
          <p:nvPicPr>
            <p:cNvPr id="110597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2" y="346"/>
              <a:ext cx="449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598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1525"/>
              <a:ext cx="449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0595" name="Text Box 7"/>
          <p:cNvSpPr txBox="1">
            <a:spLocks noChangeArrowheads="1"/>
          </p:cNvSpPr>
          <p:nvPr/>
        </p:nvSpPr>
        <p:spPr bwMode="auto">
          <a:xfrm>
            <a:off x="900113" y="4452938"/>
            <a:ext cx="7343775" cy="24050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2400" b="1"/>
              <a:t>Training events in Armenia, Croatia, Lithuania, </a:t>
            </a:r>
            <a:br>
              <a:rPr lang="fr-FR" sz="2400" b="1"/>
            </a:br>
            <a:r>
              <a:rPr lang="fr-FR" sz="2400" b="1"/>
              <a:t>  Malta, Poland.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 b="1"/>
              <a:t> over 20 country pages, in the language(s) of the country.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 b="1"/>
              <a:t> </a:t>
            </a:r>
            <a:r>
              <a:rPr lang="fr-FR" sz="2800" b="1"/>
              <a:t>…</a:t>
            </a:r>
          </a:p>
        </p:txBody>
      </p:sp>
      <p:sp>
        <p:nvSpPr>
          <p:cNvPr id="110596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24046FC4-36BB-4ABB-806F-7B0FA6CDCFC6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43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Text Box 5"/>
          <p:cNvSpPr txBox="1">
            <a:spLocks noChangeArrowheads="1"/>
          </p:cNvSpPr>
          <p:nvPr/>
        </p:nvSpPr>
        <p:spPr bwMode="auto">
          <a:xfrm>
            <a:off x="900113" y="3716338"/>
            <a:ext cx="7343775" cy="3041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 2013: Iceland.</a:t>
            </a:r>
            <a:endParaRPr lang="fr-FR" sz="2800" b="1"/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 2014, 9 countries : Armenia, Bulgaria, France, Germany(2 events), Malta, Poland, Slovenia, Slovakia, The Netherlands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2015, 7 countries: Croatia, Denmark (2016), Finland, Germany, Romania, Switzerland, The Netherlands 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B436325D-1F61-42C3-9694-85546D5FD416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44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4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10" name="Rectangle 5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736981-04B4-408F-B60C-580A3DC981DD}" type="slidenum">
              <a:rPr lang="en-GB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en-GB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26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8150" y="549275"/>
            <a:ext cx="8494713" cy="3311525"/>
          </a:xfrm>
          <a:solidFill>
            <a:schemeClr val="bg1"/>
          </a:solidFill>
          <a:ln w="19080">
            <a:solidFill>
              <a:srgbClr val="C00000"/>
            </a:solidFill>
          </a:ln>
        </p:spPr>
        <p:txBody>
          <a:bodyPr/>
          <a:lstStyle/>
          <a:p>
            <a:r>
              <a:rPr lang="en-US" sz="2800" b="1" smtClean="0"/>
              <a:t>European Portfolio for Student Teachers of Languages (EPOSTL)</a:t>
            </a:r>
            <a:br>
              <a:rPr lang="en-US" sz="2800" b="1" smtClean="0"/>
            </a:br>
            <a:r>
              <a:rPr lang="en-GB" sz="2800" smtClean="0"/>
              <a:t>“Crossing continents: EPOSTL around the world”</a:t>
            </a:r>
            <a:r>
              <a:rPr lang="de-DE" sz="2800" smtClean="0"/>
              <a:t/>
            </a:r>
            <a:br>
              <a:rPr lang="de-DE" sz="2800" smtClean="0"/>
            </a:br>
            <a:r>
              <a:rPr lang="en-US" sz="2800" b="1" smtClean="0"/>
              <a:t/>
            </a:r>
            <a:br>
              <a:rPr lang="en-US" sz="2800" b="1" smtClean="0"/>
            </a:br>
            <a:r>
              <a:rPr lang="en-US" sz="2800" b="1" i="1" smtClean="0"/>
              <a:t>Describing language teacher competences with FREPA-descriptors? – Preliminary thoughts</a:t>
            </a:r>
            <a:br>
              <a:rPr lang="en-US" sz="2800" b="1" i="1" smtClean="0"/>
            </a:br>
            <a:r>
              <a:rPr lang="en-US" sz="1800" b="1" i="1" smtClean="0"/>
              <a:t/>
            </a:r>
            <a:br>
              <a:rPr lang="en-US" sz="1800" b="1" i="1" smtClean="0"/>
            </a:br>
            <a:r>
              <a:rPr lang="en-US" sz="1800" b="1" i="1" smtClean="0"/>
              <a:t>Graz, </a:t>
            </a:r>
            <a:r>
              <a:rPr lang="en-US" sz="1800" b="1" smtClean="0"/>
              <a:t>18 – 19 February 2014</a:t>
            </a:r>
            <a:endParaRPr lang="de-DE" sz="1800" smtClean="0"/>
          </a:p>
        </p:txBody>
      </p:sp>
      <p:sp>
        <p:nvSpPr>
          <p:cNvPr id="112644" name="Text Box 10"/>
          <p:cNvSpPr txBox="1">
            <a:spLocks noChangeArrowheads="1"/>
          </p:cNvSpPr>
          <p:nvPr/>
        </p:nvSpPr>
        <p:spPr bwMode="auto">
          <a:xfrm>
            <a:off x="352425" y="4076700"/>
            <a:ext cx="8569325" cy="150812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/>
              <a:t>Anna Schröder-Sura</a:t>
            </a:r>
          </a:p>
          <a:p>
            <a:pPr algn="ctr">
              <a:spcBef>
                <a:spcPct val="50000"/>
              </a:spcBef>
            </a:pPr>
            <a:r>
              <a:rPr lang="fr-FR" sz="1600"/>
              <a:t>anna.schroeder-sura@romanistik.uni-giessen.de</a:t>
            </a:r>
          </a:p>
          <a:p>
            <a:pPr algn="ctr">
              <a:spcBef>
                <a:spcPct val="50000"/>
              </a:spcBef>
            </a:pPr>
            <a:r>
              <a:rPr lang="de-DE" sz="1600"/>
              <a:t>Justus-Liebig-Universität Gießen, Germany</a:t>
            </a:r>
          </a:p>
          <a:p>
            <a:pPr algn="ctr">
              <a:spcBef>
                <a:spcPct val="50000"/>
              </a:spcBef>
            </a:pPr>
            <a:r>
              <a:rPr lang="de-DE" sz="1600"/>
              <a:t>FREPA Team member, ECML, Graz</a:t>
            </a:r>
            <a:endParaRPr lang="fr-FR" sz="1600"/>
          </a:p>
        </p:txBody>
      </p:sp>
      <p:grpSp>
        <p:nvGrpSpPr>
          <p:cNvPr id="112645" name="Group 16"/>
          <p:cNvGrpSpPr>
            <a:grpSpLocks/>
          </p:cNvGrpSpPr>
          <p:nvPr/>
        </p:nvGrpSpPr>
        <p:grpSpPr bwMode="auto">
          <a:xfrm>
            <a:off x="0" y="6165850"/>
            <a:ext cx="6948488" cy="692150"/>
            <a:chOff x="0" y="3748"/>
            <a:chExt cx="5760" cy="572"/>
          </a:xfrm>
        </p:grpSpPr>
        <p:sp>
          <p:nvSpPr>
            <p:cNvPr id="112651" name="Rectangle 9"/>
            <p:cNvSpPr>
              <a:spLocks noChangeArrowheads="1"/>
            </p:cNvSpPr>
            <p:nvPr/>
          </p:nvSpPr>
          <p:spPr bwMode="auto">
            <a:xfrm>
              <a:off x="0" y="3748"/>
              <a:ext cx="5760" cy="572"/>
            </a:xfrm>
            <a:prstGeom prst="rect">
              <a:avLst/>
            </a:prstGeom>
            <a:solidFill>
              <a:srgbClr val="94C66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74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pic>
          <p:nvPicPr>
            <p:cNvPr id="112652" name="Picture 8" descr="logo-carap_Def_22-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" y="3799"/>
              <a:ext cx="1543" cy="479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34000"/>
                  </a:srgbClr>
                </a:gs>
                <a:gs pos="100000">
                  <a:srgbClr val="29292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112653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3" y="3748"/>
              <a:ext cx="378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6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3588" y="6113463"/>
            <a:ext cx="19589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Rectangle 2"/>
          <p:cNvSpPr>
            <a:spLocks noChangeArrowheads="1"/>
          </p:cNvSpPr>
          <p:nvPr/>
        </p:nvSpPr>
        <p:spPr bwMode="auto">
          <a:xfrm rot="-256623">
            <a:off x="323850" y="620713"/>
            <a:ext cx="8496300" cy="936625"/>
          </a:xfrm>
          <a:prstGeom prst="rect">
            <a:avLst/>
          </a:prstGeom>
          <a:solidFill>
            <a:srgbClr val="D9D9D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2400" b="1"/>
              <a:t>1- Subdividing the EPOSTL competences wtih reference to FREPA descriptors?</a:t>
            </a:r>
            <a:endParaRPr lang="fr-FR" sz="2400">
              <a:solidFill>
                <a:schemeClr val="tx2"/>
              </a:solidFill>
            </a:endParaRPr>
          </a:p>
        </p:txBody>
      </p:sp>
      <p:sp>
        <p:nvSpPr>
          <p:cNvPr id="93192" name="Titel 1"/>
          <p:cNvSpPr>
            <a:spLocks/>
          </p:cNvSpPr>
          <p:nvPr/>
        </p:nvSpPr>
        <p:spPr bwMode="auto">
          <a:xfrm rot="443815">
            <a:off x="468313" y="2565400"/>
            <a:ext cx="8229600" cy="561975"/>
          </a:xfrm>
          <a:prstGeom prst="rect">
            <a:avLst/>
          </a:prstGeom>
          <a:solidFill>
            <a:srgbClr val="D9D9D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>
                <a:solidFill>
                  <a:schemeClr val="tx2"/>
                </a:solidFill>
              </a:rPr>
              <a:t>2- Adding competences to some sections?</a:t>
            </a:r>
            <a:endParaRPr lang="fr-FR"/>
          </a:p>
        </p:txBody>
      </p:sp>
      <p:sp>
        <p:nvSpPr>
          <p:cNvPr id="93193" name="Titel 1"/>
          <p:cNvSpPr>
            <a:spLocks/>
          </p:cNvSpPr>
          <p:nvPr/>
        </p:nvSpPr>
        <p:spPr bwMode="auto">
          <a:xfrm rot="-880651">
            <a:off x="611188" y="4581525"/>
            <a:ext cx="8229600" cy="777875"/>
          </a:xfrm>
          <a:prstGeom prst="rect">
            <a:avLst/>
          </a:prstGeom>
          <a:solidFill>
            <a:srgbClr val="D9D9D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de-DE" sz="2400" b="1">
                <a:solidFill>
                  <a:schemeClr val="tx2"/>
                </a:solidFill>
              </a:rPr>
              <a:t>3- Adding a new categorie „Plurilingual and intercultural education“?</a:t>
            </a:r>
            <a:endParaRPr lang="fr-FR" sz="4400">
              <a:solidFill>
                <a:schemeClr val="tx2"/>
              </a:solidFill>
            </a:endParaRPr>
          </a:p>
        </p:txBody>
      </p:sp>
      <p:sp>
        <p:nvSpPr>
          <p:cNvPr id="112650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358EC55B-932E-48E3-95DC-8ED8087FC5CA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45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 animBg="1"/>
      <p:bldP spid="93192" grpId="0" animBg="1"/>
      <p:bldP spid="9319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8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C4BFFFD-B0B1-4333-B161-559EF8C212BC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2" name="Foliennummernplatzhalter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  <a:extLst/>
        </p:spPr>
        <p:txBody>
          <a:bodyPr/>
          <a:lstStyle/>
          <a:p>
            <a:pPr algn="r">
              <a:defRPr/>
            </a:pPr>
            <a:fld id="{9F15713D-6F35-4FED-9480-9992EA4AB6A6}" type="slidenum">
              <a:rPr lang="fr-FR" sz="1400">
                <a:solidFill>
                  <a:srgbClr val="000000"/>
                </a:solidFill>
                <a:latin typeface="+mn-lt"/>
              </a:rPr>
              <a:pPr algn="r">
                <a:defRPr/>
              </a:pPr>
              <a:t>46</a:t>
            </a:fld>
            <a:endParaRPr lang="fr-FR" sz="140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14692" name="Group 8"/>
          <p:cNvGrpSpPr>
            <a:grpSpLocks/>
          </p:cNvGrpSpPr>
          <p:nvPr/>
        </p:nvGrpSpPr>
        <p:grpSpPr bwMode="auto">
          <a:xfrm>
            <a:off x="-34925" y="188913"/>
            <a:ext cx="9178925" cy="6669087"/>
            <a:chOff x="-22" y="119"/>
            <a:chExt cx="5782" cy="4201"/>
          </a:xfrm>
        </p:grpSpPr>
        <p:pic>
          <p:nvPicPr>
            <p:cNvPr id="114709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2" y="346"/>
              <a:ext cx="5760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710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731"/>
              <a:ext cx="5760" cy="2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711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90" y="119"/>
              <a:ext cx="1133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5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352800"/>
            <a:ext cx="5076825" cy="35052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94582" name="Group 22"/>
          <p:cNvGraphicFramePr>
            <a:graphicFrameLocks noGrp="1"/>
          </p:cNvGraphicFramePr>
          <p:nvPr/>
        </p:nvGraphicFramePr>
        <p:xfrm>
          <a:off x="611188" y="1603375"/>
          <a:ext cx="8027987" cy="3697288"/>
        </p:xfrm>
        <a:graphic>
          <a:graphicData uri="http://schemas.openxmlformats.org/drawingml/2006/table">
            <a:tbl>
              <a:tblPr/>
              <a:tblGrid>
                <a:gridCol w="4014787"/>
                <a:gridCol w="4013200"/>
              </a:tblGrid>
              <a:tr h="869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FREPA descriptors </a:t>
                      </a:r>
                      <a:endParaRPr kumimoji="0" lang="fr-FR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Descriptors for Théo </a:t>
                      </a:r>
                      <a:b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(7-8 year old learner)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1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 2.5.1 </a:t>
                      </a: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Can identify languages on the basis of phonological evidence</a:t>
                      </a:r>
                      <a:endParaRPr kumimoji="0" lang="fr-FR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I can recognise at least four languages  while listening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1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 2.1.3 </a:t>
                      </a: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Can identify (or recognise) a morpheme or a word while listening</a:t>
                      </a:r>
                      <a:endParaRPr kumimoji="0" lang="fr-FR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2. I can recognise words in a language that I havent’t learnt while listening</a:t>
                      </a:r>
                      <a:endParaRPr kumimoji="0" lang="fr-FR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14708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ACB9310-1FFE-4787-B479-54CA0EA1CF7A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46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5"/>
          <p:cNvSpPr>
            <a:spLocks noChangeArrowheads="1"/>
          </p:cNvSpPr>
          <p:nvPr/>
        </p:nvSpPr>
        <p:spPr bwMode="auto">
          <a:xfrm>
            <a:off x="323850" y="2592388"/>
            <a:ext cx="8569325" cy="1484312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  <a:t>FREPA as a complement </a:t>
            </a:r>
            <a:b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</a:br>
            <a: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  <a:t>to the CEFR</a:t>
            </a:r>
          </a:p>
        </p:txBody>
      </p:sp>
      <p:sp>
        <p:nvSpPr>
          <p:cNvPr id="115714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ABF3C773-AC62-4A93-90B9-DC00097AE986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47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el 1"/>
          <p:cNvSpPr>
            <a:spLocks/>
          </p:cNvSpPr>
          <p:nvPr/>
        </p:nvSpPr>
        <p:spPr bwMode="auto">
          <a:xfrm>
            <a:off x="457200" y="274638"/>
            <a:ext cx="8229600" cy="1498600"/>
          </a:xfrm>
          <a:prstGeom prst="rect">
            <a:avLst/>
          </a:prstGeom>
          <a:solidFill>
            <a:srgbClr val="D9D9D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2800" b="1">
                <a:solidFill>
                  <a:srgbClr val="000000"/>
                </a:solidFill>
              </a:rPr>
              <a:t>Plurilingual and pluricultural competence</a:t>
            </a:r>
            <a:br>
              <a:rPr lang="fr-FR" sz="2800" b="1">
                <a:solidFill>
                  <a:srgbClr val="000000"/>
                </a:solidFill>
              </a:rPr>
            </a:br>
            <a:r>
              <a:rPr lang="fr-FR" sz="2800" b="1">
                <a:solidFill>
                  <a:srgbClr val="000000"/>
                </a:solidFill>
              </a:rPr>
              <a:t>and</a:t>
            </a:r>
            <a:br>
              <a:rPr lang="fr-FR" sz="2800" b="1">
                <a:solidFill>
                  <a:srgbClr val="000000"/>
                </a:solidFill>
              </a:rPr>
            </a:br>
            <a:r>
              <a:rPr lang="fr-FR" sz="2800" b="1">
                <a:solidFill>
                  <a:srgbClr val="000000"/>
                </a:solidFill>
              </a:rPr>
              <a:t>Pluralistic approaches</a:t>
            </a:r>
            <a:endParaRPr lang="de-DE" sz="2800">
              <a:solidFill>
                <a:schemeClr val="tx2"/>
              </a:solidFill>
            </a:endParaRPr>
          </a:p>
        </p:txBody>
      </p: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971550" y="2865438"/>
            <a:ext cx="7129463" cy="850900"/>
            <a:chOff x="612" y="1525"/>
            <a:chExt cx="4491" cy="536"/>
          </a:xfrm>
        </p:grpSpPr>
        <p:sp>
          <p:nvSpPr>
            <p:cNvPr id="116744" name="Text Box 16"/>
            <p:cNvSpPr txBox="1">
              <a:spLocks noChangeArrowheads="1"/>
            </p:cNvSpPr>
            <p:nvPr/>
          </p:nvSpPr>
          <p:spPr bwMode="auto">
            <a:xfrm>
              <a:off x="612" y="1525"/>
              <a:ext cx="1089" cy="53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/>
                <a:t>CEFR </a:t>
              </a:r>
              <a:br>
                <a:rPr lang="fr-FR" sz="2400" b="1"/>
              </a:br>
              <a:r>
                <a:rPr lang="fr-FR" sz="2400" b="1"/>
                <a:t>Chapter 8</a:t>
              </a:r>
            </a:p>
          </p:txBody>
        </p:sp>
        <p:sp>
          <p:nvSpPr>
            <p:cNvPr id="116745" name="Text Box 17"/>
            <p:cNvSpPr txBox="1">
              <a:spLocks noChangeArrowheads="1"/>
            </p:cNvSpPr>
            <p:nvPr/>
          </p:nvSpPr>
          <p:spPr bwMode="auto">
            <a:xfrm>
              <a:off x="1927" y="1525"/>
              <a:ext cx="3176" cy="536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1"/>
                <a:t>… encompassing the full range of languages available to him/her</a:t>
              </a:r>
            </a:p>
          </p:txBody>
        </p:sp>
      </p:grpSp>
      <p:grpSp>
        <p:nvGrpSpPr>
          <p:cNvPr id="82971" name="Group 27"/>
          <p:cNvGrpSpPr>
            <a:grpSpLocks/>
          </p:cNvGrpSpPr>
          <p:nvPr/>
        </p:nvGrpSpPr>
        <p:grpSpPr bwMode="auto">
          <a:xfrm>
            <a:off x="971550" y="3716338"/>
            <a:ext cx="7129463" cy="1284287"/>
            <a:chOff x="612" y="2067"/>
            <a:chExt cx="4491" cy="809"/>
          </a:xfrm>
        </p:grpSpPr>
        <p:sp>
          <p:nvSpPr>
            <p:cNvPr id="116741" name="Text Box 28"/>
            <p:cNvSpPr txBox="1">
              <a:spLocks noChangeArrowheads="1"/>
            </p:cNvSpPr>
            <p:nvPr/>
          </p:nvSpPr>
          <p:spPr bwMode="auto">
            <a:xfrm>
              <a:off x="612" y="2341"/>
              <a:ext cx="1089" cy="53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/>
                <a:t>Guide</a:t>
              </a:r>
              <a:br>
                <a:rPr lang="fr-FR" sz="2400" b="1"/>
              </a:br>
              <a:r>
                <a:rPr lang="fr-FR" sz="2400" b="1"/>
                <a:t>2003/7</a:t>
              </a:r>
            </a:p>
          </p:txBody>
        </p:sp>
        <p:sp>
          <p:nvSpPr>
            <p:cNvPr id="116742" name="Text Box 29"/>
            <p:cNvSpPr txBox="1">
              <a:spLocks noChangeArrowheads="1"/>
            </p:cNvSpPr>
            <p:nvPr/>
          </p:nvSpPr>
          <p:spPr bwMode="auto">
            <a:xfrm>
              <a:off x="1927" y="2340"/>
              <a:ext cx="3176" cy="536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1"/>
                <a:t>… not dealt with in isolation … treated as a single competence</a:t>
              </a:r>
            </a:p>
          </p:txBody>
        </p:sp>
        <p:sp>
          <p:nvSpPr>
            <p:cNvPr id="116743" name="Line 30"/>
            <p:cNvSpPr>
              <a:spLocks noChangeShapeType="1"/>
            </p:cNvSpPr>
            <p:nvPr/>
          </p:nvSpPr>
          <p:spPr bwMode="auto">
            <a:xfrm>
              <a:off x="3288" y="2067"/>
              <a:ext cx="0" cy="2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6740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5922C46D-B804-4FD3-B456-03892D5AF1FA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48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2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el 1"/>
          <p:cNvSpPr>
            <a:spLocks/>
          </p:cNvSpPr>
          <p:nvPr/>
        </p:nvSpPr>
        <p:spPr bwMode="auto">
          <a:xfrm>
            <a:off x="457200" y="274638"/>
            <a:ext cx="8229600" cy="1714500"/>
          </a:xfrm>
          <a:prstGeom prst="rect">
            <a:avLst/>
          </a:prstGeom>
          <a:solidFill>
            <a:srgbClr val="D9D9D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2800" b="1">
                <a:solidFill>
                  <a:srgbClr val="000000"/>
                </a:solidFill>
              </a:rPr>
              <a:t>The contribution of FREPA </a:t>
            </a:r>
            <a:br>
              <a:rPr lang="fr-FR" sz="2800" b="1">
                <a:solidFill>
                  <a:srgbClr val="000000"/>
                </a:solidFill>
              </a:rPr>
            </a:br>
            <a:r>
              <a:rPr lang="fr-FR" sz="2800" b="1">
                <a:solidFill>
                  <a:srgbClr val="000000"/>
                </a:solidFill>
              </a:rPr>
              <a:t>to complementing the CEFR</a:t>
            </a:r>
            <a:br>
              <a:rPr lang="fr-FR" sz="2800" b="1">
                <a:solidFill>
                  <a:srgbClr val="000000"/>
                </a:solidFill>
              </a:rPr>
            </a:br>
            <a:r>
              <a:rPr lang="fr-FR" sz="2800" b="1">
                <a:solidFill>
                  <a:srgbClr val="000000"/>
                </a:solidFill>
              </a:rPr>
              <a:t>In which domains?</a:t>
            </a:r>
            <a:r>
              <a:rPr lang="fr-FR" sz="2400" b="1">
                <a:solidFill>
                  <a:srgbClr val="000000"/>
                </a:solidFill>
              </a:rPr>
              <a:t> </a:t>
            </a:r>
            <a:endParaRPr lang="de-DE" sz="2400">
              <a:solidFill>
                <a:schemeClr val="tx2"/>
              </a:solidFill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971550" y="2565400"/>
            <a:ext cx="7200900" cy="8509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/>
              <a:t>Sets </a:t>
            </a:r>
            <a:r>
              <a:rPr lang="en-US" sz="2400" b="1"/>
              <a:t>of descriptors for plurilingual and intercultural competences</a:t>
            </a:r>
            <a:endParaRPr lang="fr-FR" sz="2400" b="1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971550" y="3789363"/>
            <a:ext cx="7200900" cy="850900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/>
              <a:t>For a tool </a:t>
            </a:r>
            <a:r>
              <a:rPr lang="en-US" sz="2400" b="1"/>
              <a:t>helping to develop language learning competences </a:t>
            </a:r>
            <a:endParaRPr lang="fr-FR" sz="2400" b="1"/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971550" y="5084763"/>
            <a:ext cx="7200900" cy="850900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Basis for a reference tool for teachers’ competences</a:t>
            </a:r>
            <a:endParaRPr lang="fr-FR" sz="2400" b="1"/>
          </a:p>
        </p:txBody>
      </p:sp>
      <p:sp>
        <p:nvSpPr>
          <p:cNvPr id="117765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5A222037-DDFB-4273-8DA7-A1D51FB81CC6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49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  <p:bldP spid="87046" grpId="0" animBg="1"/>
      <p:bldP spid="870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59BB2-69D8-44A0-B888-B0F6F793D60B}" type="slidenum">
              <a:rPr lang="fr-FR"/>
              <a:pPr>
                <a:defRPr/>
              </a:pPr>
              <a:t>5</a:t>
            </a:fld>
            <a:endParaRPr lang="fr-FR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0350"/>
            <a:ext cx="7921625" cy="659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122488"/>
            <a:ext cx="7920037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4"/>
          <p:cNvSpPr txBox="1">
            <a:spLocks noChangeArrowheads="1"/>
          </p:cNvSpPr>
          <p:nvPr/>
        </p:nvSpPr>
        <p:spPr bwMode="auto">
          <a:xfrm>
            <a:off x="3563938" y="333375"/>
            <a:ext cx="4248150" cy="4699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hlinkClick r:id="rId4"/>
              </a:rPr>
              <a:t>http://carap.ecml.at/ </a:t>
            </a:r>
            <a:r>
              <a:rPr lang="fr-FR"/>
              <a:t> </a:t>
            </a:r>
          </a:p>
        </p:txBody>
      </p:sp>
      <p:pic>
        <p:nvPicPr>
          <p:cNvPr id="5735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1163" y="1508125"/>
            <a:ext cx="6192837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2060575"/>
            <a:ext cx="2519363" cy="2736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99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1773238"/>
            <a:ext cx="8713787" cy="904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992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9113" y="4149725"/>
            <a:ext cx="57610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250825" y="6165850"/>
            <a:ext cx="263525" cy="549275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C2CEAF8-EF86-47F3-9DF6-BFF1495A9128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99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16528 -0.015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ChangeArrowheads="1"/>
          </p:cNvSpPr>
          <p:nvPr/>
        </p:nvSpPr>
        <p:spPr bwMode="auto">
          <a:xfrm>
            <a:off x="3362325" y="5715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AT"/>
          </a:p>
        </p:txBody>
      </p:sp>
      <p:pic>
        <p:nvPicPr>
          <p:cNvPr id="1187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0"/>
            <a:ext cx="2419350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87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5300663"/>
            <a:ext cx="2073275" cy="896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5940425" y="549275"/>
            <a:ext cx="2952750" cy="454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dank u wel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gmadlobth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obrigado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спасибо </a:t>
            </a:r>
          </a:p>
          <a:p>
            <a:pPr algn="r" defTabSz="449263">
              <a:buClr>
                <a:srgbClr val="8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tanemirt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Ευχαριστώ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enkosi 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kiitos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misaotra</a:t>
            </a:r>
            <a:r>
              <a:rPr lang="en-GB" sz="3600" b="1">
                <a:latin typeface="Times New Roman" pitchFamily="18" charset="0"/>
              </a:rPr>
              <a:t> </a:t>
            </a:r>
          </a:p>
        </p:txBody>
      </p:sp>
      <p:sp>
        <p:nvSpPr>
          <p:cNvPr id="118789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DB0C0704-3074-4CEE-B1C1-60496FF69222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50</a:t>
            </a:fld>
            <a:endParaRPr lang="fr-FR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245225"/>
            <a:ext cx="514350" cy="352425"/>
          </a:xfrm>
        </p:spPr>
        <p:txBody>
          <a:bodyPr/>
          <a:lstStyle/>
          <a:p>
            <a:pPr>
              <a:defRPr/>
            </a:pPr>
            <a:fld id="{7F757967-7CDA-4F7A-B2BE-564BC8AD8563}" type="slidenum">
              <a:rPr lang="fr-FR"/>
              <a:pPr>
                <a:defRPr/>
              </a:pPr>
              <a:t>6</a:t>
            </a:fld>
            <a:endParaRPr lang="fr-FR"/>
          </a:p>
        </p:txBody>
      </p:sp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2400"/>
            <a:ext cx="77755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4221163"/>
            <a:ext cx="709295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381750"/>
            <a:ext cx="2133600" cy="476250"/>
          </a:xfrm>
        </p:spPr>
        <p:txBody>
          <a:bodyPr/>
          <a:lstStyle/>
          <a:p>
            <a:pPr>
              <a:defRPr/>
            </a:pPr>
            <a:fld id="{A187D6AB-CF11-4966-AE19-561CBF7B376F}" type="slidenum">
              <a:rPr lang="fr-FR"/>
              <a:pPr>
                <a:defRPr/>
              </a:pPr>
              <a:t>7</a:t>
            </a:fld>
            <a:endParaRPr lang="fr-FR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2400"/>
            <a:ext cx="77755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33375"/>
            <a:ext cx="77771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1341438"/>
            <a:ext cx="7164387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92A36B-CF71-49AA-B9B2-7057F4D6AAE0}" type="slidenum">
              <a:rPr lang="fr-FR"/>
              <a:pPr>
                <a:defRPr/>
              </a:pPr>
              <a:t>8</a:t>
            </a:fld>
            <a:endParaRPr lang="fr-FR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88913"/>
            <a:ext cx="7127875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836613"/>
            <a:ext cx="7129462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6024563"/>
            <a:ext cx="7164387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6841A-DD1C-4185-BF87-9B2CFD719E61}" type="slidenum">
              <a:rPr lang="fr-FR"/>
              <a:pPr>
                <a:defRPr/>
              </a:pPr>
              <a:t>9</a:t>
            </a:fld>
            <a:endParaRPr lang="fr-FR"/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0"/>
            <a:ext cx="7129463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3468688"/>
            <a:ext cx="7127875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7129462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3573463"/>
            <a:ext cx="71278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47" name="Group 11"/>
          <p:cNvGrpSpPr>
            <a:grpSpLocks/>
          </p:cNvGrpSpPr>
          <p:nvPr/>
        </p:nvGrpSpPr>
        <p:grpSpPr bwMode="auto">
          <a:xfrm>
            <a:off x="1116013" y="0"/>
            <a:ext cx="7129462" cy="6858000"/>
            <a:chOff x="703" y="0"/>
            <a:chExt cx="4491" cy="4320"/>
          </a:xfrm>
        </p:grpSpPr>
        <p:pic>
          <p:nvPicPr>
            <p:cNvPr id="61448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03" y="0"/>
              <a:ext cx="4491" cy="2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9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3" y="2251"/>
              <a:ext cx="4490" cy="2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ganigramme hiérarchique">
  <a:themeElements>
    <a:clrScheme name="Organigramme hiérarchiq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ganigramme hiérarchiq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rganigramme hiérarchiq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ganigramme hiérarchique">
  <a:themeElements>
    <a:clrScheme name="Organigramme hiérarchiq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ganigramme hiérarchiq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rganigramme hiérarchiq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rganigramme hiérarchique">
  <a:themeElements>
    <a:clrScheme name="Organigramme hiérarchiq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ganigramme hiérarchiq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rganigramme hiérarchiq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rganigramme hiérarchique">
  <a:themeElements>
    <a:clrScheme name="Organigramme hiérarchiq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ganigramme hiérarchiq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rganigramme hiérarchiq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4730</TotalTime>
  <Words>1423</Words>
  <Application>Microsoft Office PowerPoint</Application>
  <PresentationFormat>Affichage à l'écran (4:3)</PresentationFormat>
  <Paragraphs>254</Paragraphs>
  <Slides>50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Modèle de conception</vt:lpstr>
      </vt:variant>
      <vt:variant>
        <vt:i4>50</vt:i4>
      </vt:variant>
      <vt:variant>
        <vt:lpstr>Titres des diapositives</vt:lpstr>
      </vt:variant>
      <vt:variant>
        <vt:i4>50</vt:i4>
      </vt:variant>
    </vt:vector>
  </HeadingPairs>
  <TitlesOfParts>
    <vt:vector size="107" baseType="lpstr">
      <vt:lpstr>Arial</vt:lpstr>
      <vt:lpstr>Calibri</vt:lpstr>
      <vt:lpstr>Arial Narrow</vt:lpstr>
      <vt:lpstr>Times New Roman</vt:lpstr>
      <vt:lpstr>DejaVu Sans</vt:lpstr>
      <vt:lpstr>Arial Unicode MS</vt:lpstr>
      <vt:lpstr>ＭＳ Ｐゴシック</vt:lpstr>
      <vt:lpstr>Organigramme hiérarchique</vt:lpstr>
      <vt:lpstr>1_Organigramme hiérarchique</vt:lpstr>
      <vt:lpstr>4_Organigramme hiérarchique</vt:lpstr>
      <vt:lpstr>3_Organigramme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Example of intercomprehension between Slavonic languages: Jeziora Mazurskie </vt:lpstr>
      <vt:lpstr>Diapositive 34</vt:lpstr>
      <vt:lpstr>Diapositive 35</vt:lpstr>
      <vt:lpstr>Diapositive 36</vt:lpstr>
      <vt:lpstr>Diapositive 37</vt:lpstr>
      <vt:lpstr>Diapositive 38</vt:lpstr>
      <vt:lpstr>FREPA – Table of competences</vt:lpstr>
      <vt:lpstr>Diapositive 40</vt:lpstr>
      <vt:lpstr>Diapositive 41</vt:lpstr>
      <vt:lpstr>Diapositive 42</vt:lpstr>
      <vt:lpstr>Diapositive 43</vt:lpstr>
      <vt:lpstr>Diapositive 44</vt:lpstr>
      <vt:lpstr>European Portfolio for Student Teachers of Languages (EPOSTL) “Crossing continents: EPOSTL around the world”  Describing language teacher competences with FREPA-descriptors? – Preliminary thoughts  Graz, 18 – 19 February 2014</vt:lpstr>
      <vt:lpstr>Diapositive 46</vt:lpstr>
      <vt:lpstr>Diapositive 47</vt:lpstr>
      <vt:lpstr>Diapositive 48</vt:lpstr>
      <vt:lpstr>Diapositive 49</vt:lpstr>
      <vt:lpstr>Diapositive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</dc:creator>
  <cp:lastModifiedBy>Mich</cp:lastModifiedBy>
  <cp:revision>150</cp:revision>
  <dcterms:created xsi:type="dcterms:W3CDTF">2014-02-11T21:38:14Z</dcterms:created>
  <dcterms:modified xsi:type="dcterms:W3CDTF">2015-01-29T05:28:50Z</dcterms:modified>
</cp:coreProperties>
</file>